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6DB8EA-4B77-48E2-8F2A-873A9F82D9F4}"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172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31893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563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826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110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6DB8EA-4B77-48E2-8F2A-873A9F82D9F4}"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2028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6DB8EA-4B77-48E2-8F2A-873A9F82D9F4}"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155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6DB8EA-4B77-48E2-8F2A-873A9F82D9F4}"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25237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5633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719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194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DB8EA-4B77-48E2-8F2A-873A9F82D9F4}" type="datetimeFigureOut">
              <a:rPr lang="en-US" smtClean="0"/>
              <a:t>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3096837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ower_of_Babel_(M._C._Escher)" TargetMode="External"/><Relationship Id="rId2" Type="http://schemas.openxmlformats.org/officeDocument/2006/relationships/hyperlink" Target="https://www.mcescher.com/about/biography/" TargetMode="External"/><Relationship Id="rId1" Type="http://schemas.openxmlformats.org/officeDocument/2006/relationships/slideLayout" Target="../slideLayouts/slideLayout2.xml"/><Relationship Id="rId4" Type="http://schemas.openxmlformats.org/officeDocument/2006/relationships/hyperlink" Target="https://en.wikipedia.org/wiki/Tower_of_Bab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Panic Builder</a:t>
            </a:r>
            <a:endParaRPr lang="en-US" dirty="0"/>
          </a:p>
        </p:txBody>
      </p:sp>
      <p:sp>
        <p:nvSpPr>
          <p:cNvPr id="3" name="Subtitle 2"/>
          <p:cNvSpPr>
            <a:spLocks noGrp="1"/>
          </p:cNvSpPr>
          <p:nvPr>
            <p:ph type="subTitle" idx="1"/>
          </p:nvPr>
        </p:nvSpPr>
        <p:spPr/>
        <p:txBody>
          <a:bodyPr/>
          <a:lstStyle/>
          <a:p>
            <a:r>
              <a:rPr lang="en-GB" dirty="0"/>
              <a:t>A response to Tower of </a:t>
            </a:r>
            <a:r>
              <a:rPr lang="en-GB" dirty="0" err="1"/>
              <a:t>Bable</a:t>
            </a:r>
            <a:r>
              <a:rPr lang="en-GB" dirty="0"/>
              <a:t>- M.C Escher</a:t>
            </a:r>
          </a:p>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Tower of </a:t>
            </a:r>
            <a:r>
              <a:rPr lang="en-GB" dirty="0" err="1"/>
              <a:t>Bable</a:t>
            </a:r>
            <a:endParaRPr lang="en-US" dirty="0"/>
          </a:p>
        </p:txBody>
      </p:sp>
      <p:sp>
        <p:nvSpPr>
          <p:cNvPr id="3" name="Content Placeholder 2"/>
          <p:cNvSpPr>
            <a:spLocks noGrp="1"/>
          </p:cNvSpPr>
          <p:nvPr>
            <p:ph idx="1"/>
          </p:nvPr>
        </p:nvSpPr>
        <p:spPr>
          <a:xfrm>
            <a:off x="0" y="1861219"/>
            <a:ext cx="7892717" cy="4351338"/>
          </a:xfrm>
        </p:spPr>
        <p:txBody>
          <a:bodyPr/>
          <a:lstStyle/>
          <a:p>
            <a:r>
              <a:rPr lang="en-GB" dirty="0"/>
              <a:t>Created by the </a:t>
            </a:r>
            <a:r>
              <a:rPr lang="en-GB" dirty="0" err="1"/>
              <a:t>dutch</a:t>
            </a:r>
            <a:r>
              <a:rPr lang="en-GB" dirty="0"/>
              <a:t> artist M.C Escher in 1928. </a:t>
            </a:r>
          </a:p>
          <a:p>
            <a:r>
              <a:rPr lang="en-GB" dirty="0"/>
              <a:t>It was one of M.C </a:t>
            </a:r>
            <a:r>
              <a:rPr lang="en-GB" dirty="0" err="1"/>
              <a:t>Eschers</a:t>
            </a:r>
            <a:r>
              <a:rPr lang="en-GB" dirty="0"/>
              <a:t> earlier works and what made him want to pursue his style of perception in his later, more famous works of art.</a:t>
            </a:r>
          </a:p>
        </p:txBody>
      </p:sp>
      <p:pic>
        <p:nvPicPr>
          <p:cNvPr id="4" name="Picture 3" descr="https://upload.wikimedia.org/wikipedia/en/4/4f/Babel-escher.jpg"/>
          <p:cNvPicPr/>
          <p:nvPr/>
        </p:nvPicPr>
        <p:blipFill>
          <a:blip r:embed="rId2">
            <a:extLst>
              <a:ext uri="{28A0092B-C50C-407E-A947-70E740481C1C}">
                <a14:useLocalDpi xmlns:a14="http://schemas.microsoft.com/office/drawing/2010/main" val="0"/>
              </a:ext>
            </a:extLst>
          </a:blip>
          <a:srcRect/>
          <a:stretch>
            <a:fillRect/>
          </a:stretch>
        </p:blipFill>
        <p:spPr bwMode="auto">
          <a:xfrm>
            <a:off x="7892717" y="641684"/>
            <a:ext cx="3945104" cy="6063915"/>
          </a:xfrm>
          <a:prstGeom prst="rect">
            <a:avLst/>
          </a:prstGeom>
          <a:noFill/>
          <a:ln>
            <a:noFill/>
          </a:ln>
        </p:spPr>
      </p:pic>
    </p:spTree>
    <p:extLst>
      <p:ext uri="{BB962C8B-B14F-4D97-AF65-F5344CB8AC3E}">
        <p14:creationId xmlns:p14="http://schemas.microsoft.com/office/powerpoint/2010/main" val="183349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Tower of </a:t>
            </a:r>
            <a:r>
              <a:rPr lang="en-US" sz="4000" dirty="0" err="1"/>
              <a:t>Bable</a:t>
            </a:r>
            <a:r>
              <a:rPr lang="en-US" sz="4000" dirty="0"/>
              <a:t> explored</a:t>
            </a:r>
          </a:p>
        </p:txBody>
      </p:sp>
      <p:sp>
        <p:nvSpPr>
          <p:cNvPr id="3" name="Content Placeholder 2"/>
          <p:cNvSpPr>
            <a:spLocks noGrp="1"/>
          </p:cNvSpPr>
          <p:nvPr>
            <p:ph idx="1"/>
          </p:nvPr>
        </p:nvSpPr>
        <p:spPr>
          <a:xfrm>
            <a:off x="838200" y="1825624"/>
            <a:ext cx="8611852" cy="5032375"/>
          </a:xfrm>
        </p:spPr>
        <p:txBody>
          <a:bodyPr>
            <a:normAutofit/>
          </a:bodyPr>
          <a:lstStyle/>
          <a:p>
            <a:r>
              <a:rPr lang="en-GB" dirty="0"/>
              <a:t>The Tower of </a:t>
            </a:r>
            <a:r>
              <a:rPr lang="en-GB" dirty="0" err="1"/>
              <a:t>Bable</a:t>
            </a:r>
            <a:r>
              <a:rPr lang="en-GB" dirty="0"/>
              <a:t> painting is inspired by the bible story ‘The Tower of </a:t>
            </a:r>
            <a:r>
              <a:rPr lang="en-GB" dirty="0" err="1"/>
              <a:t>Bable</a:t>
            </a:r>
            <a:r>
              <a:rPr lang="en-GB" dirty="0"/>
              <a:t>’ where the residents of Babylon attempted to make a building to heaven, but as they built it taller God made it so the workers could no longer understand each other so the building became unstable and no more work could be done.</a:t>
            </a:r>
          </a:p>
          <a:p>
            <a:r>
              <a:rPr lang="en-GB" dirty="0"/>
              <a:t>M.C Escher was for long neglected in the art world as his focus was more to maths and illusion.</a:t>
            </a:r>
          </a:p>
          <a:p>
            <a:r>
              <a:rPr lang="en-GB" dirty="0"/>
              <a:t>The story of the Tower of </a:t>
            </a:r>
            <a:r>
              <a:rPr lang="en-GB" dirty="0" err="1"/>
              <a:t>Bable</a:t>
            </a:r>
            <a:r>
              <a:rPr lang="en-GB" dirty="0"/>
              <a:t> can be found in the book of Genesis in the bible.</a:t>
            </a:r>
          </a:p>
          <a:p>
            <a:pPr marL="0" indent="0">
              <a:buNone/>
            </a:pPr>
            <a:endParaRPr lang="en-US" dirty="0"/>
          </a:p>
        </p:txBody>
      </p:sp>
      <p:pic>
        <p:nvPicPr>
          <p:cNvPr id="4" name="Picture 3" descr="https://upload.wikimedia.org/wikipedia/en/4/4f/Babel-escher.jpg"/>
          <p:cNvPicPr/>
          <p:nvPr/>
        </p:nvPicPr>
        <p:blipFill>
          <a:blip r:embed="rId2">
            <a:extLst>
              <a:ext uri="{28A0092B-C50C-407E-A947-70E740481C1C}">
                <a14:useLocalDpi xmlns:a14="http://schemas.microsoft.com/office/drawing/2010/main" val="0"/>
              </a:ext>
            </a:extLst>
          </a:blip>
          <a:srcRect/>
          <a:stretch>
            <a:fillRect/>
          </a:stretch>
        </p:blipFill>
        <p:spPr bwMode="auto">
          <a:xfrm>
            <a:off x="9450052" y="1825625"/>
            <a:ext cx="2371725" cy="3810000"/>
          </a:xfrm>
          <a:prstGeom prst="rect">
            <a:avLst/>
          </a:prstGeom>
          <a:noFill/>
          <a:ln>
            <a:noFill/>
          </a:ln>
        </p:spPr>
      </p:pic>
    </p:spTree>
    <p:extLst>
      <p:ext uri="{BB962C8B-B14F-4D97-AF65-F5344CB8AC3E}">
        <p14:creationId xmlns:p14="http://schemas.microsoft.com/office/powerpoint/2010/main" val="26560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Response to Tower of </a:t>
            </a:r>
            <a:r>
              <a:rPr lang="en-GB" dirty="0" err="1"/>
              <a:t>Bable</a:t>
            </a:r>
            <a:endParaRPr lang="en-US" dirty="0"/>
          </a:p>
        </p:txBody>
      </p:sp>
      <p:sp>
        <p:nvSpPr>
          <p:cNvPr id="3" name="Content Placeholder 2"/>
          <p:cNvSpPr>
            <a:spLocks noGrp="1"/>
          </p:cNvSpPr>
          <p:nvPr>
            <p:ph idx="1"/>
          </p:nvPr>
        </p:nvSpPr>
        <p:spPr>
          <a:xfrm>
            <a:off x="838200" y="1690688"/>
            <a:ext cx="10515600" cy="4486275"/>
          </a:xfrm>
        </p:spPr>
        <p:txBody>
          <a:bodyPr>
            <a:normAutofit fontScale="70000" lnSpcReduction="20000"/>
          </a:bodyPr>
          <a:lstStyle/>
          <a:p>
            <a:r>
              <a:rPr lang="en-GB" dirty="0"/>
              <a:t>I love the use of art and maths with the perception element of it. Shows intelligence as well as artistic skill. The kind of person who is naturally smart but wants to pursue a passion whilst incorporating a piece of himself in his work.</a:t>
            </a:r>
          </a:p>
          <a:p>
            <a:r>
              <a:rPr lang="en-GB" dirty="0"/>
              <a:t>The game will have a forced perception element to it and you will be figuratively making the tower of </a:t>
            </a:r>
            <a:r>
              <a:rPr lang="en-GB" dirty="0" err="1"/>
              <a:t>bable</a:t>
            </a:r>
            <a:r>
              <a:rPr lang="en-GB" dirty="0"/>
              <a:t>. The player will be presented with pieces, of which they have to place in the available areas, however they can place them in the wrong place. The aim is to create a functioning corridor from a random place, chosen by the game, to another point. You then build on the level above however with a new set of pieces and more places to put them. You must do it quickly.</a:t>
            </a:r>
          </a:p>
          <a:p>
            <a:r>
              <a:rPr lang="en-GB" dirty="0"/>
              <a:t>This game I a response in that you are a creating a building which becomes more chaotic and more impossible the more you build, which directly links to the story that the painting represents.</a:t>
            </a:r>
          </a:p>
          <a:p>
            <a:r>
              <a:rPr lang="en-GB" dirty="0"/>
              <a:t>I have chosen the unreal engine because of the fact I’m more comfortable with it and can clearly plan of how I am to develop it within my head before proceeding.</a:t>
            </a:r>
          </a:p>
          <a:p>
            <a:r>
              <a:rPr lang="en-GB" dirty="0"/>
              <a:t>I know its achievable because I off my experience with the engine and I know what I am capable off. So I could plan and see if I could do it. The only problem is with the unreal engine UI system which may cause a problem. As it is a very UI heavy </a:t>
            </a:r>
            <a:r>
              <a:rPr lang="en-GB"/>
              <a:t>based game</a:t>
            </a:r>
            <a:endParaRPr lang="en-GB" dirty="0"/>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Proof of concept</a:t>
            </a:r>
            <a:endParaRPr lang="en-US" dirty="0"/>
          </a:p>
        </p:txBody>
      </p:sp>
      <p:sp>
        <p:nvSpPr>
          <p:cNvPr id="3" name="Content Placeholder 2"/>
          <p:cNvSpPr>
            <a:spLocks noGrp="1"/>
          </p:cNvSpPr>
          <p:nvPr>
            <p:ph idx="1"/>
          </p:nvPr>
        </p:nvSpPr>
        <p:spPr/>
        <p:txBody>
          <a:bodyPr/>
          <a:lstStyle/>
          <a:p>
            <a:r>
              <a:rPr lang="en-GB" dirty="0"/>
              <a:t>Prototype</a:t>
            </a:r>
          </a:p>
          <a:p>
            <a:pPr marL="0" indent="0">
              <a:buNone/>
            </a:pPr>
            <a:endParaRPr lang="en-GB" dirty="0"/>
          </a:p>
          <a:p>
            <a:pPr marL="0" indent="0">
              <a:buNone/>
            </a:pPr>
            <a:endParaRPr lang="en-GB"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27082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9174459"/>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687515">
                  <a:extLst>
                    <a:ext uri="{9D8B030D-6E8A-4147-A177-3AD203B41FA5}">
                      <a16:colId xmlns:a16="http://schemas.microsoft.com/office/drawing/2014/main" val="2086940454"/>
                    </a:ext>
                  </a:extLst>
                </a:gridCol>
                <a:gridCol w="7828085">
                  <a:extLst>
                    <a:ext uri="{9D8B030D-6E8A-4147-A177-3AD203B41FA5}">
                      <a16:colId xmlns:a16="http://schemas.microsoft.com/office/drawing/2014/main" val="1560241680"/>
                    </a:ext>
                  </a:extLst>
                </a:gridCol>
              </a:tblGrid>
              <a:tr h="370840">
                <a:tc>
                  <a:txBody>
                    <a:bodyPr/>
                    <a:lstStyle/>
                    <a:p>
                      <a:r>
                        <a:rPr lang="en-GB" dirty="0"/>
                        <a:t>Date</a:t>
                      </a:r>
                      <a:endParaRPr lang="en-US" dirty="0"/>
                    </a:p>
                  </a:txBody>
                  <a:tcPr/>
                </a:tc>
                <a:tc>
                  <a:txBody>
                    <a:bodyPr/>
                    <a:lstStyle/>
                    <a:p>
                      <a:r>
                        <a:rPr lang="en-GB" dirty="0"/>
                        <a:t>What will</a:t>
                      </a:r>
                      <a:r>
                        <a:rPr lang="en-GB" baseline="0" dirty="0"/>
                        <a:t> I have finished?</a:t>
                      </a:r>
                      <a:endParaRPr lang="en-US" dirty="0"/>
                    </a:p>
                  </a:txBody>
                  <a:tcPr/>
                </a:tc>
                <a:extLst>
                  <a:ext uri="{0D108BD9-81ED-4DB2-BD59-A6C34878D82A}">
                    <a16:rowId xmlns:a16="http://schemas.microsoft.com/office/drawing/2014/main" val="3783828460"/>
                  </a:ext>
                </a:extLst>
              </a:tr>
              <a:tr h="370840">
                <a:tc>
                  <a:txBody>
                    <a:bodyPr/>
                    <a:lstStyle/>
                    <a:p>
                      <a:r>
                        <a:rPr lang="en-GB" dirty="0"/>
                        <a:t>25</a:t>
                      </a:r>
                      <a:r>
                        <a:rPr lang="en-GB" baseline="30000" dirty="0"/>
                        <a:t>th</a:t>
                      </a:r>
                      <a:r>
                        <a:rPr lang="en-GB" dirty="0"/>
                        <a:t> February 2019</a:t>
                      </a:r>
                      <a:endParaRPr lang="en-US" dirty="0"/>
                    </a:p>
                  </a:txBody>
                  <a:tcPr/>
                </a:tc>
                <a:tc>
                  <a:txBody>
                    <a:bodyPr/>
                    <a:lstStyle/>
                    <a:p>
                      <a:r>
                        <a:rPr lang="en-US" dirty="0"/>
                        <a:t>Properly working UI</a:t>
                      </a:r>
                    </a:p>
                  </a:txBody>
                  <a:tcPr/>
                </a:tc>
                <a:extLst>
                  <a:ext uri="{0D108BD9-81ED-4DB2-BD59-A6C34878D82A}">
                    <a16:rowId xmlns:a16="http://schemas.microsoft.com/office/drawing/2014/main" val="3877515490"/>
                  </a:ext>
                </a:extLst>
              </a:tr>
              <a:tr h="370840">
                <a:tc>
                  <a:txBody>
                    <a:bodyPr/>
                    <a:lstStyle/>
                    <a:p>
                      <a:r>
                        <a:rPr lang="en-GB" dirty="0"/>
                        <a:t>4</a:t>
                      </a:r>
                      <a:r>
                        <a:rPr lang="en-GB" baseline="30000" dirty="0"/>
                        <a:t>th</a:t>
                      </a:r>
                      <a:r>
                        <a:rPr lang="en-GB" dirty="0"/>
                        <a:t> March 2019</a:t>
                      </a:r>
                      <a:endParaRPr lang="en-US" dirty="0"/>
                    </a:p>
                  </a:txBody>
                  <a:tcPr/>
                </a:tc>
                <a:tc>
                  <a:txBody>
                    <a:bodyPr/>
                    <a:lstStyle/>
                    <a:p>
                      <a:r>
                        <a:rPr lang="en-US" dirty="0"/>
                        <a:t>Have AI which determines if its solvable</a:t>
                      </a:r>
                    </a:p>
                  </a:txBody>
                  <a:tcPr/>
                </a:tc>
                <a:extLst>
                  <a:ext uri="{0D108BD9-81ED-4DB2-BD59-A6C34878D82A}">
                    <a16:rowId xmlns:a16="http://schemas.microsoft.com/office/drawing/2014/main" val="4020410183"/>
                  </a:ext>
                </a:extLst>
              </a:tr>
              <a:tr h="370840">
                <a:tc>
                  <a:txBody>
                    <a:bodyPr/>
                    <a:lstStyle/>
                    <a:p>
                      <a:r>
                        <a:rPr lang="en-GB" dirty="0"/>
                        <a:t>11</a:t>
                      </a:r>
                      <a:r>
                        <a:rPr lang="en-GB" baseline="30000" dirty="0"/>
                        <a:t>th</a:t>
                      </a:r>
                      <a:r>
                        <a:rPr lang="en-GB" baseline="0" dirty="0"/>
                        <a:t> March 2019</a:t>
                      </a:r>
                      <a:endParaRPr lang="en-US" dirty="0"/>
                    </a:p>
                  </a:txBody>
                  <a:tcPr/>
                </a:tc>
                <a:tc>
                  <a:txBody>
                    <a:bodyPr/>
                    <a:lstStyle/>
                    <a:p>
                      <a:r>
                        <a:rPr lang="en-US" dirty="0"/>
                        <a:t>Finish Win state of a level</a:t>
                      </a:r>
                    </a:p>
                  </a:txBody>
                  <a:tcPr/>
                </a:tc>
                <a:extLst>
                  <a:ext uri="{0D108BD9-81ED-4DB2-BD59-A6C34878D82A}">
                    <a16:rowId xmlns:a16="http://schemas.microsoft.com/office/drawing/2014/main" val="3437943849"/>
                  </a:ext>
                </a:extLst>
              </a:tr>
              <a:tr h="370840">
                <a:tc>
                  <a:txBody>
                    <a:bodyPr/>
                    <a:lstStyle/>
                    <a:p>
                      <a:r>
                        <a:rPr lang="en-GB" dirty="0"/>
                        <a:t>18</a:t>
                      </a:r>
                      <a:r>
                        <a:rPr lang="en-GB" baseline="30000" dirty="0"/>
                        <a:t>th</a:t>
                      </a:r>
                      <a:r>
                        <a:rPr lang="en-GB" dirty="0"/>
                        <a:t> March 2019</a:t>
                      </a:r>
                    </a:p>
                  </a:txBody>
                  <a:tcPr/>
                </a:tc>
                <a:tc>
                  <a:txBody>
                    <a:bodyPr/>
                    <a:lstStyle/>
                    <a:p>
                      <a:r>
                        <a:rPr lang="en-US" dirty="0"/>
                        <a:t>Create harder level generator</a:t>
                      </a:r>
                    </a:p>
                  </a:txBody>
                  <a:tcPr/>
                </a:tc>
                <a:extLst>
                  <a:ext uri="{0D108BD9-81ED-4DB2-BD59-A6C34878D82A}">
                    <a16:rowId xmlns:a16="http://schemas.microsoft.com/office/drawing/2014/main" val="1081891325"/>
                  </a:ext>
                </a:extLst>
              </a:tr>
              <a:tr h="370840">
                <a:tc>
                  <a:txBody>
                    <a:bodyPr/>
                    <a:lstStyle/>
                    <a:p>
                      <a:r>
                        <a:rPr lang="en-GB" dirty="0"/>
                        <a:t>25</a:t>
                      </a:r>
                      <a:r>
                        <a:rPr lang="en-GB" baseline="30000" dirty="0"/>
                        <a:t>th</a:t>
                      </a:r>
                      <a:r>
                        <a:rPr lang="en-GB" dirty="0"/>
                        <a:t> March 2019</a:t>
                      </a:r>
                      <a:endParaRPr lang="en-US" dirty="0"/>
                    </a:p>
                  </a:txBody>
                  <a:tcPr/>
                </a:tc>
                <a:tc>
                  <a:txBody>
                    <a:bodyPr/>
                    <a:lstStyle/>
                    <a:p>
                      <a:r>
                        <a:rPr lang="en-US" dirty="0"/>
                        <a:t>Implement more pieces for harder generation</a:t>
                      </a:r>
                    </a:p>
                  </a:txBody>
                  <a:tcPr/>
                </a:tc>
                <a:extLst>
                  <a:ext uri="{0D108BD9-81ED-4DB2-BD59-A6C34878D82A}">
                    <a16:rowId xmlns:a16="http://schemas.microsoft.com/office/drawing/2014/main" val="2868440516"/>
                  </a:ext>
                </a:extLst>
              </a:tr>
              <a:tr h="370840">
                <a:tc>
                  <a:txBody>
                    <a:bodyPr/>
                    <a:lstStyle/>
                    <a:p>
                      <a:r>
                        <a:rPr lang="en-GB" dirty="0"/>
                        <a:t>1</a:t>
                      </a:r>
                      <a:r>
                        <a:rPr lang="en-GB" baseline="30000" dirty="0"/>
                        <a:t>st</a:t>
                      </a:r>
                      <a:r>
                        <a:rPr lang="en-GB" dirty="0"/>
                        <a:t> April 2019</a:t>
                      </a:r>
                      <a:endParaRPr lang="en-US" dirty="0"/>
                    </a:p>
                  </a:txBody>
                  <a:tcPr/>
                </a:tc>
                <a:tc>
                  <a:txBody>
                    <a:bodyPr/>
                    <a:lstStyle/>
                    <a:p>
                      <a:r>
                        <a:rPr lang="en-US" dirty="0"/>
                        <a:t>Finish Polish, textures and particles</a:t>
                      </a:r>
                    </a:p>
                  </a:txBody>
                  <a:tcPr/>
                </a:tc>
                <a:extLst>
                  <a:ext uri="{0D108BD9-81ED-4DB2-BD59-A6C34878D82A}">
                    <a16:rowId xmlns:a16="http://schemas.microsoft.com/office/drawing/2014/main" val="3848052117"/>
                  </a:ext>
                </a:extLst>
              </a:tr>
              <a:tr h="370840">
                <a:tc>
                  <a:txBody>
                    <a:bodyPr/>
                    <a:lstStyle/>
                    <a:p>
                      <a:r>
                        <a:rPr lang="en-GB" dirty="0"/>
                        <a:t>8</a:t>
                      </a:r>
                      <a:r>
                        <a:rPr lang="en-GB" baseline="30000" dirty="0"/>
                        <a:t>th</a:t>
                      </a:r>
                      <a:r>
                        <a:rPr lang="en-GB" dirty="0"/>
                        <a:t> April 2019</a:t>
                      </a:r>
                      <a:endParaRPr lang="en-US" dirty="0"/>
                    </a:p>
                  </a:txBody>
                  <a:tcPr/>
                </a:tc>
                <a:tc>
                  <a:txBody>
                    <a:bodyPr/>
                    <a:lstStyle/>
                    <a:p>
                      <a:r>
                        <a:rPr lang="en-US" dirty="0"/>
                        <a:t>Fix all major bugs for final build and submission</a:t>
                      </a:r>
                    </a:p>
                  </a:txBody>
                  <a:tcPr/>
                </a:tc>
                <a:extLst>
                  <a:ext uri="{0D108BD9-81ED-4DB2-BD59-A6C34878D82A}">
                    <a16:rowId xmlns:a16="http://schemas.microsoft.com/office/drawing/2014/main" val="2859448216"/>
                  </a:ext>
                </a:extLst>
              </a:tr>
              <a:tr h="370840">
                <a:tc>
                  <a:txBody>
                    <a:bodyPr/>
                    <a:lstStyle/>
                    <a:p>
                      <a:r>
                        <a:rPr lang="en-GB" dirty="0"/>
                        <a:t>29</a:t>
                      </a:r>
                      <a:r>
                        <a:rPr lang="en-GB" baseline="30000" dirty="0"/>
                        <a:t>th</a:t>
                      </a:r>
                      <a:r>
                        <a:rPr lang="en-GB" dirty="0"/>
                        <a:t> April 2019 (hand-in)</a:t>
                      </a:r>
                      <a:endParaRPr lang="en-US" dirty="0"/>
                    </a:p>
                  </a:txBody>
                  <a:tcPr/>
                </a:tc>
                <a:tc>
                  <a:txBody>
                    <a:bodyPr/>
                    <a:lstStyle/>
                    <a:p>
                      <a:r>
                        <a:rPr lang="en-US" dirty="0"/>
                        <a:t>Finished game</a:t>
                      </a:r>
                    </a:p>
                  </a:txBody>
                  <a:tcPr/>
                </a:tc>
                <a:extLst>
                  <a:ext uri="{0D108BD9-81ED-4DB2-BD59-A6C34878D82A}">
                    <a16:rowId xmlns:a16="http://schemas.microsoft.com/office/drawing/2014/main" val="556047485"/>
                  </a:ext>
                </a:extLst>
              </a:tr>
            </a:tbl>
          </a:graphicData>
        </a:graphic>
      </p:graphicFrame>
    </p:spTree>
    <p:extLst>
      <p:ext uri="{BB962C8B-B14F-4D97-AF65-F5344CB8AC3E}">
        <p14:creationId xmlns:p14="http://schemas.microsoft.com/office/powerpoint/2010/main" val="182481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lstStyle/>
          <a:p>
            <a:r>
              <a:rPr lang="en-GB" dirty="0"/>
              <a:t>About M.C Escher- </a:t>
            </a:r>
            <a:r>
              <a:rPr lang="en-GB" dirty="0">
                <a:hlinkClick r:id="rId2"/>
              </a:rPr>
              <a:t>https://www.mcescher.com/about/biography/</a:t>
            </a:r>
            <a:endParaRPr lang="en-GB" dirty="0">
              <a:hlinkClick r:id="rId3"/>
            </a:endParaRPr>
          </a:p>
          <a:p>
            <a:r>
              <a:rPr lang="en-GB" dirty="0"/>
              <a:t>Tower of </a:t>
            </a:r>
            <a:r>
              <a:rPr lang="en-GB" dirty="0" err="1"/>
              <a:t>Bable</a:t>
            </a:r>
            <a:r>
              <a:rPr lang="en-GB" dirty="0"/>
              <a:t> painting information-</a:t>
            </a:r>
            <a:r>
              <a:rPr lang="en-GB" dirty="0">
                <a:hlinkClick r:id="rId3"/>
              </a:rPr>
              <a:t>https://en.wikipedia.org/wiki/Tower_of_Babel_(</a:t>
            </a:r>
            <a:r>
              <a:rPr lang="en-GB" dirty="0" err="1">
                <a:hlinkClick r:id="rId3"/>
              </a:rPr>
              <a:t>M._C._Escher</a:t>
            </a:r>
            <a:r>
              <a:rPr lang="en-GB" dirty="0">
                <a:hlinkClick r:id="rId3"/>
              </a:rPr>
              <a:t>)</a:t>
            </a:r>
            <a:endParaRPr lang="en-GB" dirty="0"/>
          </a:p>
          <a:p>
            <a:r>
              <a:rPr lang="en-GB" dirty="0"/>
              <a:t> Original tower of </a:t>
            </a:r>
            <a:r>
              <a:rPr lang="en-GB" dirty="0" err="1"/>
              <a:t>Bable</a:t>
            </a:r>
            <a:r>
              <a:rPr lang="en-GB" dirty="0"/>
              <a:t> story- </a:t>
            </a:r>
            <a:r>
              <a:rPr lang="en-GB" dirty="0">
                <a:hlinkClick r:id="rId4"/>
              </a:rPr>
              <a:t>https://en.wikipedia.org/wiki/Tower_of_Babel</a:t>
            </a:r>
            <a:r>
              <a:rPr lang="en-GB" dirty="0"/>
              <a:t> </a:t>
            </a:r>
          </a:p>
        </p:txBody>
      </p:sp>
    </p:spTree>
    <p:extLst>
      <p:ext uri="{BB962C8B-B14F-4D97-AF65-F5344CB8AC3E}">
        <p14:creationId xmlns:p14="http://schemas.microsoft.com/office/powerpoint/2010/main" val="393343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590</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Panic Builder</vt:lpstr>
      <vt:lpstr>Tower of Bable</vt:lpstr>
      <vt:lpstr>Tower of Bable explored</vt:lpstr>
      <vt:lpstr>Response to Tower of Bable</vt:lpstr>
      <vt:lpstr>Proof of concept</vt:lpstr>
      <vt:lpstr>Planning</vt:lpstr>
      <vt:lpstr>References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19</cp:revision>
  <dcterms:created xsi:type="dcterms:W3CDTF">2018-02-12T08:45:06Z</dcterms:created>
  <dcterms:modified xsi:type="dcterms:W3CDTF">2019-02-21T21:59:45Z</dcterms:modified>
</cp:coreProperties>
</file>