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9" r:id="rId5"/>
    <p:sldId id="262" r:id="rId6"/>
    <p:sldId id="265" r:id="rId7"/>
    <p:sldId id="268" r:id="rId8"/>
    <p:sldId id="267" r:id="rId9"/>
    <p:sldId id="266" r:id="rId10"/>
    <p:sldId id="261"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6DB8EA-4B77-48E2-8F2A-873A9F82D9F4}"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3117250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6DB8EA-4B77-48E2-8F2A-873A9F82D9F4}"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3318935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6DB8EA-4B77-48E2-8F2A-873A9F82D9F4}"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305637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6DB8EA-4B77-48E2-8F2A-873A9F82D9F4}"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648268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6DB8EA-4B77-48E2-8F2A-873A9F82D9F4}"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911098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6DB8EA-4B77-48E2-8F2A-873A9F82D9F4}"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2202841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6DB8EA-4B77-48E2-8F2A-873A9F82D9F4}" type="datetimeFigureOut">
              <a:rPr lang="en-US" smtClean="0"/>
              <a:t>5/13/2019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331553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6DB8EA-4B77-48E2-8F2A-873A9F82D9F4}" type="datetimeFigureOut">
              <a:rPr lang="en-US" smtClean="0"/>
              <a:t>5/13/2019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252375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6DB8EA-4B77-48E2-8F2A-873A9F82D9F4}" type="datetimeFigureOut">
              <a:rPr lang="en-US" smtClean="0"/>
              <a:t>5/13/2019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956339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2971963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619413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6DB8EA-4B77-48E2-8F2A-873A9F82D9F4}" type="datetimeFigureOut">
              <a:rPr lang="en-US" smtClean="0"/>
              <a:t>5/13/2019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4B9AA3-DC18-43FE-ABED-97DB459206E8}" type="slidenum">
              <a:rPr lang="en-US" smtClean="0"/>
              <a:t>‹#›</a:t>
            </a:fld>
            <a:endParaRPr lang="en-US"/>
          </a:p>
        </p:txBody>
      </p:sp>
    </p:spTree>
    <p:extLst>
      <p:ext uri="{BB962C8B-B14F-4D97-AF65-F5344CB8AC3E}">
        <p14:creationId xmlns:p14="http://schemas.microsoft.com/office/powerpoint/2010/main" val="3096837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interactive.org/Interviews/the_game_makers_notebook.as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amasutra.com/view/feature/166972/cognitive_flow_the_psychology_of_.php"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amasutra.com/view/feature/166972/cognitive_flow_the_psychology_of_.ph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Game theory of Potato Eater</a:t>
            </a:r>
            <a:endParaRPr lang="en-US" dirty="0"/>
          </a:p>
        </p:txBody>
      </p:sp>
      <p:sp>
        <p:nvSpPr>
          <p:cNvPr id="3" name="Subtitle 2"/>
          <p:cNvSpPr>
            <a:spLocks noGrp="1"/>
          </p:cNvSpPr>
          <p:nvPr>
            <p:ph type="subTitle" idx="1"/>
          </p:nvPr>
        </p:nvSpPr>
        <p:spPr/>
        <p:txBody>
          <a:bodyPr/>
          <a:lstStyle/>
          <a:p>
            <a:r>
              <a:rPr lang="en-GB" dirty="0"/>
              <a:t>Bradley McDonald</a:t>
            </a:r>
            <a:endParaRPr lang="en-US" dirty="0"/>
          </a:p>
        </p:txBody>
      </p:sp>
    </p:spTree>
    <p:extLst>
      <p:ext uri="{BB962C8B-B14F-4D97-AF65-F5344CB8AC3E}">
        <p14:creationId xmlns:p14="http://schemas.microsoft.com/office/powerpoint/2010/main" val="4181445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endParaRPr lang="en-US" dirty="0"/>
          </a:p>
        </p:txBody>
      </p:sp>
      <p:sp>
        <p:nvSpPr>
          <p:cNvPr id="3" name="Content Placeholder 2"/>
          <p:cNvSpPr>
            <a:spLocks noGrp="1"/>
          </p:cNvSpPr>
          <p:nvPr>
            <p:ph idx="1"/>
          </p:nvPr>
        </p:nvSpPr>
        <p:spPr/>
        <p:txBody>
          <a:bodyPr/>
          <a:lstStyle/>
          <a:p>
            <a:r>
              <a:rPr lang="en-GB" dirty="0"/>
              <a:t>&lt;Your best bet is to make the References section in a Word document and then copy &amp; paste it here&gt;</a:t>
            </a:r>
          </a:p>
        </p:txBody>
      </p:sp>
    </p:spTree>
    <p:extLst>
      <p:ext uri="{BB962C8B-B14F-4D97-AF65-F5344CB8AC3E}">
        <p14:creationId xmlns:p14="http://schemas.microsoft.com/office/powerpoint/2010/main" val="3933433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Any questions?</a:t>
            </a:r>
            <a:endParaRPr lang="en-US" dirty="0"/>
          </a:p>
        </p:txBody>
      </p:sp>
      <p:sp>
        <p:nvSpPr>
          <p:cNvPr id="5" name="Content Placeholder 4"/>
          <p:cNvSpPr>
            <a:spLocks noGrp="1"/>
          </p:cNvSpPr>
          <p:nvPr>
            <p:ph idx="1"/>
          </p:nvPr>
        </p:nvSpPr>
        <p:spPr>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GB" sz="23900" b="1" dirty="0">
                <a:latin typeface="Franklin Gothic Book" panose="020B0503020102020204" pitchFamily="34" charset="0"/>
              </a:rPr>
              <a:t>?</a:t>
            </a:r>
            <a:endParaRPr lang="en-US" sz="23900" b="1" dirty="0">
              <a:latin typeface="Franklin Gothic Book" panose="020B0503020102020204" pitchFamily="34" charset="0"/>
            </a:endParaRPr>
          </a:p>
        </p:txBody>
      </p:sp>
    </p:spTree>
    <p:extLst>
      <p:ext uri="{BB962C8B-B14F-4D97-AF65-F5344CB8AC3E}">
        <p14:creationId xmlns:p14="http://schemas.microsoft.com/office/powerpoint/2010/main" val="79807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GB" dirty="0"/>
              <a:t>This presentation will go over </a:t>
            </a:r>
          </a:p>
          <a:p>
            <a:pPr marL="0" indent="0">
              <a:buNone/>
            </a:pPr>
            <a:r>
              <a:rPr lang="en-GB" dirty="0"/>
              <a:t>[Explain that the presentation is a discussion of various theories of games design in the context of the game that you have created]</a:t>
            </a:r>
          </a:p>
          <a:p>
            <a:pPr marL="0" indent="0">
              <a:buNone/>
            </a:pPr>
            <a:r>
              <a:rPr lang="en-GB" dirty="0"/>
              <a:t>[1. Brief discussion of the work of art to which you responded]</a:t>
            </a:r>
          </a:p>
          <a:p>
            <a:pPr marL="0" indent="0">
              <a:buNone/>
            </a:pPr>
            <a:r>
              <a:rPr lang="en-GB" dirty="0"/>
              <a:t>[2. Brief discussion of your game]</a:t>
            </a:r>
          </a:p>
          <a:p>
            <a:pPr marL="0" indent="0">
              <a:buNone/>
            </a:pPr>
            <a:r>
              <a:rPr lang="en-GB" dirty="0"/>
              <a:t>[3. Theorist 1 – VERY brief introduction to their work]</a:t>
            </a:r>
          </a:p>
          <a:p>
            <a:pPr marL="0" indent="0">
              <a:buNone/>
            </a:pPr>
            <a:r>
              <a:rPr lang="en-GB" dirty="0"/>
              <a:t>[4. Theorist 2 – VERY brief introduction to their work]</a:t>
            </a:r>
          </a:p>
          <a:p>
            <a:pPr marL="0" indent="0">
              <a:buNone/>
            </a:pPr>
            <a:r>
              <a:rPr lang="en-GB" dirty="0"/>
              <a:t>[5. Theorist … etc]</a:t>
            </a:r>
          </a:p>
          <a:p>
            <a:pPr marL="0" indent="0">
              <a:buNone/>
            </a:pPr>
            <a:r>
              <a:rPr lang="en-GB" dirty="0"/>
              <a:t>[6. Conclusion</a:t>
            </a:r>
          </a:p>
          <a:p>
            <a:pPr marL="0" indent="0">
              <a:buNone/>
            </a:pPr>
            <a:r>
              <a:rPr lang="en-GB" dirty="0"/>
              <a:t>[7. References]</a:t>
            </a:r>
          </a:p>
          <a:p>
            <a:pPr marL="0" indent="0">
              <a:buNone/>
            </a:pPr>
            <a:r>
              <a:rPr lang="en-GB" dirty="0"/>
              <a:t>[8. Opportunity for questions]</a:t>
            </a:r>
            <a:endParaRPr lang="en-US" dirty="0"/>
          </a:p>
        </p:txBody>
      </p:sp>
      <p:sp>
        <p:nvSpPr>
          <p:cNvPr id="4" name="Rectangle 3"/>
          <p:cNvSpPr/>
          <p:nvPr/>
        </p:nvSpPr>
        <p:spPr>
          <a:xfrm>
            <a:off x="9275885" y="46527"/>
            <a:ext cx="2842846" cy="1644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Franklin Gothic Book" panose="020B0503020102020204" pitchFamily="34" charset="0"/>
              </a:rPr>
              <a:t>You don’t need to do it precisely like this, but this is one approach to introducing your presentation.</a:t>
            </a:r>
            <a:endParaRPr lang="en-US" dirty="0">
              <a:latin typeface="Franklin Gothic Book" panose="020B0503020102020204" pitchFamily="34" charset="0"/>
            </a:endParaRPr>
          </a:p>
        </p:txBody>
      </p:sp>
      <p:sp>
        <p:nvSpPr>
          <p:cNvPr id="5" name="Rectangle 4"/>
          <p:cNvSpPr/>
          <p:nvPr/>
        </p:nvSpPr>
        <p:spPr>
          <a:xfrm>
            <a:off x="8255978" y="4976141"/>
            <a:ext cx="2842846" cy="1644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Franklin Gothic Book" panose="020B0503020102020204" pitchFamily="34" charset="0"/>
              </a:rPr>
              <a:t>Don’t get too bogged down here, as you have only 15 minutes overall..</a:t>
            </a:r>
            <a:endParaRPr lang="en-US" dirty="0">
              <a:latin typeface="Franklin Gothic Book" panose="020B0503020102020204" pitchFamily="34" charset="0"/>
            </a:endParaRPr>
          </a:p>
        </p:txBody>
      </p:sp>
    </p:spTree>
    <p:extLst>
      <p:ext uri="{BB962C8B-B14F-4D97-AF65-F5344CB8AC3E}">
        <p14:creationId xmlns:p14="http://schemas.microsoft.com/office/powerpoint/2010/main" val="1651185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Potato Eaters</a:t>
            </a:r>
            <a:endParaRPr lang="en-US" dirty="0"/>
          </a:p>
        </p:txBody>
      </p:sp>
      <p:sp>
        <p:nvSpPr>
          <p:cNvPr id="3" name="Content Placeholder 2"/>
          <p:cNvSpPr>
            <a:spLocks noGrp="1"/>
          </p:cNvSpPr>
          <p:nvPr>
            <p:ph idx="1"/>
          </p:nvPr>
        </p:nvSpPr>
        <p:spPr/>
        <p:txBody>
          <a:bodyPr/>
          <a:lstStyle/>
          <a:p>
            <a:r>
              <a:rPr lang="en-GB" dirty="0"/>
              <a:t>Artist- Vincent van Gogh</a:t>
            </a:r>
          </a:p>
          <a:p>
            <a:r>
              <a:rPr lang="en-GB" dirty="0"/>
              <a:t>Year of creation- 1885</a:t>
            </a:r>
          </a:p>
          <a:p>
            <a:r>
              <a:rPr lang="en-GB" dirty="0"/>
              <a:t>The painting was made to show how peasants really are, using ugly models and eating by a single candle light. </a:t>
            </a:r>
          </a:p>
          <a:p>
            <a:endParaRPr lang="en-US" dirty="0"/>
          </a:p>
        </p:txBody>
      </p:sp>
      <p:sp>
        <p:nvSpPr>
          <p:cNvPr id="4" name="Rectangle 3"/>
          <p:cNvSpPr/>
          <p:nvPr/>
        </p:nvSpPr>
        <p:spPr>
          <a:xfrm>
            <a:off x="9029701" y="4809088"/>
            <a:ext cx="2842846" cy="1644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Franklin Gothic Book" panose="020B0503020102020204" pitchFamily="34" charset="0"/>
              </a:rPr>
              <a:t>Remember, this presentation is not about the response, so cover this briefly</a:t>
            </a:r>
            <a:endParaRPr lang="en-US" dirty="0">
              <a:latin typeface="Franklin Gothic Book" panose="020B05030201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7515" y="187293"/>
            <a:ext cx="2907217" cy="2066193"/>
          </a:xfrm>
          <a:prstGeom prst="rect">
            <a:avLst/>
          </a:prstGeom>
        </p:spPr>
      </p:pic>
    </p:spTree>
    <p:extLst>
      <p:ext uri="{BB962C8B-B14F-4D97-AF65-F5344CB8AC3E}">
        <p14:creationId xmlns:p14="http://schemas.microsoft.com/office/powerpoint/2010/main" val="1833491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Potato Eater</a:t>
            </a:r>
            <a:endParaRPr lang="en-US" dirty="0"/>
          </a:p>
        </p:txBody>
      </p:sp>
      <p:sp>
        <p:nvSpPr>
          <p:cNvPr id="3" name="Content Placeholder 2"/>
          <p:cNvSpPr>
            <a:spLocks noGrp="1"/>
          </p:cNvSpPr>
          <p:nvPr>
            <p:ph idx="1"/>
          </p:nvPr>
        </p:nvSpPr>
        <p:spPr/>
        <p:txBody>
          <a:bodyPr/>
          <a:lstStyle/>
          <a:p>
            <a:r>
              <a:rPr lang="en-GB" dirty="0"/>
              <a:t>Endless Runner</a:t>
            </a:r>
          </a:p>
          <a:p>
            <a:r>
              <a:rPr lang="en-GB" dirty="0"/>
              <a:t>Play as a potato that is attempting to escape from a monster trying to eat you. </a:t>
            </a:r>
          </a:p>
          <a:p>
            <a:r>
              <a:rPr lang="en-GB" dirty="0"/>
              <a:t>I hoped that the player will enjoy the progressive challenge, whilst trying to figure out the hidden metaphors in the game.</a:t>
            </a:r>
          </a:p>
          <a:p>
            <a:r>
              <a:rPr lang="en-GB" dirty="0"/>
              <a:t>The experience is how long as the player wants. After a level is completed a new one is made with more platforms and obstacles.</a:t>
            </a:r>
          </a:p>
          <a:p>
            <a:r>
              <a:rPr lang="en-GB" dirty="0"/>
              <a:t>Due to the obstacles being random it’s possible the player may not experience certain things until later playthroughs.</a:t>
            </a:r>
          </a:p>
        </p:txBody>
      </p:sp>
      <p:sp>
        <p:nvSpPr>
          <p:cNvPr id="4" name="Rectangle 3"/>
          <p:cNvSpPr/>
          <p:nvPr/>
        </p:nvSpPr>
        <p:spPr>
          <a:xfrm>
            <a:off x="8976947" y="698684"/>
            <a:ext cx="2842846" cy="1644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Franklin Gothic Book" panose="020B0503020102020204" pitchFamily="34" charset="0"/>
              </a:rPr>
              <a:t>It’s worth pointing out here that you did not create the game with the theories in mind</a:t>
            </a:r>
            <a:endParaRPr lang="en-US" dirty="0">
              <a:latin typeface="Franklin Gothic Book" panose="020B0503020102020204" pitchFamily="34" charset="0"/>
            </a:endParaRPr>
          </a:p>
        </p:txBody>
      </p:sp>
    </p:spTree>
    <p:extLst>
      <p:ext uri="{BB962C8B-B14F-4D97-AF65-F5344CB8AC3E}">
        <p14:creationId xmlns:p14="http://schemas.microsoft.com/office/powerpoint/2010/main" val="2137131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Justin Ma</a:t>
            </a:r>
            <a:endParaRPr lang="en-US" dirty="0"/>
          </a:p>
        </p:txBody>
      </p:sp>
      <p:sp>
        <p:nvSpPr>
          <p:cNvPr id="3" name="Content Placeholder 2"/>
          <p:cNvSpPr>
            <a:spLocks noGrp="1"/>
          </p:cNvSpPr>
          <p:nvPr>
            <p:ph idx="1"/>
          </p:nvPr>
        </p:nvSpPr>
        <p:spPr>
          <a:xfrm>
            <a:off x="838200" y="1825625"/>
            <a:ext cx="11034347" cy="4351338"/>
          </a:xfrm>
        </p:spPr>
        <p:txBody>
          <a:bodyPr/>
          <a:lstStyle/>
          <a:p>
            <a:r>
              <a:rPr lang="en-GB" dirty="0"/>
              <a:t>Justin Ma (Game Designer) who made, ‘</a:t>
            </a:r>
            <a:r>
              <a:rPr lang="en-GB" i="1" dirty="0"/>
              <a:t>FTL: Faster Than Light’ </a:t>
            </a:r>
            <a:r>
              <a:rPr lang="en-GB" dirty="0"/>
              <a:t>and ‘</a:t>
            </a:r>
            <a:r>
              <a:rPr lang="en-GB" i="1" dirty="0"/>
              <a:t>Into the Breach’</a:t>
            </a:r>
            <a:r>
              <a:rPr lang="en-GB" dirty="0"/>
              <a:t> who</a:t>
            </a:r>
            <a:r>
              <a:rPr lang="en-GB" i="1" dirty="0"/>
              <a:t> </a:t>
            </a:r>
            <a:r>
              <a:rPr lang="en-GB" dirty="0"/>
              <a:t>goes into how his games can allow the players to have the experience they want with the game. Such as, playtime length and difficulty is wide ranged, if they want to have a relaxing or challenging experience, they are able to do so.</a:t>
            </a:r>
          </a:p>
          <a:p>
            <a:r>
              <a:rPr lang="en-GB" dirty="0"/>
              <a:t>In my game players are able to experience the game for as long or short as they want. As they immediately put into it.</a:t>
            </a:r>
          </a:p>
          <a:p>
            <a:r>
              <a:rPr lang="en-GB" dirty="0"/>
              <a:t>Does not have set difficulty levels, but is random so a player could have a easier experience by luck rather than from experience or by design.</a:t>
            </a:r>
          </a:p>
          <a:p>
            <a:endParaRPr lang="en-GB" dirty="0"/>
          </a:p>
          <a:p>
            <a:endParaRPr lang="en-GB" dirty="0"/>
          </a:p>
          <a:p>
            <a:endParaRPr lang="en-US" dirty="0"/>
          </a:p>
        </p:txBody>
      </p:sp>
      <p:sp>
        <p:nvSpPr>
          <p:cNvPr id="5" name="TextBox 4"/>
          <p:cNvSpPr txBox="1"/>
          <p:nvPr/>
        </p:nvSpPr>
        <p:spPr>
          <a:xfrm>
            <a:off x="838200" y="5530632"/>
            <a:ext cx="7373815" cy="646331"/>
          </a:xfrm>
          <a:prstGeom prst="rect">
            <a:avLst/>
          </a:prstGeom>
          <a:noFill/>
        </p:spPr>
        <p:txBody>
          <a:bodyPr wrap="square" rtlCol="0">
            <a:spAutoFit/>
          </a:bodyPr>
          <a:lstStyle/>
          <a:p>
            <a:r>
              <a:rPr lang="en-US" dirty="0">
                <a:hlinkClick r:id="rId2"/>
              </a:rPr>
              <a:t>https://www.interactive.org/Interviews/the_game_makers_notebook.asp-</a:t>
            </a:r>
            <a:r>
              <a:rPr lang="en-US" dirty="0"/>
              <a:t> Justin Ma- 58:30-59:21</a:t>
            </a:r>
          </a:p>
        </p:txBody>
      </p:sp>
    </p:spTree>
    <p:extLst>
      <p:ext uri="{BB962C8B-B14F-4D97-AF65-F5344CB8AC3E}">
        <p14:creationId xmlns:p14="http://schemas.microsoft.com/office/powerpoint/2010/main" val="3303292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Shaun Baron</a:t>
            </a:r>
          </a:p>
        </p:txBody>
      </p:sp>
      <p:sp>
        <p:nvSpPr>
          <p:cNvPr id="3" name="Content Placeholder 2"/>
          <p:cNvSpPr>
            <a:spLocks noGrp="1"/>
          </p:cNvSpPr>
          <p:nvPr>
            <p:ph idx="1"/>
          </p:nvPr>
        </p:nvSpPr>
        <p:spPr/>
        <p:txBody>
          <a:bodyPr/>
          <a:lstStyle/>
          <a:p>
            <a:r>
              <a:rPr lang="en-GB" dirty="0"/>
              <a:t>Shaun Barons theory is about cognitive flow, the engagement of the player when playing the game. This is done by increasing difficulty as the players skill increases, however to a somewhat equal balance as shown below.  </a:t>
            </a:r>
          </a:p>
          <a:p>
            <a:r>
              <a:rPr lang="en-GB" dirty="0"/>
              <a:t>[Where your game fits in]</a:t>
            </a:r>
          </a:p>
          <a:p>
            <a:r>
              <a:rPr lang="en-GB" dirty="0"/>
              <a:t>[Where your game does not fit in]</a:t>
            </a:r>
          </a:p>
          <a:p>
            <a:endParaRPr lang="en-US" dirty="0"/>
          </a:p>
        </p:txBody>
      </p:sp>
      <p:sp>
        <p:nvSpPr>
          <p:cNvPr id="5" name="TextBox 4">
            <a:extLst>
              <a:ext uri="{FF2B5EF4-FFF2-40B4-BE49-F238E27FC236}">
                <a16:creationId xmlns:a16="http://schemas.microsoft.com/office/drawing/2014/main" id="{210FB8FD-51CB-481C-9EFE-ECDF164A0705}"/>
              </a:ext>
            </a:extLst>
          </p:cNvPr>
          <p:cNvSpPr txBox="1"/>
          <p:nvPr/>
        </p:nvSpPr>
        <p:spPr>
          <a:xfrm>
            <a:off x="337350" y="6107837"/>
            <a:ext cx="6294269" cy="646331"/>
          </a:xfrm>
          <a:prstGeom prst="rect">
            <a:avLst/>
          </a:prstGeom>
          <a:noFill/>
        </p:spPr>
        <p:txBody>
          <a:bodyPr wrap="square" rtlCol="0">
            <a:spAutoFit/>
          </a:bodyPr>
          <a:lstStyle/>
          <a:p>
            <a:r>
              <a:rPr lang="en-GB" dirty="0">
                <a:hlinkClick r:id="rId2"/>
              </a:rPr>
              <a:t>https://www.gamasutra.com/view/feature/166972/cognitive_flow_the_psychology_of_.php</a:t>
            </a:r>
            <a:endParaRPr lang="en-GB" dirty="0"/>
          </a:p>
        </p:txBody>
      </p:sp>
      <p:pic>
        <p:nvPicPr>
          <p:cNvPr id="1028" name="Picture 4" descr="https://www.gamasutra.com/db_area/images/feature/166972/figure1.png">
            <a:extLst>
              <a:ext uri="{FF2B5EF4-FFF2-40B4-BE49-F238E27FC236}">
                <a16:creationId xmlns:a16="http://schemas.microsoft.com/office/drawing/2014/main" id="{1AE40F28-719F-4E27-9205-F861E17A76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8983" y="3171261"/>
            <a:ext cx="4353017" cy="368673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34391A7-BDE8-4281-B4A2-580ED12DC97E}"/>
              </a:ext>
            </a:extLst>
          </p:cNvPr>
          <p:cNvPicPr>
            <a:picLocks noChangeAspect="1"/>
          </p:cNvPicPr>
          <p:nvPr/>
        </p:nvPicPr>
        <p:blipFill>
          <a:blip r:embed="rId4"/>
          <a:stretch>
            <a:fillRect/>
          </a:stretch>
        </p:blipFill>
        <p:spPr>
          <a:xfrm>
            <a:off x="4792427" y="4568906"/>
            <a:ext cx="3548180" cy="1597290"/>
          </a:xfrm>
          <a:prstGeom prst="rect">
            <a:avLst/>
          </a:prstGeom>
        </p:spPr>
      </p:pic>
    </p:spTree>
    <p:extLst>
      <p:ext uri="{BB962C8B-B14F-4D97-AF65-F5344CB8AC3E}">
        <p14:creationId xmlns:p14="http://schemas.microsoft.com/office/powerpoint/2010/main" val="2620025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Shaun Baron</a:t>
            </a:r>
          </a:p>
        </p:txBody>
      </p:sp>
      <p:sp>
        <p:nvSpPr>
          <p:cNvPr id="3" name="Content Placeholder 2"/>
          <p:cNvSpPr>
            <a:spLocks noGrp="1"/>
          </p:cNvSpPr>
          <p:nvPr>
            <p:ph idx="1"/>
          </p:nvPr>
        </p:nvSpPr>
        <p:spPr>
          <a:xfrm>
            <a:off x="270029" y="1253331"/>
            <a:ext cx="7364767" cy="4351338"/>
          </a:xfrm>
        </p:spPr>
        <p:txBody>
          <a:bodyPr/>
          <a:lstStyle/>
          <a:p>
            <a:r>
              <a:rPr lang="en-GB" dirty="0"/>
              <a:t>This fits in with my game as when the player completes a level, by clearing all the obstacles, the player must do the same however with more obstacles. More obstacles increases the difficulty as it increases the likelihood that the player will fail.</a:t>
            </a:r>
          </a:p>
          <a:p>
            <a:r>
              <a:rPr lang="en-US" dirty="0"/>
              <a:t>The levels difficulty is randomly generated meaning a later level could be incredibly easy because there is a chance it may spawn no obstacles, though this is improbable.</a:t>
            </a:r>
          </a:p>
        </p:txBody>
      </p:sp>
      <p:sp>
        <p:nvSpPr>
          <p:cNvPr id="5" name="TextBox 4">
            <a:extLst>
              <a:ext uri="{FF2B5EF4-FFF2-40B4-BE49-F238E27FC236}">
                <a16:creationId xmlns:a16="http://schemas.microsoft.com/office/drawing/2014/main" id="{210FB8FD-51CB-481C-9EFE-ECDF164A0705}"/>
              </a:ext>
            </a:extLst>
          </p:cNvPr>
          <p:cNvSpPr txBox="1"/>
          <p:nvPr/>
        </p:nvSpPr>
        <p:spPr>
          <a:xfrm>
            <a:off x="337350" y="6107837"/>
            <a:ext cx="6294269" cy="646331"/>
          </a:xfrm>
          <a:prstGeom prst="rect">
            <a:avLst/>
          </a:prstGeom>
          <a:noFill/>
        </p:spPr>
        <p:txBody>
          <a:bodyPr wrap="square" rtlCol="0">
            <a:spAutoFit/>
          </a:bodyPr>
          <a:lstStyle/>
          <a:p>
            <a:r>
              <a:rPr lang="en-GB" dirty="0">
                <a:hlinkClick r:id="rId2"/>
              </a:rPr>
              <a:t>https://www.gamasutra.com/view/feature/166972/cognitive_flow_the_psychology_of_.php</a:t>
            </a:r>
            <a:endParaRPr lang="en-GB" dirty="0"/>
          </a:p>
        </p:txBody>
      </p:sp>
      <p:pic>
        <p:nvPicPr>
          <p:cNvPr id="1028" name="Picture 4" descr="https://www.gamasutra.com/db_area/images/feature/166972/figure1.png">
            <a:extLst>
              <a:ext uri="{FF2B5EF4-FFF2-40B4-BE49-F238E27FC236}">
                <a16:creationId xmlns:a16="http://schemas.microsoft.com/office/drawing/2014/main" id="{1AE40F28-719F-4E27-9205-F861E17A76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8954" y="1585630"/>
            <a:ext cx="4353017" cy="36867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177F114-43BE-4609-B17A-CF082B0D4EFC}"/>
              </a:ext>
            </a:extLst>
          </p:cNvPr>
          <p:cNvSpPr txBox="1"/>
          <p:nvPr/>
        </p:nvSpPr>
        <p:spPr>
          <a:xfrm>
            <a:off x="8105313" y="5193437"/>
            <a:ext cx="3497802" cy="1477328"/>
          </a:xfrm>
          <a:prstGeom prst="rect">
            <a:avLst/>
          </a:prstGeom>
          <a:noFill/>
        </p:spPr>
        <p:txBody>
          <a:bodyPr wrap="square" rtlCol="0">
            <a:spAutoFit/>
          </a:bodyPr>
          <a:lstStyle/>
          <a:p>
            <a:r>
              <a:rPr lang="en-US"/>
              <a:t>Figure 1: Flow, boredom, and anxiety as they relate to task difficulty and user skill level. Adapted from Csikszentmihalyi, 1990.</a:t>
            </a:r>
            <a:endParaRPr lang="en-GB" dirty="0"/>
          </a:p>
        </p:txBody>
      </p:sp>
    </p:spTree>
    <p:extLst>
      <p:ext uri="{BB962C8B-B14F-4D97-AF65-F5344CB8AC3E}">
        <p14:creationId xmlns:p14="http://schemas.microsoft.com/office/powerpoint/2010/main" val="4095865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&lt;Theorist #3&gt;</a:t>
            </a:r>
            <a:endParaRPr lang="en-US" dirty="0"/>
          </a:p>
        </p:txBody>
      </p:sp>
      <p:sp>
        <p:nvSpPr>
          <p:cNvPr id="3" name="Content Placeholder 2"/>
          <p:cNvSpPr>
            <a:spLocks noGrp="1"/>
          </p:cNvSpPr>
          <p:nvPr>
            <p:ph idx="1"/>
          </p:nvPr>
        </p:nvSpPr>
        <p:spPr/>
        <p:txBody>
          <a:bodyPr/>
          <a:lstStyle/>
          <a:p>
            <a:r>
              <a:rPr lang="en-GB" dirty="0"/>
              <a:t>[Brief summary of the theory]</a:t>
            </a:r>
          </a:p>
          <a:p>
            <a:r>
              <a:rPr lang="en-GB" dirty="0"/>
              <a:t>[Where your game fits in]</a:t>
            </a:r>
          </a:p>
          <a:p>
            <a:r>
              <a:rPr lang="en-GB" dirty="0"/>
              <a:t>[Where your game does not fit in]</a:t>
            </a:r>
          </a:p>
          <a:p>
            <a:endParaRPr lang="en-US" dirty="0"/>
          </a:p>
        </p:txBody>
      </p:sp>
      <p:sp>
        <p:nvSpPr>
          <p:cNvPr id="4" name="Rectangle 3"/>
          <p:cNvSpPr/>
          <p:nvPr/>
        </p:nvSpPr>
        <p:spPr>
          <a:xfrm>
            <a:off x="7992208" y="4211516"/>
            <a:ext cx="3880339" cy="2241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Franklin Gothic Book" panose="020B0503020102020204" pitchFamily="34" charset="0"/>
              </a:rPr>
              <a:t>This does not all have to be on one slide. Eg for </a:t>
            </a:r>
            <a:r>
              <a:rPr lang="en-GB" dirty="0" err="1">
                <a:latin typeface="Franklin Gothic Book" panose="020B0503020102020204" pitchFamily="34" charset="0"/>
              </a:rPr>
              <a:t>Callois</a:t>
            </a:r>
            <a:r>
              <a:rPr lang="en-GB" dirty="0">
                <a:latin typeface="Franklin Gothic Book" panose="020B0503020102020204" pitchFamily="34" charset="0"/>
              </a:rPr>
              <a:t>, you might show his table here and then show it again on the next slide but with your </a:t>
            </a:r>
            <a:r>
              <a:rPr lang="en-GB">
                <a:latin typeface="Franklin Gothic Book" panose="020B0503020102020204" pitchFamily="34" charset="0"/>
              </a:rPr>
              <a:t>game included.</a:t>
            </a:r>
            <a:endParaRPr lang="en-US" dirty="0">
              <a:latin typeface="Franklin Gothic Book" panose="020B0503020102020204" pitchFamily="34" charset="0"/>
            </a:endParaRPr>
          </a:p>
        </p:txBody>
      </p:sp>
    </p:spTree>
    <p:extLst>
      <p:ext uri="{BB962C8B-B14F-4D97-AF65-F5344CB8AC3E}">
        <p14:creationId xmlns:p14="http://schemas.microsoft.com/office/powerpoint/2010/main" val="1456443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endParaRPr lang="en-US" dirty="0"/>
          </a:p>
        </p:txBody>
      </p:sp>
      <p:sp>
        <p:nvSpPr>
          <p:cNvPr id="3" name="Content Placeholder 2"/>
          <p:cNvSpPr>
            <a:spLocks noGrp="1"/>
          </p:cNvSpPr>
          <p:nvPr>
            <p:ph idx="1"/>
          </p:nvPr>
        </p:nvSpPr>
        <p:spPr/>
        <p:txBody>
          <a:bodyPr/>
          <a:lstStyle/>
          <a:p>
            <a:r>
              <a:rPr lang="en-GB" dirty="0"/>
              <a:t>&lt;blah </a:t>
            </a:r>
            <a:r>
              <a:rPr lang="en-GB" dirty="0" err="1"/>
              <a:t>blah</a:t>
            </a:r>
            <a:r>
              <a:rPr lang="en-GB" dirty="0"/>
              <a:t> blah&gt;</a:t>
            </a:r>
            <a:endParaRPr lang="en-US" dirty="0"/>
          </a:p>
        </p:txBody>
      </p:sp>
      <p:sp>
        <p:nvSpPr>
          <p:cNvPr id="4" name="Rectangle 3"/>
          <p:cNvSpPr/>
          <p:nvPr/>
        </p:nvSpPr>
        <p:spPr>
          <a:xfrm>
            <a:off x="7992208" y="4211516"/>
            <a:ext cx="3880339" cy="2241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Franklin Gothic Book" panose="020B0503020102020204" pitchFamily="34" charset="0"/>
              </a:rPr>
              <a:t>Is there anything that you can say about the theories and their relevance for your game? If so, say it here!</a:t>
            </a:r>
            <a:endParaRPr lang="en-US" dirty="0">
              <a:latin typeface="Franklin Gothic Book" panose="020B0503020102020204" pitchFamily="34" charset="0"/>
            </a:endParaRPr>
          </a:p>
        </p:txBody>
      </p:sp>
    </p:spTree>
    <p:extLst>
      <p:ext uri="{BB962C8B-B14F-4D97-AF65-F5344CB8AC3E}">
        <p14:creationId xmlns:p14="http://schemas.microsoft.com/office/powerpoint/2010/main" val="675517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TotalTime>
  <Words>782</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Franklin Gothic Book</vt:lpstr>
      <vt:lpstr>Office Theme</vt:lpstr>
      <vt:lpstr>Game theory of Potato Eater</vt:lpstr>
      <vt:lpstr>Introduction</vt:lpstr>
      <vt:lpstr>The Potato Eaters</vt:lpstr>
      <vt:lpstr>Potato Eater</vt:lpstr>
      <vt:lpstr>Justin Ma</vt:lpstr>
      <vt:lpstr>Shaun Baron</vt:lpstr>
      <vt:lpstr>Shaun Baron</vt:lpstr>
      <vt:lpstr>&lt;Theorist #3&gt;</vt:lpstr>
      <vt:lpstr>Conclusion</vt:lpstr>
      <vt:lpstr>References</vt:lpstr>
      <vt:lpstr>Any questions?</vt:lpstr>
    </vt:vector>
  </TitlesOfParts>
  <Company>University of Bolton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&lt;The name of your game&gt;</dc:title>
  <dc:creator>Williams, Andrew</dc:creator>
  <cp:lastModifiedBy>Brad McDonald</cp:lastModifiedBy>
  <cp:revision>27</cp:revision>
  <dcterms:created xsi:type="dcterms:W3CDTF">2018-02-12T08:45:06Z</dcterms:created>
  <dcterms:modified xsi:type="dcterms:W3CDTF">2019-05-13T21:19:12Z</dcterms:modified>
</cp:coreProperties>
</file>