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seoModerno Medium" panose="020B0604020202020204" charset="0"/>
      <p:regular r:id="rId13"/>
    </p:embeddedFont>
    <p:embeddedFont>
      <p:font typeface="Source Sans 3"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522" y="6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77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6F0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325F7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325F7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6F0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6F0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325F7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6F0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6F0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51738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6F0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33249"/>
            <a:ext cx="7556421" cy="4969193"/>
          </a:xfrm>
          <a:prstGeom prst="rect">
            <a:avLst/>
          </a:prstGeom>
          <a:noFill/>
          <a:ln/>
        </p:spPr>
        <p:txBody>
          <a:bodyPr wrap="square" lIns="0" tIns="0" rIns="0" bIns="0" rtlCol="0" anchor="t"/>
          <a:lstStyle/>
          <a:p>
            <a:pPr marL="0" indent="0" algn="ctr">
              <a:lnSpc>
                <a:spcPts val="9750"/>
              </a:lnSpc>
              <a:buNone/>
            </a:pPr>
            <a:r>
              <a:rPr lang="en-US" sz="7800" dirty="0">
                <a:solidFill>
                  <a:srgbClr val="000000"/>
                </a:solidFill>
                <a:latin typeface="MuseoModerno Medium" pitchFamily="34" charset="0"/>
                <a:ea typeface="MuseoModerno Medium" pitchFamily="34" charset="-122"/>
                <a:cs typeface="MuseoModerno Medium" pitchFamily="34" charset="-120"/>
              </a:rPr>
              <a:t>📊</a:t>
            </a:r>
            <a:r>
              <a:rPr lang="en-US" sz="7800" dirty="0">
                <a:solidFill>
                  <a:srgbClr val="FFFFFF"/>
                </a:solidFill>
                <a:latin typeface="MuseoModerno Medium" pitchFamily="34" charset="0"/>
                <a:ea typeface="MuseoModerno Medium" pitchFamily="34" charset="-122"/>
                <a:cs typeface="MuseoModerno Medium" pitchFamily="34" charset="-120"/>
              </a:rPr>
              <a:t> Retail Project Analysis &amp; Insights</a:t>
            </a:r>
            <a:endParaRPr lang="en-US" sz="7800" dirty="0"/>
          </a:p>
        </p:txBody>
      </p:sp>
      <p:sp>
        <p:nvSpPr>
          <p:cNvPr id="4" name="Text 1"/>
          <p:cNvSpPr/>
          <p:nvPr/>
        </p:nvSpPr>
        <p:spPr>
          <a:xfrm>
            <a:off x="6746319" y="6500098"/>
            <a:ext cx="6624042" cy="496133"/>
          </a:xfrm>
          <a:prstGeom prst="rect">
            <a:avLst/>
          </a:prstGeom>
          <a:noFill/>
          <a:ln/>
        </p:spPr>
        <p:txBody>
          <a:bodyPr wrap="none" lIns="0" tIns="0" rIns="0" bIns="0" rtlCol="0" anchor="t"/>
          <a:lstStyle/>
          <a:p>
            <a:pPr marL="0" indent="0" algn="ctr">
              <a:lnSpc>
                <a:spcPts val="3900"/>
              </a:lnSpc>
              <a:buNone/>
            </a:pPr>
            <a:r>
              <a:rPr lang="en-US" sz="3100" dirty="0">
                <a:solidFill>
                  <a:srgbClr val="FFFFFF"/>
                </a:solidFill>
                <a:latin typeface="MuseoModerno Medium" pitchFamily="34" charset="0"/>
                <a:ea typeface="MuseoModerno Medium" pitchFamily="34" charset="-122"/>
                <a:cs typeface="MuseoModerno Medium" pitchFamily="34" charset="-120"/>
              </a:rPr>
              <a:t>Data-Driven Strategies for Growth</a:t>
            </a:r>
            <a:endParaRPr lang="en-US" sz="3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3199686" y="411480"/>
            <a:ext cx="8231029" cy="453747"/>
          </a:xfrm>
          <a:prstGeom prst="rect">
            <a:avLst/>
          </a:prstGeom>
          <a:noFill/>
          <a:ln/>
        </p:spPr>
        <p:txBody>
          <a:bodyPr wrap="none" lIns="0" tIns="0" rIns="0" bIns="0" rtlCol="0" anchor="t"/>
          <a:lstStyle/>
          <a:p>
            <a:pPr marL="0" indent="0" algn="ctr">
              <a:lnSpc>
                <a:spcPts val="3550"/>
              </a:lnSpc>
              <a:buNone/>
            </a:pPr>
            <a:r>
              <a:rPr lang="en-US" sz="2850" dirty="0">
                <a:solidFill>
                  <a:srgbClr val="F6F0E4"/>
                </a:solidFill>
                <a:latin typeface="MuseoModerno Medium" pitchFamily="34" charset="0"/>
                <a:ea typeface="MuseoModerno Medium" pitchFamily="34" charset="-122"/>
                <a:cs typeface="MuseoModerno Medium" pitchFamily="34" charset="-120"/>
              </a:rPr>
              <a:t>Overall Insights &amp; Strategic Recommendations</a:t>
            </a:r>
            <a:endParaRPr lang="en-US" sz="2850" dirty="0"/>
          </a:p>
        </p:txBody>
      </p:sp>
      <p:sp>
        <p:nvSpPr>
          <p:cNvPr id="3" name="Shape 1"/>
          <p:cNvSpPr/>
          <p:nvPr/>
        </p:nvSpPr>
        <p:spPr>
          <a:xfrm>
            <a:off x="580787" y="1232714"/>
            <a:ext cx="72509" cy="72509"/>
          </a:xfrm>
          <a:prstGeom prst="roundRect">
            <a:avLst>
              <a:gd name="adj" fmla="val 630542"/>
            </a:avLst>
          </a:prstGeom>
          <a:solidFill>
            <a:srgbClr val="325F7B"/>
          </a:solidFill>
          <a:ln/>
        </p:spPr>
      </p:sp>
      <p:sp>
        <p:nvSpPr>
          <p:cNvPr id="4" name="Text 2"/>
          <p:cNvSpPr/>
          <p:nvPr/>
        </p:nvSpPr>
        <p:spPr>
          <a:xfrm>
            <a:off x="798433" y="1155621"/>
            <a:ext cx="2562701"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Consistent YoY Sales Growth</a:t>
            </a:r>
            <a:endParaRPr lang="en-US" sz="1400" dirty="0"/>
          </a:p>
        </p:txBody>
      </p:sp>
      <p:sp>
        <p:nvSpPr>
          <p:cNvPr id="5" name="Text 3"/>
          <p:cNvSpPr/>
          <p:nvPr/>
        </p:nvSpPr>
        <p:spPr>
          <a:xfrm>
            <a:off x="798433" y="1469588"/>
            <a:ext cx="13251180" cy="232410"/>
          </a:xfrm>
          <a:prstGeom prst="rect">
            <a:avLst/>
          </a:prstGeom>
          <a:noFill/>
          <a:ln/>
        </p:spPr>
        <p:txBody>
          <a:bodyPr wrap="non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Our retail operations are on a healthy growth trajectory, demonstrating increasing customer engagement and market penetration.</a:t>
            </a:r>
            <a:endParaRPr lang="en-US" sz="1100" dirty="0"/>
          </a:p>
        </p:txBody>
      </p:sp>
      <p:sp>
        <p:nvSpPr>
          <p:cNvPr id="6" name="Shape 4"/>
          <p:cNvSpPr/>
          <p:nvPr/>
        </p:nvSpPr>
        <p:spPr>
          <a:xfrm>
            <a:off x="580787" y="2069485"/>
            <a:ext cx="72509" cy="72509"/>
          </a:xfrm>
          <a:prstGeom prst="roundRect">
            <a:avLst>
              <a:gd name="adj" fmla="val 630542"/>
            </a:avLst>
          </a:prstGeom>
          <a:solidFill>
            <a:srgbClr val="325F7B"/>
          </a:solidFill>
          <a:ln/>
        </p:spPr>
      </p:sp>
      <p:sp>
        <p:nvSpPr>
          <p:cNvPr id="7" name="Text 5"/>
          <p:cNvSpPr/>
          <p:nvPr/>
        </p:nvSpPr>
        <p:spPr>
          <a:xfrm>
            <a:off x="798433" y="1992392"/>
            <a:ext cx="2321600"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Demographic Powerhouse</a:t>
            </a:r>
            <a:endParaRPr lang="en-US" sz="1400" dirty="0"/>
          </a:p>
        </p:txBody>
      </p:sp>
      <p:sp>
        <p:nvSpPr>
          <p:cNvPr id="8" name="Text 6"/>
          <p:cNvSpPr/>
          <p:nvPr/>
        </p:nvSpPr>
        <p:spPr>
          <a:xfrm>
            <a:off x="798433" y="2306360"/>
            <a:ext cx="13251180" cy="232410"/>
          </a:xfrm>
          <a:prstGeom prst="rect">
            <a:avLst/>
          </a:prstGeom>
          <a:noFill/>
          <a:ln/>
        </p:spPr>
        <p:txBody>
          <a:bodyPr wrap="non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Mid-to-high income families aged 35-54 are our most valuable customer segment, driving significant sales volume.</a:t>
            </a:r>
            <a:endParaRPr lang="en-US" sz="1100" dirty="0"/>
          </a:p>
        </p:txBody>
      </p:sp>
      <p:sp>
        <p:nvSpPr>
          <p:cNvPr id="9" name="Shape 7"/>
          <p:cNvSpPr/>
          <p:nvPr/>
        </p:nvSpPr>
        <p:spPr>
          <a:xfrm>
            <a:off x="580787" y="2906256"/>
            <a:ext cx="72509" cy="72509"/>
          </a:xfrm>
          <a:prstGeom prst="roundRect">
            <a:avLst>
              <a:gd name="adj" fmla="val 630542"/>
            </a:avLst>
          </a:prstGeom>
          <a:solidFill>
            <a:srgbClr val="325F7B"/>
          </a:solidFill>
          <a:ln/>
        </p:spPr>
      </p:sp>
      <p:sp>
        <p:nvSpPr>
          <p:cNvPr id="10" name="Text 8"/>
          <p:cNvSpPr/>
          <p:nvPr/>
        </p:nvSpPr>
        <p:spPr>
          <a:xfrm>
            <a:off x="798433" y="2829163"/>
            <a:ext cx="2294692"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Peak Performance Periods</a:t>
            </a:r>
            <a:endParaRPr lang="en-US" sz="1400" dirty="0"/>
          </a:p>
        </p:txBody>
      </p:sp>
      <p:sp>
        <p:nvSpPr>
          <p:cNvPr id="11" name="Text 9"/>
          <p:cNvSpPr/>
          <p:nvPr/>
        </p:nvSpPr>
        <p:spPr>
          <a:xfrm>
            <a:off x="798433" y="3143131"/>
            <a:ext cx="13251180" cy="232410"/>
          </a:xfrm>
          <a:prstGeom prst="rect">
            <a:avLst/>
          </a:prstGeom>
          <a:noFill/>
          <a:ln/>
        </p:spPr>
        <p:txBody>
          <a:bodyPr wrap="non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Weekends and festive months (especially December) represent critical sales opportunities due to heightened consumer activity.</a:t>
            </a:r>
            <a:endParaRPr lang="en-US" sz="1100" dirty="0"/>
          </a:p>
        </p:txBody>
      </p:sp>
      <p:sp>
        <p:nvSpPr>
          <p:cNvPr id="12" name="Shape 10"/>
          <p:cNvSpPr/>
          <p:nvPr/>
        </p:nvSpPr>
        <p:spPr>
          <a:xfrm>
            <a:off x="580787" y="3743027"/>
            <a:ext cx="72509" cy="72509"/>
          </a:xfrm>
          <a:prstGeom prst="roundRect">
            <a:avLst>
              <a:gd name="adj" fmla="val 630542"/>
            </a:avLst>
          </a:prstGeom>
          <a:solidFill>
            <a:srgbClr val="325F7B"/>
          </a:solidFill>
          <a:ln/>
        </p:spPr>
      </p:sp>
      <p:sp>
        <p:nvSpPr>
          <p:cNvPr id="13" name="Text 11"/>
          <p:cNvSpPr/>
          <p:nvPr/>
        </p:nvSpPr>
        <p:spPr>
          <a:xfrm>
            <a:off x="798433" y="3665934"/>
            <a:ext cx="2380178"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Product Portfolio Dynamics</a:t>
            </a:r>
            <a:endParaRPr lang="en-US" sz="1400" dirty="0"/>
          </a:p>
        </p:txBody>
      </p:sp>
      <p:sp>
        <p:nvSpPr>
          <p:cNvPr id="14" name="Text 12"/>
          <p:cNvSpPr/>
          <p:nvPr/>
        </p:nvSpPr>
        <p:spPr>
          <a:xfrm>
            <a:off x="798433" y="3979902"/>
            <a:ext cx="13251180" cy="232410"/>
          </a:xfrm>
          <a:prstGeom prst="rect">
            <a:avLst/>
          </a:prstGeom>
          <a:noFill/>
          <a:ln/>
        </p:spPr>
        <p:txBody>
          <a:bodyPr wrap="non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Essentials like Groceries and Beverages drive store traffic and purchase frequency, while specific "power SKUs" underpin overall sales.</a:t>
            </a:r>
            <a:endParaRPr lang="en-US" sz="1100" dirty="0"/>
          </a:p>
        </p:txBody>
      </p:sp>
      <p:sp>
        <p:nvSpPr>
          <p:cNvPr id="15" name="Shape 13"/>
          <p:cNvSpPr/>
          <p:nvPr/>
        </p:nvSpPr>
        <p:spPr>
          <a:xfrm>
            <a:off x="580787" y="4579799"/>
            <a:ext cx="72509" cy="72509"/>
          </a:xfrm>
          <a:prstGeom prst="roundRect">
            <a:avLst>
              <a:gd name="adj" fmla="val 630542"/>
            </a:avLst>
          </a:prstGeom>
          <a:solidFill>
            <a:srgbClr val="325F7B"/>
          </a:solidFill>
          <a:ln/>
        </p:spPr>
      </p:sp>
      <p:sp>
        <p:nvSpPr>
          <p:cNvPr id="16" name="Text 14"/>
          <p:cNvSpPr/>
          <p:nvPr/>
        </p:nvSpPr>
        <p:spPr>
          <a:xfrm>
            <a:off x="798433" y="4502706"/>
            <a:ext cx="2005251"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Increasing Basket Size</a:t>
            </a:r>
            <a:endParaRPr lang="en-US" sz="1400" dirty="0"/>
          </a:p>
        </p:txBody>
      </p:sp>
      <p:sp>
        <p:nvSpPr>
          <p:cNvPr id="17" name="Text 15"/>
          <p:cNvSpPr/>
          <p:nvPr/>
        </p:nvSpPr>
        <p:spPr>
          <a:xfrm>
            <a:off x="798433" y="4816673"/>
            <a:ext cx="13251180" cy="232410"/>
          </a:xfrm>
          <a:prstGeom prst="rect">
            <a:avLst/>
          </a:prstGeom>
          <a:noFill/>
          <a:ln/>
        </p:spPr>
        <p:txBody>
          <a:bodyPr wrap="non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Customers are consistently purchasing more per visit, indicating successful cross-selling and upselling efforts, or increased perceived value.</a:t>
            </a:r>
            <a:endParaRPr lang="en-US" sz="1100" dirty="0"/>
          </a:p>
        </p:txBody>
      </p:sp>
      <p:sp>
        <p:nvSpPr>
          <p:cNvPr id="18" name="Shape 16"/>
          <p:cNvSpPr/>
          <p:nvPr/>
        </p:nvSpPr>
        <p:spPr>
          <a:xfrm>
            <a:off x="580787" y="5284938"/>
            <a:ext cx="13468826" cy="25718"/>
          </a:xfrm>
          <a:prstGeom prst="rect">
            <a:avLst/>
          </a:prstGeom>
          <a:solidFill>
            <a:srgbClr val="FFFFFF">
              <a:alpha val="50000"/>
            </a:srgbClr>
          </a:solidFill>
          <a:ln/>
        </p:spPr>
      </p:sp>
      <p:sp>
        <p:nvSpPr>
          <p:cNvPr id="19" name="Shape 17"/>
          <p:cNvSpPr/>
          <p:nvPr/>
        </p:nvSpPr>
        <p:spPr>
          <a:xfrm>
            <a:off x="580787" y="5473898"/>
            <a:ext cx="6661785" cy="1099542"/>
          </a:xfrm>
          <a:prstGeom prst="roundRect">
            <a:avLst>
              <a:gd name="adj" fmla="val 1981"/>
            </a:avLst>
          </a:prstGeom>
          <a:solidFill>
            <a:srgbClr val="325F7B"/>
          </a:solidFill>
          <a:ln w="15240">
            <a:solidFill>
              <a:srgbClr val="F6F0E4"/>
            </a:solidFill>
            <a:prstDash val="solid"/>
          </a:ln>
        </p:spPr>
      </p:sp>
      <p:sp>
        <p:nvSpPr>
          <p:cNvPr id="20" name="Shape 18"/>
          <p:cNvSpPr/>
          <p:nvPr/>
        </p:nvSpPr>
        <p:spPr>
          <a:xfrm>
            <a:off x="580787" y="5473898"/>
            <a:ext cx="60960" cy="1099542"/>
          </a:xfrm>
          <a:prstGeom prst="roundRect">
            <a:avLst>
              <a:gd name="adj" fmla="val 35734"/>
            </a:avLst>
          </a:prstGeom>
          <a:solidFill>
            <a:srgbClr val="F6F0E4"/>
          </a:solidFill>
          <a:ln/>
        </p:spPr>
      </p:sp>
      <p:sp>
        <p:nvSpPr>
          <p:cNvPr id="21" name="Text 19"/>
          <p:cNvSpPr/>
          <p:nvPr/>
        </p:nvSpPr>
        <p:spPr>
          <a:xfrm>
            <a:off x="802124" y="5634276"/>
            <a:ext cx="4092297"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Maximize Seasonal &amp; Weekend Opportunities</a:t>
            </a:r>
            <a:endParaRPr lang="en-US" sz="1400" dirty="0"/>
          </a:p>
        </p:txBody>
      </p:sp>
      <p:sp>
        <p:nvSpPr>
          <p:cNvPr id="22" name="Text 20"/>
          <p:cNvSpPr/>
          <p:nvPr/>
        </p:nvSpPr>
        <p:spPr>
          <a:xfrm>
            <a:off x="802124" y="5948243"/>
            <a:ext cx="6280071" cy="46482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Implement dynamic pricing, flash sales, and enhanced staffing for weekends and pre-holiday periods. Optimize merchandising to feature seasonal items prominently.</a:t>
            </a:r>
            <a:endParaRPr lang="en-US" sz="1100" dirty="0"/>
          </a:p>
        </p:txBody>
      </p:sp>
      <p:sp>
        <p:nvSpPr>
          <p:cNvPr id="23" name="Shape 21"/>
          <p:cNvSpPr/>
          <p:nvPr/>
        </p:nvSpPr>
        <p:spPr>
          <a:xfrm>
            <a:off x="7387709" y="5473898"/>
            <a:ext cx="6661904" cy="1099542"/>
          </a:xfrm>
          <a:prstGeom prst="roundRect">
            <a:avLst>
              <a:gd name="adj" fmla="val 1981"/>
            </a:avLst>
          </a:prstGeom>
          <a:solidFill>
            <a:srgbClr val="325F7B"/>
          </a:solidFill>
          <a:ln w="15240">
            <a:solidFill>
              <a:srgbClr val="F6F0E4"/>
            </a:solidFill>
            <a:prstDash val="solid"/>
          </a:ln>
        </p:spPr>
      </p:sp>
      <p:sp>
        <p:nvSpPr>
          <p:cNvPr id="24" name="Shape 22"/>
          <p:cNvSpPr/>
          <p:nvPr/>
        </p:nvSpPr>
        <p:spPr>
          <a:xfrm>
            <a:off x="7387709" y="5473898"/>
            <a:ext cx="60960" cy="1099542"/>
          </a:xfrm>
          <a:prstGeom prst="roundRect">
            <a:avLst>
              <a:gd name="adj" fmla="val 35734"/>
            </a:avLst>
          </a:prstGeom>
          <a:solidFill>
            <a:srgbClr val="F6F0E4"/>
          </a:solidFill>
          <a:ln/>
        </p:spPr>
      </p:sp>
      <p:sp>
        <p:nvSpPr>
          <p:cNvPr id="25" name="Text 23"/>
          <p:cNvSpPr/>
          <p:nvPr/>
        </p:nvSpPr>
        <p:spPr>
          <a:xfrm>
            <a:off x="7609046" y="5634276"/>
            <a:ext cx="4037886"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Deepen Engagement with Core Demographics</a:t>
            </a:r>
            <a:endParaRPr lang="en-US" sz="1400" dirty="0"/>
          </a:p>
        </p:txBody>
      </p:sp>
      <p:sp>
        <p:nvSpPr>
          <p:cNvPr id="26" name="Text 24"/>
          <p:cNvSpPr/>
          <p:nvPr/>
        </p:nvSpPr>
        <p:spPr>
          <a:xfrm>
            <a:off x="7609046" y="5948243"/>
            <a:ext cx="6280190" cy="46482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Develop highly targeted marketing campaigns, loyalty programs, and product offerings (e.g., family packs, bulk discounts) specifically for 35-54 year old, mid-to-high income families.</a:t>
            </a:r>
            <a:endParaRPr lang="en-US" sz="1100" dirty="0"/>
          </a:p>
        </p:txBody>
      </p:sp>
      <p:sp>
        <p:nvSpPr>
          <p:cNvPr id="27" name="Shape 25"/>
          <p:cNvSpPr/>
          <p:nvPr/>
        </p:nvSpPr>
        <p:spPr>
          <a:xfrm>
            <a:off x="580787" y="6718578"/>
            <a:ext cx="6661785" cy="1099542"/>
          </a:xfrm>
          <a:prstGeom prst="roundRect">
            <a:avLst>
              <a:gd name="adj" fmla="val 1981"/>
            </a:avLst>
          </a:prstGeom>
          <a:solidFill>
            <a:srgbClr val="325F7B"/>
          </a:solidFill>
          <a:ln w="15240">
            <a:solidFill>
              <a:srgbClr val="F6F0E4"/>
            </a:solidFill>
            <a:prstDash val="solid"/>
          </a:ln>
        </p:spPr>
      </p:sp>
      <p:sp>
        <p:nvSpPr>
          <p:cNvPr id="28" name="Shape 26"/>
          <p:cNvSpPr/>
          <p:nvPr/>
        </p:nvSpPr>
        <p:spPr>
          <a:xfrm>
            <a:off x="580787" y="6718578"/>
            <a:ext cx="60960" cy="1099542"/>
          </a:xfrm>
          <a:prstGeom prst="roundRect">
            <a:avLst>
              <a:gd name="adj" fmla="val 35734"/>
            </a:avLst>
          </a:prstGeom>
          <a:solidFill>
            <a:srgbClr val="F6F0E4"/>
          </a:solidFill>
          <a:ln/>
        </p:spPr>
      </p:sp>
      <p:sp>
        <p:nvSpPr>
          <p:cNvPr id="29" name="Text 27"/>
          <p:cNvSpPr/>
          <p:nvPr/>
        </p:nvSpPr>
        <p:spPr>
          <a:xfrm>
            <a:off x="802124" y="6878955"/>
            <a:ext cx="3745944"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Optimize Product Assortment &amp; Placement</a:t>
            </a:r>
            <a:endParaRPr lang="en-US" sz="1400" dirty="0"/>
          </a:p>
        </p:txBody>
      </p:sp>
      <p:sp>
        <p:nvSpPr>
          <p:cNvPr id="30" name="Text 28"/>
          <p:cNvSpPr/>
          <p:nvPr/>
        </p:nvSpPr>
        <p:spPr>
          <a:xfrm>
            <a:off x="802124" y="7192923"/>
            <a:ext cx="6280071" cy="46482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Ensure consistent availability of top-selling SKUs. Strategically place high-margin "premium" items near essential traffic drivers to encourage upselling and cross-selling.</a:t>
            </a:r>
            <a:endParaRPr lang="en-US" sz="1100" dirty="0"/>
          </a:p>
        </p:txBody>
      </p:sp>
      <p:sp>
        <p:nvSpPr>
          <p:cNvPr id="31" name="Shape 29"/>
          <p:cNvSpPr/>
          <p:nvPr/>
        </p:nvSpPr>
        <p:spPr>
          <a:xfrm>
            <a:off x="7387709" y="6718578"/>
            <a:ext cx="6661904" cy="1099542"/>
          </a:xfrm>
          <a:prstGeom prst="roundRect">
            <a:avLst>
              <a:gd name="adj" fmla="val 1981"/>
            </a:avLst>
          </a:prstGeom>
          <a:solidFill>
            <a:srgbClr val="325F7B"/>
          </a:solidFill>
          <a:ln w="15240">
            <a:solidFill>
              <a:srgbClr val="F6F0E4"/>
            </a:solidFill>
            <a:prstDash val="solid"/>
          </a:ln>
        </p:spPr>
      </p:sp>
      <p:sp>
        <p:nvSpPr>
          <p:cNvPr id="32" name="Shape 30"/>
          <p:cNvSpPr/>
          <p:nvPr/>
        </p:nvSpPr>
        <p:spPr>
          <a:xfrm>
            <a:off x="7387709" y="6718578"/>
            <a:ext cx="60960" cy="1099542"/>
          </a:xfrm>
          <a:prstGeom prst="roundRect">
            <a:avLst>
              <a:gd name="adj" fmla="val 35734"/>
            </a:avLst>
          </a:prstGeom>
          <a:solidFill>
            <a:srgbClr val="F6F0E4"/>
          </a:solidFill>
          <a:ln/>
        </p:spPr>
      </p:sp>
      <p:sp>
        <p:nvSpPr>
          <p:cNvPr id="33" name="Text 31"/>
          <p:cNvSpPr/>
          <p:nvPr/>
        </p:nvSpPr>
        <p:spPr>
          <a:xfrm>
            <a:off x="7609046" y="6878955"/>
            <a:ext cx="2513171" cy="226933"/>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MuseoModerno Medium" pitchFamily="34" charset="0"/>
                <a:ea typeface="MuseoModerno Medium" pitchFamily="34" charset="-122"/>
                <a:cs typeface="MuseoModerno Medium" pitchFamily="34" charset="-120"/>
              </a:rPr>
              <a:t>Increase Basket Size Further</a:t>
            </a:r>
            <a:endParaRPr lang="en-US" sz="1400" dirty="0"/>
          </a:p>
        </p:txBody>
      </p:sp>
      <p:sp>
        <p:nvSpPr>
          <p:cNvPr id="34" name="Text 32"/>
          <p:cNvSpPr/>
          <p:nvPr/>
        </p:nvSpPr>
        <p:spPr>
          <a:xfrm>
            <a:off x="7609046" y="7192923"/>
            <a:ext cx="6280190" cy="46482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Source Sans 3" pitchFamily="34" charset="0"/>
                <a:ea typeface="Source Sans 3" pitchFamily="34" charset="-122"/>
                <a:cs typeface="Source Sans 3" pitchFamily="34" charset="-120"/>
              </a:rPr>
              <a:t>Implement bundling strategies and impulse purchase zones near checkout. Train staff on suggestive selling techniques.</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5414" y="313134"/>
            <a:ext cx="6264116" cy="355759"/>
          </a:xfrm>
          <a:prstGeom prst="rect">
            <a:avLst/>
          </a:prstGeom>
          <a:noFill/>
          <a:ln/>
        </p:spPr>
        <p:txBody>
          <a:bodyPr wrap="none" lIns="0" tIns="0" rIns="0" bIns="0" rtlCol="0" anchor="t"/>
          <a:lstStyle/>
          <a:p>
            <a:pPr marL="0" indent="0" algn="l">
              <a:lnSpc>
                <a:spcPts val="2800"/>
              </a:lnSpc>
              <a:buNone/>
            </a:pPr>
            <a:r>
              <a:rPr lang="en-US" sz="2200" dirty="0">
                <a:solidFill>
                  <a:srgbClr val="124E73"/>
                </a:solidFill>
                <a:latin typeface="MuseoModerno Medium" pitchFamily="34" charset="0"/>
                <a:ea typeface="MuseoModerno Medium" pitchFamily="34" charset="-122"/>
                <a:cs typeface="MuseoModerno Medium" pitchFamily="34" charset="-120"/>
              </a:rPr>
              <a:t>Time-Based Analysis: Unpacking Sales Trends</a:t>
            </a:r>
            <a:endParaRPr lang="en-US" sz="2200" dirty="0"/>
          </a:p>
        </p:txBody>
      </p:sp>
      <p:sp>
        <p:nvSpPr>
          <p:cNvPr id="3" name="Text 1"/>
          <p:cNvSpPr/>
          <p:nvPr/>
        </p:nvSpPr>
        <p:spPr>
          <a:xfrm>
            <a:off x="455414" y="896541"/>
            <a:ext cx="13719572" cy="182047"/>
          </a:xfrm>
          <a:prstGeom prst="rect">
            <a:avLst/>
          </a:prstGeom>
          <a:noFill/>
          <a:ln/>
        </p:spPr>
        <p:txBody>
          <a:bodyPr wrap="none" lIns="0" tIns="0" rIns="0" bIns="0" rtlCol="0" anchor="t"/>
          <a:lstStyle/>
          <a:p>
            <a:pPr marL="0" indent="0" algn="l">
              <a:lnSpc>
                <a:spcPts val="1400"/>
              </a:lnSpc>
              <a:buNone/>
            </a:pPr>
            <a:r>
              <a:rPr lang="en-US" sz="850" dirty="0">
                <a:solidFill>
                  <a:srgbClr val="2B4150"/>
                </a:solidFill>
                <a:latin typeface="Source Sans 3" pitchFamily="34" charset="0"/>
                <a:ea typeface="Source Sans 3" pitchFamily="34" charset="-122"/>
                <a:cs typeface="Source Sans 3" pitchFamily="34" charset="-120"/>
              </a:rPr>
              <a:t>Understanding our sales performance over time is crucial for identifying patterns and optimizing future strategies. This section dives into monthly and daily sales trends to reveal key behavioral insights.</a:t>
            </a:r>
            <a:endParaRPr lang="en-US" sz="850" dirty="0"/>
          </a:p>
        </p:txBody>
      </p:sp>
      <p:pic>
        <p:nvPicPr>
          <p:cNvPr id="4" name="Image 0" descr="preencoded.png"/>
          <p:cNvPicPr>
            <a:picLocks noChangeAspect="1"/>
          </p:cNvPicPr>
          <p:nvPr/>
        </p:nvPicPr>
        <p:blipFill>
          <a:blip r:embed="rId3"/>
          <a:stretch>
            <a:fillRect/>
          </a:stretch>
        </p:blipFill>
        <p:spPr>
          <a:xfrm>
            <a:off x="455414" y="1269832"/>
            <a:ext cx="11261871" cy="4782904"/>
          </a:xfrm>
          <a:prstGeom prst="rect">
            <a:avLst/>
          </a:prstGeom>
        </p:spPr>
      </p:pic>
      <p:sp>
        <p:nvSpPr>
          <p:cNvPr id="5" name="Text 2"/>
          <p:cNvSpPr/>
          <p:nvPr/>
        </p:nvSpPr>
        <p:spPr>
          <a:xfrm>
            <a:off x="455414" y="6280384"/>
            <a:ext cx="2705933" cy="213479"/>
          </a:xfrm>
          <a:prstGeom prst="rect">
            <a:avLst/>
          </a:prstGeom>
          <a:noFill/>
          <a:ln/>
        </p:spPr>
        <p:txBody>
          <a:bodyPr wrap="none" lIns="0" tIns="0" rIns="0" bIns="0" rtlCol="0" anchor="t"/>
          <a:lstStyle/>
          <a:p>
            <a:pPr marL="0" indent="0" algn="l">
              <a:lnSpc>
                <a:spcPts val="1650"/>
              </a:lnSpc>
              <a:buNone/>
            </a:pPr>
            <a:r>
              <a:rPr lang="en-US" sz="1300" dirty="0">
                <a:solidFill>
                  <a:srgbClr val="124E73"/>
                </a:solidFill>
                <a:latin typeface="MuseoModerno Medium" pitchFamily="34" charset="0"/>
                <a:ea typeface="MuseoModerno Medium" pitchFamily="34" charset="-122"/>
                <a:cs typeface="MuseoModerno Medium" pitchFamily="34" charset="-120"/>
              </a:rPr>
              <a:t>Monthly Sales Trend (2016–2017)</a:t>
            </a:r>
            <a:endParaRPr lang="en-US" sz="1300" dirty="0"/>
          </a:p>
        </p:txBody>
      </p:sp>
      <p:sp>
        <p:nvSpPr>
          <p:cNvPr id="6" name="Text 3"/>
          <p:cNvSpPr/>
          <p:nvPr/>
        </p:nvSpPr>
        <p:spPr>
          <a:xfrm>
            <a:off x="455414" y="6721511"/>
            <a:ext cx="13719572" cy="182047"/>
          </a:xfrm>
          <a:prstGeom prst="rect">
            <a:avLst/>
          </a:prstGeom>
          <a:noFill/>
          <a:ln/>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itchFamily="34" charset="0"/>
                <a:ea typeface="Source Sans 3" pitchFamily="34" charset="-122"/>
                <a:cs typeface="Source Sans 3" pitchFamily="34" charset="-120"/>
              </a:rPr>
              <a:t>Sales consistently show strong growth towards the end of the year, with December being the peak month in both 2016 and 2017.</a:t>
            </a:r>
            <a:endParaRPr lang="en-US" sz="850" dirty="0"/>
          </a:p>
        </p:txBody>
      </p:sp>
      <p:sp>
        <p:nvSpPr>
          <p:cNvPr id="7" name="Text 4"/>
          <p:cNvSpPr/>
          <p:nvPr/>
        </p:nvSpPr>
        <p:spPr>
          <a:xfrm>
            <a:off x="455414" y="7131206"/>
            <a:ext cx="13719572" cy="182047"/>
          </a:xfrm>
          <a:prstGeom prst="rect">
            <a:avLst/>
          </a:prstGeom>
          <a:noFill/>
          <a:ln/>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itchFamily="34" charset="0"/>
                <a:ea typeface="Source Sans 3" pitchFamily="34" charset="-122"/>
                <a:cs typeface="Source Sans 3" pitchFamily="34" charset="-120"/>
              </a:rPr>
              <a:t>A significant year-over-year growth is observed, with December 2017 reaching $2.4M compared to $2.1M in December 2016.</a:t>
            </a:r>
            <a:endParaRPr lang="en-US" sz="850" dirty="0"/>
          </a:p>
        </p:txBody>
      </p:sp>
      <p:sp>
        <p:nvSpPr>
          <p:cNvPr id="8" name="Text 5"/>
          <p:cNvSpPr/>
          <p:nvPr/>
        </p:nvSpPr>
        <p:spPr>
          <a:xfrm>
            <a:off x="455414" y="7470598"/>
            <a:ext cx="13719572" cy="182047"/>
          </a:xfrm>
          <a:prstGeom prst="rect">
            <a:avLst/>
          </a:prstGeom>
          <a:noFill/>
          <a:ln/>
        </p:spPr>
        <p:txBody>
          <a:bodyPr wrap="none" lIns="0" tIns="0" rIns="0" bIns="0" rtlCol="0" anchor="t"/>
          <a:lstStyle/>
          <a:p>
            <a:pPr marL="342900" indent="-342900" algn="l">
              <a:lnSpc>
                <a:spcPts val="1400"/>
              </a:lnSpc>
              <a:buSzPct val="100000"/>
              <a:buChar char="•"/>
            </a:pPr>
            <a:r>
              <a:rPr lang="en-US" sz="850" dirty="0">
                <a:solidFill>
                  <a:srgbClr val="2B4150"/>
                </a:solidFill>
                <a:latin typeface="Source Sans 3" pitchFamily="34" charset="0"/>
                <a:ea typeface="Source Sans 3" pitchFamily="34" charset="-122"/>
                <a:cs typeface="Source Sans 3" pitchFamily="34" charset="-120"/>
              </a:rPr>
              <a:t>Mid-year sales (June) also show an increase from 2016 to 2017, indicating overall positive momentum.</a:t>
            </a:r>
            <a:endParaRPr lang="en-US" sz="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61405" y="592574"/>
            <a:ext cx="13107591" cy="1189673"/>
          </a:xfrm>
          <a:prstGeom prst="rect">
            <a:avLst/>
          </a:prstGeom>
          <a:noFill/>
          <a:ln/>
        </p:spPr>
        <p:txBody>
          <a:bodyPr wrap="square" lIns="0" tIns="0" rIns="0" bIns="0" rtlCol="0" anchor="t"/>
          <a:lstStyle/>
          <a:p>
            <a:pPr marL="0" indent="0" algn="l">
              <a:lnSpc>
                <a:spcPts val="4650"/>
              </a:lnSpc>
              <a:buNone/>
            </a:pPr>
            <a:r>
              <a:rPr lang="en-US" sz="3700" dirty="0">
                <a:solidFill>
                  <a:srgbClr val="124E73"/>
                </a:solidFill>
                <a:latin typeface="MuseoModerno Medium" pitchFamily="34" charset="0"/>
                <a:ea typeface="MuseoModerno Medium" pitchFamily="34" charset="-122"/>
                <a:cs typeface="MuseoModerno Medium" pitchFamily="34" charset="-120"/>
              </a:rPr>
              <a:t>Time-Based Analysis: Detailed Monthly &amp; Weekly Performance</a:t>
            </a:r>
            <a:endParaRPr lang="en-US" sz="3700" dirty="0"/>
          </a:p>
        </p:txBody>
      </p:sp>
      <p:pic>
        <p:nvPicPr>
          <p:cNvPr id="3" name="Image 0" descr="preencoded.png"/>
          <p:cNvPicPr>
            <a:picLocks noChangeAspect="1"/>
          </p:cNvPicPr>
          <p:nvPr/>
        </p:nvPicPr>
        <p:blipFill>
          <a:blip r:embed="rId3"/>
          <a:stretch>
            <a:fillRect/>
          </a:stretch>
        </p:blipFill>
        <p:spPr>
          <a:xfrm>
            <a:off x="761405" y="2281833"/>
            <a:ext cx="6321623" cy="2968943"/>
          </a:xfrm>
          <a:prstGeom prst="rect">
            <a:avLst/>
          </a:prstGeom>
        </p:spPr>
      </p:pic>
      <p:sp>
        <p:nvSpPr>
          <p:cNvPr id="4" name="Shape 1"/>
          <p:cNvSpPr/>
          <p:nvPr/>
        </p:nvSpPr>
        <p:spPr>
          <a:xfrm>
            <a:off x="2265521" y="5250775"/>
            <a:ext cx="190262" cy="190262"/>
          </a:xfrm>
          <a:prstGeom prst="roundRect">
            <a:avLst>
              <a:gd name="adj" fmla="val 9612"/>
            </a:avLst>
          </a:prstGeom>
          <a:solidFill>
            <a:srgbClr val="162A36"/>
          </a:solidFill>
          <a:ln/>
        </p:spPr>
      </p:sp>
      <p:sp>
        <p:nvSpPr>
          <p:cNvPr id="5" name="Text 2"/>
          <p:cNvSpPr/>
          <p:nvPr/>
        </p:nvSpPr>
        <p:spPr>
          <a:xfrm>
            <a:off x="2516743" y="5250775"/>
            <a:ext cx="1329214" cy="190381"/>
          </a:xfrm>
          <a:prstGeom prst="rect">
            <a:avLst/>
          </a:prstGeom>
          <a:noFill/>
          <a:ln/>
        </p:spPr>
        <p:txBody>
          <a:bodyPr wrap="none" lIns="0" tIns="0" rIns="0" bIns="0" rtlCol="0" anchor="t"/>
          <a:lstStyle/>
          <a:p>
            <a:pPr marL="0" indent="0" algn="l">
              <a:lnSpc>
                <a:spcPts val="1450"/>
              </a:lnSpc>
              <a:buNone/>
            </a:pPr>
            <a:r>
              <a:rPr lang="en-US" sz="1450" dirty="0">
                <a:solidFill>
                  <a:srgbClr val="2B4150"/>
                </a:solidFill>
                <a:latin typeface="Source Sans 3" pitchFamily="34" charset="0"/>
                <a:ea typeface="Source Sans 3" pitchFamily="34" charset="-122"/>
                <a:cs typeface="Source Sans 3" pitchFamily="34" charset="-120"/>
              </a:rPr>
              <a:t>2016 Sales (USD)</a:t>
            </a:r>
            <a:endParaRPr lang="en-US" sz="1450" dirty="0"/>
          </a:p>
        </p:txBody>
      </p:sp>
      <p:sp>
        <p:nvSpPr>
          <p:cNvPr id="6" name="Shape 3"/>
          <p:cNvSpPr/>
          <p:nvPr/>
        </p:nvSpPr>
        <p:spPr>
          <a:xfrm>
            <a:off x="3998357" y="5250775"/>
            <a:ext cx="190262" cy="190262"/>
          </a:xfrm>
          <a:prstGeom prst="roundRect">
            <a:avLst>
              <a:gd name="adj" fmla="val 9612"/>
            </a:avLst>
          </a:prstGeom>
          <a:solidFill>
            <a:srgbClr val="305B76"/>
          </a:solidFill>
          <a:ln/>
        </p:spPr>
      </p:sp>
      <p:sp>
        <p:nvSpPr>
          <p:cNvPr id="7" name="Text 4"/>
          <p:cNvSpPr/>
          <p:nvPr/>
        </p:nvSpPr>
        <p:spPr>
          <a:xfrm>
            <a:off x="4249579" y="5250775"/>
            <a:ext cx="1329214" cy="190381"/>
          </a:xfrm>
          <a:prstGeom prst="rect">
            <a:avLst/>
          </a:prstGeom>
          <a:noFill/>
          <a:ln/>
        </p:spPr>
        <p:txBody>
          <a:bodyPr wrap="none" lIns="0" tIns="0" rIns="0" bIns="0" rtlCol="0" anchor="t"/>
          <a:lstStyle/>
          <a:p>
            <a:pPr marL="0" indent="0" algn="l">
              <a:lnSpc>
                <a:spcPts val="1450"/>
              </a:lnSpc>
              <a:buNone/>
            </a:pPr>
            <a:r>
              <a:rPr lang="en-US" sz="1450" dirty="0">
                <a:solidFill>
                  <a:srgbClr val="2B4150"/>
                </a:solidFill>
                <a:latin typeface="Source Sans 3" pitchFamily="34" charset="0"/>
                <a:ea typeface="Source Sans 3" pitchFamily="34" charset="-122"/>
                <a:cs typeface="Source Sans 3" pitchFamily="34" charset="-120"/>
              </a:rPr>
              <a:t>2017 Sales (USD)</a:t>
            </a:r>
            <a:endParaRPr lang="en-US" sz="1450" dirty="0"/>
          </a:p>
        </p:txBody>
      </p:sp>
      <p:sp>
        <p:nvSpPr>
          <p:cNvPr id="8" name="Text 5"/>
          <p:cNvSpPr/>
          <p:nvPr/>
        </p:nvSpPr>
        <p:spPr>
          <a:xfrm>
            <a:off x="761405" y="6035992"/>
            <a:ext cx="3207544" cy="297418"/>
          </a:xfrm>
          <a:prstGeom prst="rect">
            <a:avLst/>
          </a:prstGeom>
          <a:noFill/>
          <a:ln/>
        </p:spPr>
        <p:txBody>
          <a:bodyPr wrap="none" lIns="0" tIns="0" rIns="0" bIns="0" rtlCol="0" anchor="t"/>
          <a:lstStyle/>
          <a:p>
            <a:pPr marL="0" indent="0" algn="l">
              <a:lnSpc>
                <a:spcPts val="2300"/>
              </a:lnSpc>
              <a:buNone/>
            </a:pPr>
            <a:r>
              <a:rPr lang="en-US" sz="1850" dirty="0">
                <a:solidFill>
                  <a:srgbClr val="124E73"/>
                </a:solidFill>
                <a:latin typeface="MuseoModerno Medium" pitchFamily="34" charset="0"/>
                <a:ea typeface="MuseoModerno Medium" pitchFamily="34" charset="-122"/>
                <a:cs typeface="MuseoModerno Medium" pitchFamily="34" charset="-120"/>
              </a:rPr>
              <a:t>2016 vs 2017 Monthly Sales</a:t>
            </a:r>
            <a:endParaRPr lang="en-US" sz="1850" dirty="0"/>
          </a:p>
        </p:txBody>
      </p:sp>
      <p:sp>
        <p:nvSpPr>
          <p:cNvPr id="9" name="Text 6"/>
          <p:cNvSpPr/>
          <p:nvPr/>
        </p:nvSpPr>
        <p:spPr>
          <a:xfrm>
            <a:off x="761405" y="6523672"/>
            <a:ext cx="6321623" cy="30456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B4150"/>
                </a:solidFill>
                <a:latin typeface="Source Sans 3" pitchFamily="34" charset="0"/>
                <a:ea typeface="Source Sans 3" pitchFamily="34" charset="-122"/>
                <a:cs typeface="Source Sans 3" pitchFamily="34" charset="-120"/>
              </a:rPr>
              <a:t>Consistent year-over-year growth is evident across all months.</a:t>
            </a:r>
            <a:endParaRPr lang="en-US" sz="1450" dirty="0"/>
          </a:p>
        </p:txBody>
      </p:sp>
      <p:sp>
        <p:nvSpPr>
          <p:cNvPr id="10" name="Text 7"/>
          <p:cNvSpPr/>
          <p:nvPr/>
        </p:nvSpPr>
        <p:spPr>
          <a:xfrm>
            <a:off x="761405" y="6894790"/>
            <a:ext cx="6321623" cy="60912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2B4150"/>
                </a:solidFill>
                <a:latin typeface="Source Sans 3" pitchFamily="34" charset="0"/>
                <a:ea typeface="Source Sans 3" pitchFamily="34" charset="-122"/>
                <a:cs typeface="Source Sans 3" pitchFamily="34" charset="-120"/>
              </a:rPr>
              <a:t>December exhibits the highest sales in both years, confirming its peak seasonality.</a:t>
            </a:r>
            <a:endParaRPr lang="en-US" sz="1450" dirty="0"/>
          </a:p>
        </p:txBody>
      </p:sp>
      <p:pic>
        <p:nvPicPr>
          <p:cNvPr id="11" name="Image 1" descr="preencoded.png"/>
          <p:cNvPicPr>
            <a:picLocks noChangeAspect="1"/>
          </p:cNvPicPr>
          <p:nvPr/>
        </p:nvPicPr>
        <p:blipFill>
          <a:blip r:embed="rId4"/>
          <a:stretch>
            <a:fillRect/>
          </a:stretch>
        </p:blipFill>
        <p:spPr>
          <a:xfrm>
            <a:off x="7554992" y="2281833"/>
            <a:ext cx="6321623" cy="3540085"/>
          </a:xfrm>
          <a:prstGeom prst="rect">
            <a:avLst/>
          </a:prstGeom>
        </p:spPr>
      </p:pic>
      <p:sp>
        <p:nvSpPr>
          <p:cNvPr id="12" name="Text 8"/>
          <p:cNvSpPr/>
          <p:nvPr/>
        </p:nvSpPr>
        <p:spPr>
          <a:xfrm>
            <a:off x="7554992" y="6035992"/>
            <a:ext cx="2561868" cy="297418"/>
          </a:xfrm>
          <a:prstGeom prst="rect">
            <a:avLst/>
          </a:prstGeom>
          <a:noFill/>
          <a:ln/>
        </p:spPr>
        <p:txBody>
          <a:bodyPr wrap="none" lIns="0" tIns="0" rIns="0" bIns="0" rtlCol="0" anchor="t"/>
          <a:lstStyle/>
          <a:p>
            <a:pPr marL="0" indent="0" algn="l">
              <a:lnSpc>
                <a:spcPts val="2300"/>
              </a:lnSpc>
              <a:buNone/>
            </a:pPr>
            <a:r>
              <a:rPr lang="en-US" sz="1850" dirty="0">
                <a:solidFill>
                  <a:srgbClr val="124E73"/>
                </a:solidFill>
                <a:latin typeface="MuseoModerno Medium" pitchFamily="34" charset="0"/>
                <a:ea typeface="MuseoModerno Medium" pitchFamily="34" charset="-122"/>
                <a:cs typeface="MuseoModerno Medium" pitchFamily="34" charset="-120"/>
              </a:rPr>
              <a:t>Sales by Day of Week</a:t>
            </a:r>
            <a:endParaRPr lang="en-US" sz="1850" dirty="0"/>
          </a:p>
        </p:txBody>
      </p:sp>
      <p:sp>
        <p:nvSpPr>
          <p:cNvPr id="13" name="Text 9"/>
          <p:cNvSpPr/>
          <p:nvPr/>
        </p:nvSpPr>
        <p:spPr>
          <a:xfrm>
            <a:off x="7554992" y="6523672"/>
            <a:ext cx="6321623" cy="30456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B4150"/>
                </a:solidFill>
                <a:latin typeface="Source Sans 3" pitchFamily="34" charset="0"/>
                <a:ea typeface="Source Sans 3" pitchFamily="34" charset="-122"/>
                <a:cs typeface="Source Sans 3" pitchFamily="34" charset="-120"/>
              </a:rPr>
              <a:t>Weekends (Saturday and Sunday) are the strongest sales days.</a:t>
            </a:r>
            <a:endParaRPr lang="en-US" sz="1450" dirty="0"/>
          </a:p>
        </p:txBody>
      </p:sp>
      <p:sp>
        <p:nvSpPr>
          <p:cNvPr id="14" name="Text 10"/>
          <p:cNvSpPr/>
          <p:nvPr/>
        </p:nvSpPr>
        <p:spPr>
          <a:xfrm>
            <a:off x="7554992" y="6894790"/>
            <a:ext cx="6321623" cy="30456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B4150"/>
                </a:solidFill>
                <a:latin typeface="Source Sans 3" pitchFamily="34" charset="0"/>
                <a:ea typeface="Source Sans 3" pitchFamily="34" charset="-122"/>
                <a:cs typeface="Source Sans 3" pitchFamily="34" charset="-120"/>
              </a:rPr>
              <a:t>Sales gradually increase from Monday to Friday.</a:t>
            </a:r>
            <a:endParaRPr lang="en-US" sz="1450" dirty="0"/>
          </a:p>
        </p:txBody>
      </p:sp>
      <p:sp>
        <p:nvSpPr>
          <p:cNvPr id="15" name="Text 11"/>
          <p:cNvSpPr/>
          <p:nvPr/>
        </p:nvSpPr>
        <p:spPr>
          <a:xfrm>
            <a:off x="7554992" y="7265908"/>
            <a:ext cx="6321623" cy="30456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2B4150"/>
                </a:solidFill>
                <a:latin typeface="Source Sans 3" pitchFamily="34" charset="0"/>
                <a:ea typeface="Source Sans 3" pitchFamily="34" charset="-122"/>
                <a:cs typeface="Source Sans 3" pitchFamily="34" charset="-120"/>
              </a:rPr>
              <a:t>Weekends collectively account for nearly double the sales of mid-weekdays.</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667113" y="598289"/>
            <a:ext cx="11296055" cy="620078"/>
          </a:xfrm>
          <a:prstGeom prst="rect">
            <a:avLst/>
          </a:prstGeom>
          <a:noFill/>
          <a:ln/>
        </p:spPr>
        <p:txBody>
          <a:bodyPr wrap="none" lIns="0" tIns="0" rIns="0" bIns="0" rtlCol="0" anchor="t"/>
          <a:lstStyle/>
          <a:p>
            <a:pPr marL="0" indent="0" algn="ctr">
              <a:lnSpc>
                <a:spcPts val="4850"/>
              </a:lnSpc>
              <a:buNone/>
            </a:pPr>
            <a:r>
              <a:rPr lang="en-US" sz="3900" dirty="0">
                <a:solidFill>
                  <a:srgbClr val="F6F0E4"/>
                </a:solidFill>
                <a:latin typeface="MuseoModerno Medium" pitchFamily="34" charset="0"/>
                <a:ea typeface="MuseoModerno Medium" pitchFamily="34" charset="-122"/>
                <a:cs typeface="MuseoModerno Medium" pitchFamily="34" charset="-120"/>
              </a:rPr>
              <a:t>Key Insights &amp; Recommendations: Time-Based</a:t>
            </a:r>
            <a:endParaRPr lang="en-US" sz="3900" dirty="0"/>
          </a:p>
        </p:txBody>
      </p:sp>
      <p:sp>
        <p:nvSpPr>
          <p:cNvPr id="3" name="Shape 1"/>
          <p:cNvSpPr/>
          <p:nvPr/>
        </p:nvSpPr>
        <p:spPr>
          <a:xfrm>
            <a:off x="793790" y="1615202"/>
            <a:ext cx="13042821" cy="1778556"/>
          </a:xfrm>
          <a:prstGeom prst="roundRect">
            <a:avLst>
              <a:gd name="adj" fmla="val 1674"/>
            </a:avLst>
          </a:prstGeom>
          <a:solidFill>
            <a:srgbClr val="F3EEE3"/>
          </a:solidFill>
          <a:ln/>
        </p:spPr>
      </p:sp>
      <p:sp>
        <p:nvSpPr>
          <p:cNvPr id="4" name="Shape 2"/>
          <p:cNvSpPr/>
          <p:nvPr/>
        </p:nvSpPr>
        <p:spPr>
          <a:xfrm>
            <a:off x="793790" y="1615202"/>
            <a:ext cx="6521410" cy="1778556"/>
          </a:xfrm>
          <a:prstGeom prst="roundRect">
            <a:avLst>
              <a:gd name="adj" fmla="val 1674"/>
            </a:avLst>
          </a:prstGeom>
          <a:solidFill>
            <a:srgbClr val="F6F0E4"/>
          </a:solidFill>
          <a:ln/>
        </p:spPr>
      </p:sp>
      <p:sp>
        <p:nvSpPr>
          <p:cNvPr id="5" name="Text 3"/>
          <p:cNvSpPr/>
          <p:nvPr/>
        </p:nvSpPr>
        <p:spPr>
          <a:xfrm>
            <a:off x="1149548" y="1813560"/>
            <a:ext cx="5809893"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MuseoModerno Medium" pitchFamily="34" charset="0"/>
                <a:ea typeface="MuseoModerno Medium" pitchFamily="34" charset="-122"/>
                <a:cs typeface="MuseoModerno Medium" pitchFamily="34" charset="-120"/>
              </a:rPr>
              <a:t>Strong Seasonal &amp; Weekend Shopping Behavior</a:t>
            </a:r>
            <a:endParaRPr lang="en-US" sz="1950" dirty="0"/>
          </a:p>
        </p:txBody>
      </p:sp>
      <p:sp>
        <p:nvSpPr>
          <p:cNvPr id="6" name="Text 4"/>
          <p:cNvSpPr/>
          <p:nvPr/>
        </p:nvSpPr>
        <p:spPr>
          <a:xfrm>
            <a:off x="992148" y="2242780"/>
            <a:ext cx="6124694" cy="95261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Source Sans 3" pitchFamily="34" charset="0"/>
                <a:ea typeface="Source Sans 3" pitchFamily="34" charset="-122"/>
                <a:cs typeface="Source Sans 3" pitchFamily="34" charset="-120"/>
              </a:rPr>
              <a:t>Sales data clearly indicates pronounced peaks during festive seasons (especially December) and over weekends. This highlights consumer habits and periods of heightened purchasing intent.</a:t>
            </a:r>
            <a:endParaRPr lang="en-US" sz="1550" dirty="0"/>
          </a:p>
        </p:txBody>
      </p:sp>
      <p:sp>
        <p:nvSpPr>
          <p:cNvPr id="7" name="Shape 5"/>
          <p:cNvSpPr/>
          <p:nvPr/>
        </p:nvSpPr>
        <p:spPr>
          <a:xfrm>
            <a:off x="7315200" y="1615202"/>
            <a:ext cx="6521410" cy="1778556"/>
          </a:xfrm>
          <a:prstGeom prst="rect">
            <a:avLst/>
          </a:prstGeom>
          <a:solidFill>
            <a:srgbClr val="F6F0E4"/>
          </a:solidFill>
          <a:ln/>
        </p:spPr>
      </p:sp>
      <p:sp>
        <p:nvSpPr>
          <p:cNvPr id="8" name="Shape 6"/>
          <p:cNvSpPr/>
          <p:nvPr/>
        </p:nvSpPr>
        <p:spPr>
          <a:xfrm>
            <a:off x="7315200" y="1615202"/>
            <a:ext cx="22860" cy="1778556"/>
          </a:xfrm>
          <a:prstGeom prst="roundRect">
            <a:avLst>
              <a:gd name="adj" fmla="val 130232"/>
            </a:avLst>
          </a:prstGeom>
          <a:solidFill>
            <a:srgbClr val="DCD6CA"/>
          </a:solidFill>
          <a:ln/>
        </p:spPr>
      </p:sp>
      <p:sp>
        <p:nvSpPr>
          <p:cNvPr id="9" name="Text 7"/>
          <p:cNvSpPr/>
          <p:nvPr/>
        </p:nvSpPr>
        <p:spPr>
          <a:xfrm>
            <a:off x="8999220" y="1813560"/>
            <a:ext cx="3153251"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MuseoModerno Medium" pitchFamily="34" charset="0"/>
                <a:ea typeface="MuseoModerno Medium" pitchFamily="34" charset="-122"/>
                <a:cs typeface="MuseoModerno Medium" pitchFamily="34" charset="-120"/>
              </a:rPr>
              <a:t>Positive Growth Trajectory</a:t>
            </a:r>
            <a:endParaRPr lang="en-US" sz="1950" dirty="0"/>
          </a:p>
        </p:txBody>
      </p:sp>
      <p:sp>
        <p:nvSpPr>
          <p:cNvPr id="10" name="Text 8"/>
          <p:cNvSpPr/>
          <p:nvPr/>
        </p:nvSpPr>
        <p:spPr>
          <a:xfrm>
            <a:off x="7513558" y="2242780"/>
            <a:ext cx="6124694" cy="95261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Source Sans 3" pitchFamily="34" charset="0"/>
                <a:ea typeface="Source Sans 3" pitchFamily="34" charset="-122"/>
                <a:cs typeface="Source Sans 3" pitchFamily="34" charset="-120"/>
              </a:rPr>
              <a:t>The consistent year-over-year growth across all analyzed periods demonstrates the overall health and increasing appeal of our retail operations. This momentum should be leveraged.</a:t>
            </a:r>
            <a:endParaRPr lang="en-US" sz="1550" dirty="0"/>
          </a:p>
        </p:txBody>
      </p:sp>
      <p:sp>
        <p:nvSpPr>
          <p:cNvPr id="11" name="Shape 9"/>
          <p:cNvSpPr/>
          <p:nvPr/>
        </p:nvSpPr>
        <p:spPr>
          <a:xfrm>
            <a:off x="793790" y="3716148"/>
            <a:ext cx="13042821" cy="32385"/>
          </a:xfrm>
          <a:prstGeom prst="rect">
            <a:avLst/>
          </a:prstGeom>
          <a:solidFill>
            <a:srgbClr val="FFFFFF">
              <a:alpha val="50000"/>
            </a:srgbClr>
          </a:solidFill>
          <a:ln/>
        </p:spPr>
      </p:sp>
      <p:sp>
        <p:nvSpPr>
          <p:cNvPr id="12" name="Shape 10"/>
          <p:cNvSpPr/>
          <p:nvPr/>
        </p:nvSpPr>
        <p:spPr>
          <a:xfrm>
            <a:off x="793790" y="4269343"/>
            <a:ext cx="4215289" cy="3361968"/>
          </a:xfrm>
          <a:prstGeom prst="roundRect">
            <a:avLst>
              <a:gd name="adj" fmla="val 3264"/>
            </a:avLst>
          </a:prstGeom>
          <a:solidFill>
            <a:srgbClr val="325F7B"/>
          </a:solidFill>
          <a:ln/>
        </p:spPr>
      </p:sp>
      <p:sp>
        <p:nvSpPr>
          <p:cNvPr id="13" name="Shape 11"/>
          <p:cNvSpPr/>
          <p:nvPr/>
        </p:nvSpPr>
        <p:spPr>
          <a:xfrm>
            <a:off x="793790" y="4246483"/>
            <a:ext cx="4215289" cy="91440"/>
          </a:xfrm>
          <a:prstGeom prst="roundRect">
            <a:avLst>
              <a:gd name="adj" fmla="val 32558"/>
            </a:avLst>
          </a:prstGeom>
          <a:solidFill>
            <a:srgbClr val="325F7B"/>
          </a:solidFill>
          <a:ln/>
        </p:spPr>
      </p:sp>
      <p:sp>
        <p:nvSpPr>
          <p:cNvPr id="14" name="Shape 12"/>
          <p:cNvSpPr/>
          <p:nvPr/>
        </p:nvSpPr>
        <p:spPr>
          <a:xfrm>
            <a:off x="2603778" y="3971687"/>
            <a:ext cx="595313" cy="595313"/>
          </a:xfrm>
          <a:prstGeom prst="roundRect">
            <a:avLst>
              <a:gd name="adj" fmla="val 153600"/>
            </a:avLst>
          </a:prstGeom>
          <a:solidFill>
            <a:srgbClr val="325F7B"/>
          </a:solidFill>
          <a:ln/>
        </p:spPr>
      </p:sp>
      <p:sp>
        <p:nvSpPr>
          <p:cNvPr id="15" name="Text 13"/>
          <p:cNvSpPr/>
          <p:nvPr/>
        </p:nvSpPr>
        <p:spPr>
          <a:xfrm>
            <a:off x="2782372" y="4120515"/>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MuseoModerno Medium" pitchFamily="34" charset="0"/>
                <a:ea typeface="MuseoModerno Medium" pitchFamily="34" charset="-122"/>
                <a:cs typeface="MuseoModerno Medium" pitchFamily="34" charset="-120"/>
              </a:rPr>
              <a:t>1</a:t>
            </a:r>
            <a:endParaRPr lang="en-US" sz="1850" dirty="0"/>
          </a:p>
        </p:txBody>
      </p:sp>
      <p:sp>
        <p:nvSpPr>
          <p:cNvPr id="16" name="Text 14"/>
          <p:cNvSpPr/>
          <p:nvPr/>
        </p:nvSpPr>
        <p:spPr>
          <a:xfrm>
            <a:off x="1015008" y="4765477"/>
            <a:ext cx="2818448" cy="310158"/>
          </a:xfrm>
          <a:prstGeom prst="rect">
            <a:avLst/>
          </a:prstGeom>
          <a:noFill/>
          <a:ln/>
        </p:spPr>
        <p:txBody>
          <a:bodyPr wrap="none" lIns="0" tIns="0" rIns="0" bIns="0" rtlCol="0" anchor="t"/>
          <a:lstStyle/>
          <a:p>
            <a:pPr marL="0" indent="0" algn="l">
              <a:lnSpc>
                <a:spcPts val="2400"/>
              </a:lnSpc>
              <a:buNone/>
            </a:pPr>
            <a:r>
              <a:rPr lang="en-US" sz="1950" dirty="0">
                <a:solidFill>
                  <a:srgbClr val="FFFFFF"/>
                </a:solidFill>
                <a:latin typeface="MuseoModerno Medium" pitchFamily="34" charset="0"/>
                <a:ea typeface="MuseoModerno Medium" pitchFamily="34" charset="-122"/>
                <a:cs typeface="MuseoModerno Medium" pitchFamily="34" charset="-120"/>
              </a:rPr>
              <a:t>Pre-Festival Campaigns</a:t>
            </a:r>
            <a:endParaRPr lang="en-US" sz="1950" dirty="0"/>
          </a:p>
        </p:txBody>
      </p:sp>
      <p:sp>
        <p:nvSpPr>
          <p:cNvPr id="17" name="Text 15"/>
          <p:cNvSpPr/>
          <p:nvPr/>
        </p:nvSpPr>
        <p:spPr>
          <a:xfrm>
            <a:off x="1015008" y="5194697"/>
            <a:ext cx="3772853" cy="1587698"/>
          </a:xfrm>
          <a:prstGeom prst="rect">
            <a:avLst/>
          </a:prstGeom>
          <a:noFill/>
          <a:ln/>
        </p:spPr>
        <p:txBody>
          <a:bodyPr wrap="square" lIns="0" tIns="0" rIns="0" bIns="0" rtlCol="0" anchor="t"/>
          <a:lstStyle/>
          <a:p>
            <a:pPr marL="0" indent="0" algn="l">
              <a:lnSpc>
                <a:spcPts val="2500"/>
              </a:lnSpc>
              <a:buNone/>
            </a:pPr>
            <a:r>
              <a:rPr lang="en-US" sz="1550" dirty="0">
                <a:solidFill>
                  <a:srgbClr val="FFFFFF"/>
                </a:solidFill>
                <a:latin typeface="Source Sans 3" pitchFamily="34" charset="0"/>
                <a:ea typeface="Source Sans 3" pitchFamily="34" charset="-122"/>
                <a:cs typeface="Source Sans 3" pitchFamily="34" charset="-120"/>
              </a:rPr>
              <a:t>Launch targeted marketing campaigns and promotions 4-6 weeks before major holidays (e.g., Black Friday, Christmas) to capture early shoppers and maximize seasonal uplift. Focus on bundled deals and gift items.</a:t>
            </a:r>
            <a:endParaRPr lang="en-US" sz="1550" dirty="0"/>
          </a:p>
        </p:txBody>
      </p:sp>
      <p:sp>
        <p:nvSpPr>
          <p:cNvPr id="18" name="Shape 16"/>
          <p:cNvSpPr/>
          <p:nvPr/>
        </p:nvSpPr>
        <p:spPr>
          <a:xfrm>
            <a:off x="5207437" y="4269343"/>
            <a:ext cx="4215408" cy="3361968"/>
          </a:xfrm>
          <a:prstGeom prst="roundRect">
            <a:avLst>
              <a:gd name="adj" fmla="val 3264"/>
            </a:avLst>
          </a:prstGeom>
          <a:solidFill>
            <a:srgbClr val="325F7B"/>
          </a:solidFill>
          <a:ln/>
        </p:spPr>
      </p:sp>
      <p:sp>
        <p:nvSpPr>
          <p:cNvPr id="19" name="Shape 17"/>
          <p:cNvSpPr/>
          <p:nvPr/>
        </p:nvSpPr>
        <p:spPr>
          <a:xfrm>
            <a:off x="5207437" y="4246483"/>
            <a:ext cx="4215408" cy="91440"/>
          </a:xfrm>
          <a:prstGeom prst="roundRect">
            <a:avLst>
              <a:gd name="adj" fmla="val 32558"/>
            </a:avLst>
          </a:prstGeom>
          <a:solidFill>
            <a:srgbClr val="325F7B"/>
          </a:solidFill>
          <a:ln/>
        </p:spPr>
      </p:sp>
      <p:sp>
        <p:nvSpPr>
          <p:cNvPr id="20" name="Shape 18"/>
          <p:cNvSpPr/>
          <p:nvPr/>
        </p:nvSpPr>
        <p:spPr>
          <a:xfrm>
            <a:off x="7017425" y="3971687"/>
            <a:ext cx="595313" cy="595313"/>
          </a:xfrm>
          <a:prstGeom prst="roundRect">
            <a:avLst>
              <a:gd name="adj" fmla="val 153600"/>
            </a:avLst>
          </a:prstGeom>
          <a:solidFill>
            <a:srgbClr val="325F7B"/>
          </a:solidFill>
          <a:ln/>
        </p:spPr>
      </p:sp>
      <p:sp>
        <p:nvSpPr>
          <p:cNvPr id="21" name="Text 19"/>
          <p:cNvSpPr/>
          <p:nvPr/>
        </p:nvSpPr>
        <p:spPr>
          <a:xfrm>
            <a:off x="7196018" y="4120515"/>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MuseoModerno Medium" pitchFamily="34" charset="0"/>
                <a:ea typeface="MuseoModerno Medium" pitchFamily="34" charset="-122"/>
                <a:cs typeface="MuseoModerno Medium" pitchFamily="34" charset="-120"/>
              </a:rPr>
              <a:t>2</a:t>
            </a:r>
            <a:endParaRPr lang="en-US" sz="1850" dirty="0"/>
          </a:p>
        </p:txBody>
      </p:sp>
      <p:sp>
        <p:nvSpPr>
          <p:cNvPr id="22" name="Text 20"/>
          <p:cNvSpPr/>
          <p:nvPr/>
        </p:nvSpPr>
        <p:spPr>
          <a:xfrm>
            <a:off x="5428655" y="4765477"/>
            <a:ext cx="2676287" cy="310158"/>
          </a:xfrm>
          <a:prstGeom prst="rect">
            <a:avLst/>
          </a:prstGeom>
          <a:noFill/>
          <a:ln/>
        </p:spPr>
        <p:txBody>
          <a:bodyPr wrap="none" lIns="0" tIns="0" rIns="0" bIns="0" rtlCol="0" anchor="t"/>
          <a:lstStyle/>
          <a:p>
            <a:pPr marL="0" indent="0" algn="l">
              <a:lnSpc>
                <a:spcPts val="2400"/>
              </a:lnSpc>
              <a:buNone/>
            </a:pPr>
            <a:r>
              <a:rPr lang="en-US" sz="1950" dirty="0">
                <a:solidFill>
                  <a:srgbClr val="FFFFFF"/>
                </a:solidFill>
                <a:latin typeface="MuseoModerno Medium" pitchFamily="34" charset="0"/>
                <a:ea typeface="MuseoModerno Medium" pitchFamily="34" charset="-122"/>
                <a:cs typeface="MuseoModerno Medium" pitchFamily="34" charset="-120"/>
              </a:rPr>
              <a:t>Weekend Flash Offers</a:t>
            </a:r>
            <a:endParaRPr lang="en-US" sz="1950" dirty="0"/>
          </a:p>
        </p:txBody>
      </p:sp>
      <p:sp>
        <p:nvSpPr>
          <p:cNvPr id="23" name="Text 21"/>
          <p:cNvSpPr/>
          <p:nvPr/>
        </p:nvSpPr>
        <p:spPr>
          <a:xfrm>
            <a:off x="5428655" y="5194697"/>
            <a:ext cx="3772972" cy="1270159"/>
          </a:xfrm>
          <a:prstGeom prst="rect">
            <a:avLst/>
          </a:prstGeom>
          <a:noFill/>
          <a:ln/>
        </p:spPr>
        <p:txBody>
          <a:bodyPr wrap="square" lIns="0" tIns="0" rIns="0" bIns="0" rtlCol="0" anchor="t"/>
          <a:lstStyle/>
          <a:p>
            <a:pPr marL="0" indent="0" algn="l">
              <a:lnSpc>
                <a:spcPts val="2500"/>
              </a:lnSpc>
              <a:buNone/>
            </a:pPr>
            <a:r>
              <a:rPr lang="en-US" sz="1550" dirty="0">
                <a:solidFill>
                  <a:srgbClr val="FFFFFF"/>
                </a:solidFill>
                <a:latin typeface="Source Sans 3" pitchFamily="34" charset="0"/>
                <a:ea typeface="Source Sans 3" pitchFamily="34" charset="-122"/>
                <a:cs typeface="Source Sans 3" pitchFamily="34" charset="-120"/>
              </a:rPr>
              <a:t>Implement exclusive weekend-only flash sales or loyalty point bonuses to further drive traffic and conversion on peak days. Advertise these offers on Thursday/Friday.</a:t>
            </a:r>
            <a:endParaRPr lang="en-US" sz="1550" dirty="0"/>
          </a:p>
        </p:txBody>
      </p:sp>
      <p:sp>
        <p:nvSpPr>
          <p:cNvPr id="24" name="Shape 22"/>
          <p:cNvSpPr/>
          <p:nvPr/>
        </p:nvSpPr>
        <p:spPr>
          <a:xfrm>
            <a:off x="9621203" y="4269343"/>
            <a:ext cx="4215289" cy="3361968"/>
          </a:xfrm>
          <a:prstGeom prst="roundRect">
            <a:avLst>
              <a:gd name="adj" fmla="val 3264"/>
            </a:avLst>
          </a:prstGeom>
          <a:solidFill>
            <a:srgbClr val="325F7B"/>
          </a:solidFill>
          <a:ln/>
        </p:spPr>
      </p:sp>
      <p:sp>
        <p:nvSpPr>
          <p:cNvPr id="25" name="Shape 23"/>
          <p:cNvSpPr/>
          <p:nvPr/>
        </p:nvSpPr>
        <p:spPr>
          <a:xfrm>
            <a:off x="9621203" y="4246483"/>
            <a:ext cx="4215289" cy="91440"/>
          </a:xfrm>
          <a:prstGeom prst="roundRect">
            <a:avLst>
              <a:gd name="adj" fmla="val 32558"/>
            </a:avLst>
          </a:prstGeom>
          <a:solidFill>
            <a:srgbClr val="325F7B"/>
          </a:solidFill>
          <a:ln/>
        </p:spPr>
      </p:sp>
      <p:sp>
        <p:nvSpPr>
          <p:cNvPr id="26" name="Shape 24"/>
          <p:cNvSpPr/>
          <p:nvPr/>
        </p:nvSpPr>
        <p:spPr>
          <a:xfrm>
            <a:off x="11431191" y="3971687"/>
            <a:ext cx="595313" cy="595313"/>
          </a:xfrm>
          <a:prstGeom prst="roundRect">
            <a:avLst>
              <a:gd name="adj" fmla="val 153600"/>
            </a:avLst>
          </a:prstGeom>
          <a:solidFill>
            <a:srgbClr val="325F7B"/>
          </a:solidFill>
          <a:ln/>
        </p:spPr>
      </p:sp>
      <p:sp>
        <p:nvSpPr>
          <p:cNvPr id="27" name="Text 25"/>
          <p:cNvSpPr/>
          <p:nvPr/>
        </p:nvSpPr>
        <p:spPr>
          <a:xfrm>
            <a:off x="11609784" y="4120515"/>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MuseoModerno Medium" pitchFamily="34" charset="0"/>
                <a:ea typeface="MuseoModerno Medium" pitchFamily="34" charset="-122"/>
                <a:cs typeface="MuseoModerno Medium" pitchFamily="34" charset="-120"/>
              </a:rPr>
              <a:t>3</a:t>
            </a:r>
            <a:endParaRPr lang="en-US" sz="1850" dirty="0"/>
          </a:p>
        </p:txBody>
      </p:sp>
      <p:sp>
        <p:nvSpPr>
          <p:cNvPr id="28" name="Text 26"/>
          <p:cNvSpPr/>
          <p:nvPr/>
        </p:nvSpPr>
        <p:spPr>
          <a:xfrm>
            <a:off x="9842421" y="4765477"/>
            <a:ext cx="3772853" cy="620316"/>
          </a:xfrm>
          <a:prstGeom prst="rect">
            <a:avLst/>
          </a:prstGeom>
          <a:noFill/>
          <a:ln/>
        </p:spPr>
        <p:txBody>
          <a:bodyPr wrap="square" lIns="0" tIns="0" rIns="0" bIns="0" rtlCol="0" anchor="t"/>
          <a:lstStyle/>
          <a:p>
            <a:pPr marL="0" indent="0" algn="l">
              <a:lnSpc>
                <a:spcPts val="2400"/>
              </a:lnSpc>
              <a:buNone/>
            </a:pPr>
            <a:r>
              <a:rPr lang="en-US" sz="1950" dirty="0">
                <a:solidFill>
                  <a:srgbClr val="FFFFFF"/>
                </a:solidFill>
                <a:latin typeface="MuseoModerno Medium" pitchFamily="34" charset="0"/>
                <a:ea typeface="MuseoModerno Medium" pitchFamily="34" charset="-122"/>
                <a:cs typeface="MuseoModerno Medium" pitchFamily="34" charset="-120"/>
              </a:rPr>
              <a:t>Weekend Staffing &amp; Stock Alignment</a:t>
            </a:r>
            <a:endParaRPr lang="en-US" sz="1950" dirty="0"/>
          </a:p>
        </p:txBody>
      </p:sp>
      <p:sp>
        <p:nvSpPr>
          <p:cNvPr id="29" name="Text 27"/>
          <p:cNvSpPr/>
          <p:nvPr/>
        </p:nvSpPr>
        <p:spPr>
          <a:xfrm>
            <a:off x="9842421" y="5504855"/>
            <a:ext cx="3772853" cy="1905238"/>
          </a:xfrm>
          <a:prstGeom prst="rect">
            <a:avLst/>
          </a:prstGeom>
          <a:noFill/>
          <a:ln/>
        </p:spPr>
        <p:txBody>
          <a:bodyPr wrap="square" lIns="0" tIns="0" rIns="0" bIns="0" rtlCol="0" anchor="t"/>
          <a:lstStyle/>
          <a:p>
            <a:pPr marL="0" indent="0" algn="l">
              <a:lnSpc>
                <a:spcPts val="2500"/>
              </a:lnSpc>
              <a:buNone/>
            </a:pPr>
            <a:r>
              <a:rPr lang="en-US" sz="1550" dirty="0">
                <a:solidFill>
                  <a:srgbClr val="FFFFFF"/>
                </a:solidFill>
                <a:latin typeface="Source Sans 3" pitchFamily="34" charset="0"/>
                <a:ea typeface="Source Sans 3" pitchFamily="34" charset="-122"/>
                <a:cs typeface="Source Sans 3" pitchFamily="34" charset="-120"/>
              </a:rPr>
              <a:t>Adjust staffing levels to match weekend demand, ensuring optimal customer service and checkout efficiency. Pre-position high-demand inventory closer to the sales floor to prevent stock-outs and improve replenishment.</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7112" y="486132"/>
            <a:ext cx="12420005" cy="552450"/>
          </a:xfrm>
          <a:prstGeom prst="rect">
            <a:avLst/>
          </a:prstGeom>
          <a:noFill/>
          <a:ln/>
        </p:spPr>
        <p:txBody>
          <a:bodyPr wrap="none" lIns="0" tIns="0" rIns="0" bIns="0" rtlCol="0" anchor="t"/>
          <a:lstStyle/>
          <a:p>
            <a:pPr marL="0" indent="0" algn="l">
              <a:lnSpc>
                <a:spcPts val="4350"/>
              </a:lnSpc>
              <a:buNone/>
            </a:pPr>
            <a:r>
              <a:rPr lang="en-US" sz="3450" dirty="0">
                <a:solidFill>
                  <a:srgbClr val="124E73"/>
                </a:solidFill>
                <a:latin typeface="MuseoModerno Medium" pitchFamily="34" charset="0"/>
                <a:ea typeface="MuseoModerno Medium" pitchFamily="34" charset="-122"/>
                <a:cs typeface="MuseoModerno Medium" pitchFamily="34" charset="-120"/>
              </a:rPr>
              <a:t>Demographic Analysis: Understanding Our Customer Base</a:t>
            </a:r>
            <a:endParaRPr lang="en-US" sz="3450" dirty="0"/>
          </a:p>
        </p:txBody>
      </p:sp>
      <p:sp>
        <p:nvSpPr>
          <p:cNvPr id="3" name="Text 1"/>
          <p:cNvSpPr/>
          <p:nvPr/>
        </p:nvSpPr>
        <p:spPr>
          <a:xfrm>
            <a:off x="707112" y="1392079"/>
            <a:ext cx="13216176" cy="565785"/>
          </a:xfrm>
          <a:prstGeom prst="rect">
            <a:avLst/>
          </a:prstGeom>
          <a:noFill/>
          <a:ln/>
        </p:spPr>
        <p:txBody>
          <a:bodyPr wrap="square" lIns="0" tIns="0" rIns="0" bIns="0" rtlCol="0" anchor="t"/>
          <a:lstStyle/>
          <a:p>
            <a:pPr marL="0" indent="0" algn="l">
              <a:lnSpc>
                <a:spcPts val="2200"/>
              </a:lnSpc>
              <a:buNone/>
            </a:pPr>
            <a:r>
              <a:rPr lang="en-US" sz="1350" dirty="0">
                <a:solidFill>
                  <a:srgbClr val="2B4150"/>
                </a:solidFill>
                <a:latin typeface="Source Sans 3" pitchFamily="34" charset="0"/>
                <a:ea typeface="Source Sans 3" pitchFamily="34" charset="-122"/>
                <a:cs typeface="Source Sans 3" pitchFamily="34" charset="-120"/>
              </a:rPr>
              <a:t>To effectively tailor our marketing and product offerings, it's essential to understand who our core customers are. This section breaks down sales by age, income, and household composition.</a:t>
            </a:r>
            <a:endParaRPr lang="en-US" sz="1350" dirty="0"/>
          </a:p>
        </p:txBody>
      </p:sp>
      <p:pic>
        <p:nvPicPr>
          <p:cNvPr id="4" name="Image 0" descr="preencoded.png"/>
          <p:cNvPicPr>
            <a:picLocks noChangeAspect="1"/>
          </p:cNvPicPr>
          <p:nvPr/>
        </p:nvPicPr>
        <p:blipFill>
          <a:blip r:embed="rId3"/>
          <a:stretch>
            <a:fillRect/>
          </a:stretch>
        </p:blipFill>
        <p:spPr>
          <a:xfrm>
            <a:off x="707112" y="2355533"/>
            <a:ext cx="6392466" cy="3579733"/>
          </a:xfrm>
          <a:prstGeom prst="rect">
            <a:avLst/>
          </a:prstGeom>
        </p:spPr>
      </p:pic>
      <p:sp>
        <p:nvSpPr>
          <p:cNvPr id="5" name="Text 2"/>
          <p:cNvSpPr/>
          <p:nvPr/>
        </p:nvSpPr>
        <p:spPr>
          <a:xfrm>
            <a:off x="707112" y="6134100"/>
            <a:ext cx="2209919" cy="276225"/>
          </a:xfrm>
          <a:prstGeom prst="rect">
            <a:avLst/>
          </a:prstGeom>
          <a:noFill/>
          <a:ln/>
        </p:spPr>
        <p:txBody>
          <a:bodyPr wrap="none" lIns="0" tIns="0" rIns="0" bIns="0" rtlCol="0" anchor="t"/>
          <a:lstStyle/>
          <a:p>
            <a:pPr marL="0" indent="0" algn="l">
              <a:lnSpc>
                <a:spcPts val="2150"/>
              </a:lnSpc>
              <a:buNone/>
            </a:pPr>
            <a:r>
              <a:rPr lang="en-US" sz="1700" dirty="0">
                <a:solidFill>
                  <a:srgbClr val="124E73"/>
                </a:solidFill>
                <a:latin typeface="MuseoModerno Medium" pitchFamily="34" charset="0"/>
                <a:ea typeface="MuseoModerno Medium" pitchFamily="34" charset="-122"/>
                <a:cs typeface="MuseoModerno Medium" pitchFamily="34" charset="-120"/>
              </a:rPr>
              <a:t>Sales by Age Group</a:t>
            </a:r>
            <a:endParaRPr lang="en-US" sz="1700" dirty="0"/>
          </a:p>
        </p:txBody>
      </p:sp>
      <p:sp>
        <p:nvSpPr>
          <p:cNvPr id="6" name="Text 3"/>
          <p:cNvSpPr/>
          <p:nvPr/>
        </p:nvSpPr>
        <p:spPr>
          <a:xfrm>
            <a:off x="707112" y="6587014"/>
            <a:ext cx="6392466" cy="565785"/>
          </a:xfrm>
          <a:prstGeom prst="rect">
            <a:avLst/>
          </a:prstGeom>
          <a:noFill/>
          <a:ln/>
        </p:spPr>
        <p:txBody>
          <a:bodyPr wrap="square" lIns="0" tIns="0" rIns="0" bIns="0" rtlCol="0" anchor="t"/>
          <a:lstStyle/>
          <a:p>
            <a:pPr marL="342900" indent="-342900" algn="l">
              <a:lnSpc>
                <a:spcPts val="2200"/>
              </a:lnSpc>
              <a:buSzPct val="100000"/>
              <a:buChar char="•"/>
            </a:pPr>
            <a:r>
              <a:rPr lang="en-US" sz="1350" dirty="0">
                <a:solidFill>
                  <a:srgbClr val="2B4150"/>
                </a:solidFill>
                <a:latin typeface="Source Sans 3" pitchFamily="34" charset="0"/>
                <a:ea typeface="Source Sans 3" pitchFamily="34" charset="-122"/>
                <a:cs typeface="Source Sans 3" pitchFamily="34" charset="-120"/>
              </a:rPr>
              <a:t>The 35-44 age group represents the largest sales contribution, closely followed by 45-54.</a:t>
            </a:r>
            <a:endParaRPr lang="en-US" sz="1350" dirty="0"/>
          </a:p>
        </p:txBody>
      </p:sp>
      <p:sp>
        <p:nvSpPr>
          <p:cNvPr id="7" name="Text 4"/>
          <p:cNvSpPr/>
          <p:nvPr/>
        </p:nvSpPr>
        <p:spPr>
          <a:xfrm>
            <a:off x="707112" y="7214592"/>
            <a:ext cx="6392466" cy="565785"/>
          </a:xfrm>
          <a:prstGeom prst="rect">
            <a:avLst/>
          </a:prstGeom>
          <a:noFill/>
          <a:ln/>
        </p:spPr>
        <p:txBody>
          <a:bodyPr wrap="square" lIns="0" tIns="0" rIns="0" bIns="0" rtlCol="0" anchor="t"/>
          <a:lstStyle/>
          <a:p>
            <a:pPr marL="342900" indent="-342900" algn="l">
              <a:lnSpc>
                <a:spcPts val="2200"/>
              </a:lnSpc>
              <a:buSzPct val="100000"/>
              <a:buChar char="•"/>
            </a:pPr>
            <a:r>
              <a:rPr lang="en-US" sz="1350" dirty="0">
                <a:solidFill>
                  <a:srgbClr val="2B4150"/>
                </a:solidFill>
                <a:latin typeface="Source Sans 3" pitchFamily="34" charset="0"/>
                <a:ea typeface="Source Sans 3" pitchFamily="34" charset="-122"/>
                <a:cs typeface="Source Sans 3" pitchFamily="34" charset="-120"/>
              </a:rPr>
              <a:t>Customers aged 25-54 are our primary spenders, accounting for the majority of revenue.</a:t>
            </a:r>
            <a:endParaRPr lang="en-US" sz="1350" dirty="0"/>
          </a:p>
        </p:txBody>
      </p:sp>
      <p:pic>
        <p:nvPicPr>
          <p:cNvPr id="8" name="Image 1" descr="preencoded.png"/>
          <p:cNvPicPr>
            <a:picLocks noChangeAspect="1"/>
          </p:cNvPicPr>
          <p:nvPr/>
        </p:nvPicPr>
        <p:blipFill>
          <a:blip r:embed="rId4"/>
          <a:stretch>
            <a:fillRect/>
          </a:stretch>
        </p:blipFill>
        <p:spPr>
          <a:xfrm>
            <a:off x="7538442" y="2355533"/>
            <a:ext cx="6392466" cy="3579733"/>
          </a:xfrm>
          <a:prstGeom prst="rect">
            <a:avLst/>
          </a:prstGeom>
        </p:spPr>
      </p:pic>
      <p:sp>
        <p:nvSpPr>
          <p:cNvPr id="9" name="Text 5"/>
          <p:cNvSpPr/>
          <p:nvPr/>
        </p:nvSpPr>
        <p:spPr>
          <a:xfrm>
            <a:off x="7538442" y="6134100"/>
            <a:ext cx="2516862" cy="276225"/>
          </a:xfrm>
          <a:prstGeom prst="rect">
            <a:avLst/>
          </a:prstGeom>
          <a:noFill/>
          <a:ln/>
        </p:spPr>
        <p:txBody>
          <a:bodyPr wrap="none" lIns="0" tIns="0" rIns="0" bIns="0" rtlCol="0" anchor="t"/>
          <a:lstStyle/>
          <a:p>
            <a:pPr marL="0" indent="0" algn="l">
              <a:lnSpc>
                <a:spcPts val="2150"/>
              </a:lnSpc>
              <a:buNone/>
            </a:pPr>
            <a:r>
              <a:rPr lang="en-US" sz="1700" dirty="0">
                <a:solidFill>
                  <a:srgbClr val="124E73"/>
                </a:solidFill>
                <a:latin typeface="MuseoModerno Medium" pitchFamily="34" charset="0"/>
                <a:ea typeface="MuseoModerno Medium" pitchFamily="34" charset="-122"/>
                <a:cs typeface="MuseoModerno Medium" pitchFamily="34" charset="-120"/>
              </a:rPr>
              <a:t>Sales by Income Group</a:t>
            </a:r>
            <a:endParaRPr lang="en-US" sz="1700" dirty="0"/>
          </a:p>
        </p:txBody>
      </p:sp>
      <p:sp>
        <p:nvSpPr>
          <p:cNvPr id="10" name="Text 6"/>
          <p:cNvSpPr/>
          <p:nvPr/>
        </p:nvSpPr>
        <p:spPr>
          <a:xfrm>
            <a:off x="7538442" y="6587014"/>
            <a:ext cx="6392466" cy="282893"/>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B4150"/>
                </a:solidFill>
                <a:latin typeface="Source Sans 3" pitchFamily="34" charset="0"/>
                <a:ea typeface="Source Sans 3" pitchFamily="34" charset="-122"/>
                <a:cs typeface="Source Sans 3" pitchFamily="34" charset="-120"/>
              </a:rPr>
              <a:t>Mid-to-high income groups ($50K-$99K) contribute the most significantly to sales.</a:t>
            </a:r>
            <a:endParaRPr lang="en-US" sz="1350" dirty="0"/>
          </a:p>
        </p:txBody>
      </p:sp>
      <p:sp>
        <p:nvSpPr>
          <p:cNvPr id="11" name="Text 7"/>
          <p:cNvSpPr/>
          <p:nvPr/>
        </p:nvSpPr>
        <p:spPr>
          <a:xfrm>
            <a:off x="7538442" y="6931700"/>
            <a:ext cx="6392466" cy="282893"/>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B4150"/>
                </a:solidFill>
                <a:latin typeface="Source Sans 3" pitchFamily="34" charset="0"/>
                <a:ea typeface="Source Sans 3" pitchFamily="34" charset="-122"/>
                <a:cs typeface="Source Sans 3" pitchFamily="34" charset="-120"/>
              </a:rPr>
              <a:t>The $50K-$74K bracket shows the highest individual contribution.</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98277" y="342543"/>
            <a:ext cx="9823371" cy="389334"/>
          </a:xfrm>
          <a:prstGeom prst="rect">
            <a:avLst/>
          </a:prstGeom>
          <a:noFill/>
          <a:ln/>
        </p:spPr>
        <p:txBody>
          <a:bodyPr wrap="none" lIns="0" tIns="0" rIns="0" bIns="0" rtlCol="0" anchor="t"/>
          <a:lstStyle/>
          <a:p>
            <a:pPr marL="0" indent="0" algn="l">
              <a:lnSpc>
                <a:spcPts val="3050"/>
              </a:lnSpc>
              <a:buNone/>
            </a:pPr>
            <a:r>
              <a:rPr lang="en-US" sz="2450" dirty="0">
                <a:solidFill>
                  <a:srgbClr val="124E73"/>
                </a:solidFill>
                <a:latin typeface="MuseoModerno Medium" pitchFamily="34" charset="0"/>
                <a:ea typeface="MuseoModerno Medium" pitchFamily="34" charset="-122"/>
                <a:cs typeface="MuseoModerno Medium" pitchFamily="34" charset="-120"/>
              </a:rPr>
              <a:t>Demographic Analysis: Household Composition &amp; Interpretations</a:t>
            </a:r>
            <a:endParaRPr lang="en-US" sz="2450" dirty="0"/>
          </a:p>
        </p:txBody>
      </p:sp>
      <p:pic>
        <p:nvPicPr>
          <p:cNvPr id="3" name="Image 0" descr="preencoded.png"/>
          <p:cNvPicPr>
            <a:picLocks noChangeAspect="1"/>
          </p:cNvPicPr>
          <p:nvPr/>
        </p:nvPicPr>
        <p:blipFill>
          <a:blip r:embed="rId3"/>
          <a:stretch>
            <a:fillRect/>
          </a:stretch>
        </p:blipFill>
        <p:spPr>
          <a:xfrm>
            <a:off x="498277" y="980956"/>
            <a:ext cx="11221283" cy="5712061"/>
          </a:xfrm>
          <a:prstGeom prst="rect">
            <a:avLst/>
          </a:prstGeom>
        </p:spPr>
      </p:pic>
      <p:sp>
        <p:nvSpPr>
          <p:cNvPr id="4" name="Text 1"/>
          <p:cNvSpPr/>
          <p:nvPr/>
        </p:nvSpPr>
        <p:spPr>
          <a:xfrm>
            <a:off x="498276" y="6854190"/>
            <a:ext cx="2981563" cy="233601"/>
          </a:xfrm>
          <a:prstGeom prst="rect">
            <a:avLst/>
          </a:prstGeom>
          <a:noFill/>
          <a:ln/>
        </p:spPr>
        <p:txBody>
          <a:bodyPr wrap="none" lIns="0" tIns="0" rIns="0" bIns="0" rtlCol="0" anchor="t"/>
          <a:lstStyle/>
          <a:p>
            <a:pPr marL="0" indent="0" algn="l">
              <a:lnSpc>
                <a:spcPts val="1800"/>
              </a:lnSpc>
              <a:buNone/>
            </a:pPr>
            <a:r>
              <a:rPr lang="en-US" sz="1450" dirty="0">
                <a:solidFill>
                  <a:srgbClr val="124E73"/>
                </a:solidFill>
                <a:latin typeface="MuseoModerno Medium" pitchFamily="34" charset="0"/>
                <a:ea typeface="MuseoModerno Medium" pitchFamily="34" charset="-122"/>
                <a:cs typeface="MuseoModerno Medium" pitchFamily="34" charset="-120"/>
              </a:rPr>
              <a:t>Sales by Household Composition</a:t>
            </a:r>
            <a:endParaRPr lang="en-US" sz="1450" dirty="0"/>
          </a:p>
        </p:txBody>
      </p:sp>
      <p:sp>
        <p:nvSpPr>
          <p:cNvPr id="5" name="Text 2"/>
          <p:cNvSpPr/>
          <p:nvPr/>
        </p:nvSpPr>
        <p:spPr>
          <a:xfrm>
            <a:off x="498276" y="7267813"/>
            <a:ext cx="13633847" cy="199192"/>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2B4150"/>
                </a:solidFill>
                <a:latin typeface="Source Sans 3" pitchFamily="34" charset="0"/>
                <a:ea typeface="Source Sans 3" pitchFamily="34" charset="-122"/>
                <a:cs typeface="Source Sans 3" pitchFamily="34" charset="-120"/>
              </a:rPr>
              <a:t>Families, particularly those with kids, are the largest spending segment.</a:t>
            </a:r>
            <a:endParaRPr lang="en-US" sz="950" dirty="0"/>
          </a:p>
        </p:txBody>
      </p:sp>
      <p:sp>
        <p:nvSpPr>
          <p:cNvPr id="6" name="Text 3"/>
          <p:cNvSpPr/>
          <p:nvPr/>
        </p:nvSpPr>
        <p:spPr>
          <a:xfrm>
            <a:off x="498277" y="7530346"/>
            <a:ext cx="13633847" cy="199192"/>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2B4150"/>
                </a:solidFill>
                <a:latin typeface="Source Sans 3" pitchFamily="34" charset="0"/>
                <a:ea typeface="Source Sans 3" pitchFamily="34" charset="-122"/>
                <a:cs typeface="Source Sans 3" pitchFamily="34" charset="-120"/>
              </a:rPr>
              <a:t>Both family segments (with and without kids) significantly outspend singles and seniors.</a:t>
            </a:r>
            <a:endParaRPr lang="en-US" sz="9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353860" y="821412"/>
            <a:ext cx="11922681" cy="620078"/>
          </a:xfrm>
          <a:prstGeom prst="rect">
            <a:avLst/>
          </a:prstGeom>
          <a:noFill/>
          <a:ln/>
        </p:spPr>
        <p:txBody>
          <a:bodyPr wrap="none" lIns="0" tIns="0" rIns="0" bIns="0" rtlCol="0" anchor="t"/>
          <a:lstStyle/>
          <a:p>
            <a:pPr marL="0" indent="0" algn="ctr">
              <a:lnSpc>
                <a:spcPts val="4850"/>
              </a:lnSpc>
              <a:buNone/>
            </a:pPr>
            <a:r>
              <a:rPr lang="en-US" sz="3900" dirty="0">
                <a:solidFill>
                  <a:srgbClr val="F6F0E4"/>
                </a:solidFill>
                <a:latin typeface="MuseoModerno Medium" pitchFamily="34" charset="0"/>
                <a:ea typeface="MuseoModerno Medium" pitchFamily="34" charset="-122"/>
                <a:cs typeface="MuseoModerno Medium" pitchFamily="34" charset="-120"/>
              </a:rPr>
              <a:t>Key Insights &amp; Recommendations: Demographics</a:t>
            </a:r>
            <a:endParaRPr lang="en-US" sz="3900" dirty="0"/>
          </a:p>
        </p:txBody>
      </p:sp>
      <p:sp>
        <p:nvSpPr>
          <p:cNvPr id="3" name="Shape 1"/>
          <p:cNvSpPr/>
          <p:nvPr/>
        </p:nvSpPr>
        <p:spPr>
          <a:xfrm>
            <a:off x="793790" y="1838325"/>
            <a:ext cx="6422231" cy="2572226"/>
          </a:xfrm>
          <a:prstGeom prst="roundRect">
            <a:avLst>
              <a:gd name="adj" fmla="val 1157"/>
            </a:avLst>
          </a:prstGeom>
          <a:solidFill>
            <a:srgbClr val="F3EEE3"/>
          </a:solidFill>
          <a:ln/>
        </p:spPr>
      </p:sp>
      <p:sp>
        <p:nvSpPr>
          <p:cNvPr id="4" name="Shape 2"/>
          <p:cNvSpPr/>
          <p:nvPr/>
        </p:nvSpPr>
        <p:spPr>
          <a:xfrm>
            <a:off x="992148" y="2036683"/>
            <a:ext cx="595313" cy="595313"/>
          </a:xfrm>
          <a:prstGeom prst="roundRect">
            <a:avLst>
              <a:gd name="adj" fmla="val 15358451"/>
            </a:avLst>
          </a:prstGeom>
          <a:solidFill>
            <a:srgbClr val="F6F0E4"/>
          </a:solidFill>
          <a:ln/>
        </p:spPr>
      </p:sp>
      <p:pic>
        <p:nvPicPr>
          <p:cNvPr id="5" name="Image 0" descr="preencoded.png"/>
          <p:cNvPicPr>
            <a:picLocks noChangeAspect="1"/>
          </p:cNvPicPr>
          <p:nvPr/>
        </p:nvPicPr>
        <p:blipFill>
          <a:blip r:embed="rId3"/>
          <a:stretch>
            <a:fillRect/>
          </a:stretch>
        </p:blipFill>
        <p:spPr>
          <a:xfrm>
            <a:off x="1155859" y="2166818"/>
            <a:ext cx="267891" cy="334923"/>
          </a:xfrm>
          <a:prstGeom prst="rect">
            <a:avLst/>
          </a:prstGeom>
        </p:spPr>
      </p:pic>
      <p:sp>
        <p:nvSpPr>
          <p:cNvPr id="6" name="Text 3"/>
          <p:cNvSpPr/>
          <p:nvPr/>
        </p:nvSpPr>
        <p:spPr>
          <a:xfrm>
            <a:off x="2027515" y="2830354"/>
            <a:ext cx="3954780"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MuseoModerno Medium" pitchFamily="34" charset="0"/>
                <a:ea typeface="MuseoModerno Medium" pitchFamily="34" charset="-122"/>
                <a:cs typeface="MuseoModerno Medium" pitchFamily="34" charset="-120"/>
              </a:rPr>
              <a:t>Core = Mid-High Income Families</a:t>
            </a:r>
            <a:endParaRPr lang="en-US" sz="1950" dirty="0"/>
          </a:p>
        </p:txBody>
      </p:sp>
      <p:sp>
        <p:nvSpPr>
          <p:cNvPr id="7" name="Text 4"/>
          <p:cNvSpPr/>
          <p:nvPr/>
        </p:nvSpPr>
        <p:spPr>
          <a:xfrm>
            <a:off x="992148" y="3259574"/>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Source Sans 3" pitchFamily="34" charset="0"/>
                <a:ea typeface="Source Sans 3" pitchFamily="34" charset="-122"/>
                <a:cs typeface="Source Sans 3" pitchFamily="34" charset="-120"/>
              </a:rPr>
              <a:t>Our primary customer base consists of families aged 35-54, earning between $50K and $99K. This segment drives the bulk of our sales.</a:t>
            </a:r>
            <a:endParaRPr lang="en-US" sz="1550" dirty="0"/>
          </a:p>
        </p:txBody>
      </p:sp>
      <p:sp>
        <p:nvSpPr>
          <p:cNvPr id="8" name="Shape 5"/>
          <p:cNvSpPr/>
          <p:nvPr/>
        </p:nvSpPr>
        <p:spPr>
          <a:xfrm>
            <a:off x="7414379" y="1838325"/>
            <a:ext cx="6422231" cy="2572226"/>
          </a:xfrm>
          <a:prstGeom prst="roundRect">
            <a:avLst>
              <a:gd name="adj" fmla="val 1157"/>
            </a:avLst>
          </a:prstGeom>
          <a:solidFill>
            <a:srgbClr val="F3EEE3"/>
          </a:solidFill>
          <a:ln/>
        </p:spPr>
      </p:sp>
      <p:sp>
        <p:nvSpPr>
          <p:cNvPr id="9" name="Shape 6"/>
          <p:cNvSpPr/>
          <p:nvPr/>
        </p:nvSpPr>
        <p:spPr>
          <a:xfrm>
            <a:off x="7612737" y="2036683"/>
            <a:ext cx="595313" cy="595313"/>
          </a:xfrm>
          <a:prstGeom prst="roundRect">
            <a:avLst>
              <a:gd name="adj" fmla="val 15358451"/>
            </a:avLst>
          </a:prstGeom>
          <a:solidFill>
            <a:srgbClr val="F6F0E4"/>
          </a:solidFill>
          <a:ln/>
        </p:spPr>
      </p:sp>
      <p:pic>
        <p:nvPicPr>
          <p:cNvPr id="10" name="Image 1" descr="preencoded.png"/>
          <p:cNvPicPr>
            <a:picLocks noChangeAspect="1"/>
          </p:cNvPicPr>
          <p:nvPr/>
        </p:nvPicPr>
        <p:blipFill>
          <a:blip r:embed="rId4"/>
          <a:stretch>
            <a:fillRect/>
          </a:stretch>
        </p:blipFill>
        <p:spPr>
          <a:xfrm>
            <a:off x="7776448" y="2166818"/>
            <a:ext cx="267891" cy="334923"/>
          </a:xfrm>
          <a:prstGeom prst="rect">
            <a:avLst/>
          </a:prstGeom>
        </p:spPr>
      </p:pic>
      <p:sp>
        <p:nvSpPr>
          <p:cNvPr id="11" name="Text 7"/>
          <p:cNvSpPr/>
          <p:nvPr/>
        </p:nvSpPr>
        <p:spPr>
          <a:xfrm>
            <a:off x="8184118" y="2830354"/>
            <a:ext cx="4882753"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MuseoModerno Medium" pitchFamily="34" charset="0"/>
                <a:ea typeface="MuseoModerno Medium" pitchFamily="34" charset="-122"/>
                <a:cs typeface="MuseoModerno Medium" pitchFamily="34" charset="-120"/>
              </a:rPr>
              <a:t>Singles &amp; Low-Income Under-Penetrated</a:t>
            </a:r>
            <a:endParaRPr lang="en-US" sz="1950" dirty="0"/>
          </a:p>
        </p:txBody>
      </p:sp>
      <p:sp>
        <p:nvSpPr>
          <p:cNvPr id="12" name="Text 8"/>
          <p:cNvSpPr/>
          <p:nvPr/>
        </p:nvSpPr>
        <p:spPr>
          <a:xfrm>
            <a:off x="7612737" y="3259574"/>
            <a:ext cx="6025515" cy="95261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Source Sans 3" pitchFamily="34" charset="0"/>
                <a:ea typeface="Source Sans 3" pitchFamily="34" charset="-122"/>
                <a:cs typeface="Source Sans 3" pitchFamily="34" charset="-120"/>
              </a:rPr>
              <a:t>There's an opportunity to grow sales within the singles and lower-income groups, as these segments currently contribute less proportionally.</a:t>
            </a:r>
            <a:endParaRPr lang="en-US" sz="1550" dirty="0"/>
          </a:p>
        </p:txBody>
      </p:sp>
      <p:sp>
        <p:nvSpPr>
          <p:cNvPr id="13" name="Shape 9"/>
          <p:cNvSpPr/>
          <p:nvPr/>
        </p:nvSpPr>
        <p:spPr>
          <a:xfrm>
            <a:off x="793790" y="4732942"/>
            <a:ext cx="13042821" cy="32385"/>
          </a:xfrm>
          <a:prstGeom prst="rect">
            <a:avLst/>
          </a:prstGeom>
          <a:solidFill>
            <a:srgbClr val="FFFFFF">
              <a:alpha val="50000"/>
            </a:srgbClr>
          </a:solidFill>
          <a:ln/>
        </p:spPr>
      </p:sp>
      <p:sp>
        <p:nvSpPr>
          <p:cNvPr id="14" name="Shape 10"/>
          <p:cNvSpPr/>
          <p:nvPr/>
        </p:nvSpPr>
        <p:spPr>
          <a:xfrm>
            <a:off x="793790" y="4988481"/>
            <a:ext cx="6422231" cy="2419588"/>
          </a:xfrm>
          <a:prstGeom prst="roundRect">
            <a:avLst>
              <a:gd name="adj" fmla="val 1230"/>
            </a:avLst>
          </a:prstGeom>
          <a:solidFill>
            <a:srgbClr val="51738C"/>
          </a:solidFill>
          <a:ln w="22860">
            <a:solidFill>
              <a:srgbClr val="D9D4C9"/>
            </a:solidFill>
            <a:prstDash val="solid"/>
          </a:ln>
        </p:spPr>
      </p:sp>
      <p:sp>
        <p:nvSpPr>
          <p:cNvPr id="15" name="Shape 11"/>
          <p:cNvSpPr/>
          <p:nvPr/>
        </p:nvSpPr>
        <p:spPr>
          <a:xfrm>
            <a:off x="816650" y="5011341"/>
            <a:ext cx="6376511" cy="595313"/>
          </a:xfrm>
          <a:prstGeom prst="roundRect">
            <a:avLst>
              <a:gd name="adj" fmla="val 393"/>
            </a:avLst>
          </a:prstGeom>
          <a:solidFill>
            <a:srgbClr val="F3EEE3"/>
          </a:solidFill>
          <a:ln/>
        </p:spPr>
      </p:sp>
      <p:sp>
        <p:nvSpPr>
          <p:cNvPr id="16" name="Text 12"/>
          <p:cNvSpPr/>
          <p:nvPr/>
        </p:nvSpPr>
        <p:spPr>
          <a:xfrm>
            <a:off x="3856077" y="5122902"/>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000000"/>
                </a:solidFill>
                <a:latin typeface="MuseoModerno Medium" pitchFamily="34" charset="0"/>
                <a:ea typeface="MuseoModerno Medium" pitchFamily="34" charset="-122"/>
                <a:cs typeface="MuseoModerno Medium" pitchFamily="34" charset="-120"/>
              </a:rPr>
              <a:t>1</a:t>
            </a:r>
            <a:endParaRPr lang="en-US" sz="2300" dirty="0"/>
          </a:p>
        </p:txBody>
      </p:sp>
      <p:sp>
        <p:nvSpPr>
          <p:cNvPr id="17" name="Text 13"/>
          <p:cNvSpPr/>
          <p:nvPr/>
        </p:nvSpPr>
        <p:spPr>
          <a:xfrm>
            <a:off x="1015008" y="5805011"/>
            <a:ext cx="3663553" cy="310158"/>
          </a:xfrm>
          <a:prstGeom prst="rect">
            <a:avLst/>
          </a:prstGeom>
          <a:noFill/>
          <a:ln/>
        </p:spPr>
        <p:txBody>
          <a:bodyPr wrap="none" lIns="0" tIns="0" rIns="0" bIns="0" rtlCol="0" anchor="t"/>
          <a:lstStyle/>
          <a:p>
            <a:pPr marL="0" indent="0" algn="l">
              <a:lnSpc>
                <a:spcPts val="2400"/>
              </a:lnSpc>
              <a:buNone/>
            </a:pPr>
            <a:r>
              <a:rPr lang="en-US" sz="1950" dirty="0">
                <a:solidFill>
                  <a:srgbClr val="FFFFFF"/>
                </a:solidFill>
                <a:latin typeface="MuseoModerno Medium" pitchFamily="34" charset="0"/>
                <a:ea typeface="MuseoModerno Medium" pitchFamily="34" charset="-122"/>
                <a:cs typeface="MuseoModerno Medium" pitchFamily="34" charset="-120"/>
              </a:rPr>
              <a:t>Family Bundles &amp; Loyalty Tiers</a:t>
            </a:r>
            <a:endParaRPr lang="en-US" sz="1950" dirty="0"/>
          </a:p>
        </p:txBody>
      </p:sp>
      <p:sp>
        <p:nvSpPr>
          <p:cNvPr id="18" name="Text 14"/>
          <p:cNvSpPr/>
          <p:nvPr/>
        </p:nvSpPr>
        <p:spPr>
          <a:xfrm>
            <a:off x="1015008" y="6234232"/>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FFFFFF"/>
                </a:solidFill>
                <a:latin typeface="Source Sans 3" pitchFamily="34" charset="0"/>
                <a:ea typeface="Source Sans 3" pitchFamily="34" charset="-122"/>
                <a:cs typeface="Source Sans 3" pitchFamily="34" charset="-120"/>
              </a:rPr>
              <a:t>Develop specialized product bundles and tiered loyalty programs that cater to families, offering greater value for larger purchases and encouraging repeat visits.</a:t>
            </a:r>
            <a:endParaRPr lang="en-US" sz="1550" dirty="0"/>
          </a:p>
        </p:txBody>
      </p:sp>
      <p:sp>
        <p:nvSpPr>
          <p:cNvPr id="19" name="Shape 15"/>
          <p:cNvSpPr/>
          <p:nvPr/>
        </p:nvSpPr>
        <p:spPr>
          <a:xfrm>
            <a:off x="7414379" y="4988481"/>
            <a:ext cx="6422231" cy="2419588"/>
          </a:xfrm>
          <a:prstGeom prst="roundRect">
            <a:avLst>
              <a:gd name="adj" fmla="val 1230"/>
            </a:avLst>
          </a:prstGeom>
          <a:solidFill>
            <a:srgbClr val="51738C"/>
          </a:solidFill>
          <a:ln w="22860">
            <a:solidFill>
              <a:srgbClr val="D9D4C9"/>
            </a:solidFill>
            <a:prstDash val="solid"/>
          </a:ln>
        </p:spPr>
      </p:sp>
      <p:sp>
        <p:nvSpPr>
          <p:cNvPr id="20" name="Shape 16"/>
          <p:cNvSpPr/>
          <p:nvPr/>
        </p:nvSpPr>
        <p:spPr>
          <a:xfrm>
            <a:off x="7437239" y="5011341"/>
            <a:ext cx="6376511" cy="595313"/>
          </a:xfrm>
          <a:prstGeom prst="roundRect">
            <a:avLst>
              <a:gd name="adj" fmla="val 393"/>
            </a:avLst>
          </a:prstGeom>
          <a:solidFill>
            <a:srgbClr val="F3EEE3"/>
          </a:solidFill>
          <a:ln/>
        </p:spPr>
      </p:sp>
      <p:sp>
        <p:nvSpPr>
          <p:cNvPr id="21" name="Text 17"/>
          <p:cNvSpPr/>
          <p:nvPr/>
        </p:nvSpPr>
        <p:spPr>
          <a:xfrm>
            <a:off x="10476667" y="5122902"/>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000000"/>
                </a:solidFill>
                <a:latin typeface="MuseoModerno Medium" pitchFamily="34" charset="0"/>
                <a:ea typeface="MuseoModerno Medium" pitchFamily="34" charset="-122"/>
                <a:cs typeface="MuseoModerno Medium" pitchFamily="34" charset="-120"/>
              </a:rPr>
              <a:t>2</a:t>
            </a:r>
            <a:endParaRPr lang="en-US" sz="2300" dirty="0"/>
          </a:p>
        </p:txBody>
      </p:sp>
      <p:sp>
        <p:nvSpPr>
          <p:cNvPr id="22" name="Text 18"/>
          <p:cNvSpPr/>
          <p:nvPr/>
        </p:nvSpPr>
        <p:spPr>
          <a:xfrm>
            <a:off x="7635597" y="5805011"/>
            <a:ext cx="3616762" cy="310158"/>
          </a:xfrm>
          <a:prstGeom prst="rect">
            <a:avLst/>
          </a:prstGeom>
          <a:noFill/>
          <a:ln/>
        </p:spPr>
        <p:txBody>
          <a:bodyPr wrap="none" lIns="0" tIns="0" rIns="0" bIns="0" rtlCol="0" anchor="t"/>
          <a:lstStyle/>
          <a:p>
            <a:pPr marL="0" indent="0" algn="l">
              <a:lnSpc>
                <a:spcPts val="2400"/>
              </a:lnSpc>
              <a:buNone/>
            </a:pPr>
            <a:r>
              <a:rPr lang="en-US" sz="1950" dirty="0">
                <a:solidFill>
                  <a:srgbClr val="FFFFFF"/>
                </a:solidFill>
                <a:latin typeface="MuseoModerno Medium" pitchFamily="34" charset="0"/>
                <a:ea typeface="MuseoModerno Medium" pitchFamily="34" charset="-122"/>
                <a:cs typeface="MuseoModerno Medium" pitchFamily="34" charset="-120"/>
              </a:rPr>
              <a:t>Budget Packs for Low-Income</a:t>
            </a:r>
            <a:endParaRPr lang="en-US" sz="1950" dirty="0"/>
          </a:p>
        </p:txBody>
      </p:sp>
      <p:sp>
        <p:nvSpPr>
          <p:cNvPr id="23" name="Text 19"/>
          <p:cNvSpPr/>
          <p:nvPr/>
        </p:nvSpPr>
        <p:spPr>
          <a:xfrm>
            <a:off x="7635597" y="6234232"/>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FFFFFF"/>
                </a:solidFill>
                <a:latin typeface="Source Sans 3" pitchFamily="34" charset="0"/>
                <a:ea typeface="Source Sans 3" pitchFamily="34" charset="-122"/>
                <a:cs typeface="Source Sans 3" pitchFamily="34" charset="-120"/>
              </a:rPr>
              <a:t>Introduce budget-friendly product lines or smaller-sized packages to attract lower-income customers. Highlight value and essential items in marketing for this segment.</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8426" y="507683"/>
            <a:ext cx="11714917" cy="576977"/>
          </a:xfrm>
          <a:prstGeom prst="rect">
            <a:avLst/>
          </a:prstGeom>
          <a:noFill/>
          <a:ln/>
        </p:spPr>
        <p:txBody>
          <a:bodyPr wrap="none" lIns="0" tIns="0" rIns="0" bIns="0" rtlCol="0" anchor="t"/>
          <a:lstStyle/>
          <a:p>
            <a:pPr marL="0" indent="0" algn="l">
              <a:lnSpc>
                <a:spcPts val="4500"/>
              </a:lnSpc>
              <a:buNone/>
            </a:pPr>
            <a:r>
              <a:rPr lang="en-US" sz="3600" dirty="0">
                <a:solidFill>
                  <a:srgbClr val="124E73"/>
                </a:solidFill>
                <a:latin typeface="MuseoModerno Medium" pitchFamily="34" charset="0"/>
                <a:ea typeface="MuseoModerno Medium" pitchFamily="34" charset="-122"/>
                <a:cs typeface="MuseoModerno Medium" pitchFamily="34" charset="-120"/>
              </a:rPr>
              <a:t>Product Performance Analysis: Optimizing Inventory</a:t>
            </a:r>
            <a:endParaRPr lang="en-US" sz="3600" dirty="0"/>
          </a:p>
        </p:txBody>
      </p:sp>
      <p:sp>
        <p:nvSpPr>
          <p:cNvPr id="3" name="Text 1"/>
          <p:cNvSpPr/>
          <p:nvPr/>
        </p:nvSpPr>
        <p:spPr>
          <a:xfrm>
            <a:off x="738426" y="1453872"/>
            <a:ext cx="13153549" cy="590788"/>
          </a:xfrm>
          <a:prstGeom prst="rect">
            <a:avLst/>
          </a:prstGeom>
          <a:noFill/>
          <a:ln/>
        </p:spPr>
        <p:txBody>
          <a:bodyPr wrap="square" lIns="0" tIns="0" rIns="0" bIns="0" rtlCol="0" anchor="t"/>
          <a:lstStyle/>
          <a:p>
            <a:pPr marL="0" indent="0" algn="l">
              <a:lnSpc>
                <a:spcPts val="2300"/>
              </a:lnSpc>
              <a:buNone/>
            </a:pPr>
            <a:r>
              <a:rPr lang="en-US" sz="1450" dirty="0">
                <a:solidFill>
                  <a:srgbClr val="2B4150"/>
                </a:solidFill>
                <a:latin typeface="Source Sans 3" pitchFamily="34" charset="0"/>
                <a:ea typeface="Source Sans 3" pitchFamily="34" charset="-122"/>
                <a:cs typeface="Source Sans 3" pitchFamily="34" charset="-120"/>
              </a:rPr>
              <a:t>Understanding how individual products and categories perform is vital for inventory management, merchandising, and maximizing profitability. This section details sales by department, average basket size, and the impact of our top-selling SKUs.</a:t>
            </a:r>
            <a:endParaRPr lang="en-US" sz="1450" dirty="0"/>
          </a:p>
        </p:txBody>
      </p:sp>
      <p:pic>
        <p:nvPicPr>
          <p:cNvPr id="4" name="Image 0" descr="preencoded.png"/>
          <p:cNvPicPr>
            <a:picLocks noChangeAspect="1"/>
          </p:cNvPicPr>
          <p:nvPr/>
        </p:nvPicPr>
        <p:blipFill>
          <a:blip r:embed="rId3"/>
          <a:stretch>
            <a:fillRect/>
          </a:stretch>
        </p:blipFill>
        <p:spPr>
          <a:xfrm>
            <a:off x="738426" y="2459950"/>
            <a:ext cx="6351627" cy="3004661"/>
          </a:xfrm>
          <a:prstGeom prst="rect">
            <a:avLst/>
          </a:prstGeom>
        </p:spPr>
      </p:pic>
      <p:sp>
        <p:nvSpPr>
          <p:cNvPr id="5" name="Shape 2"/>
          <p:cNvSpPr/>
          <p:nvPr/>
        </p:nvSpPr>
        <p:spPr>
          <a:xfrm>
            <a:off x="738426" y="5495092"/>
            <a:ext cx="184547" cy="184547"/>
          </a:xfrm>
          <a:prstGeom prst="roundRect">
            <a:avLst>
              <a:gd name="adj" fmla="val 9910"/>
            </a:avLst>
          </a:prstGeom>
          <a:solidFill>
            <a:srgbClr val="162A36"/>
          </a:solidFill>
          <a:ln/>
        </p:spPr>
      </p:sp>
      <p:sp>
        <p:nvSpPr>
          <p:cNvPr id="6" name="Text 3"/>
          <p:cNvSpPr/>
          <p:nvPr/>
        </p:nvSpPr>
        <p:spPr>
          <a:xfrm>
            <a:off x="983933" y="5495092"/>
            <a:ext cx="726281" cy="184666"/>
          </a:xfrm>
          <a:prstGeom prst="rect">
            <a:avLst/>
          </a:prstGeom>
          <a:noFill/>
          <a:ln/>
        </p:spPr>
        <p:txBody>
          <a:bodyPr wrap="none" lIns="0" tIns="0" rIns="0" bIns="0" rtlCol="0" anchor="t"/>
          <a:lstStyle/>
          <a:p>
            <a:pPr marL="0" indent="0" algn="l">
              <a:lnSpc>
                <a:spcPts val="1450"/>
              </a:lnSpc>
              <a:buNone/>
            </a:pPr>
            <a:r>
              <a:rPr lang="en-US" sz="1450" dirty="0">
                <a:solidFill>
                  <a:srgbClr val="2B4150"/>
                </a:solidFill>
                <a:latin typeface="Source Sans 3" pitchFamily="34" charset="0"/>
                <a:ea typeface="Source Sans 3" pitchFamily="34" charset="-122"/>
                <a:cs typeface="Source Sans 3" pitchFamily="34" charset="-120"/>
              </a:rPr>
              <a:t>Groceries</a:t>
            </a:r>
            <a:endParaRPr lang="en-US" sz="1450" dirty="0"/>
          </a:p>
        </p:txBody>
      </p:sp>
      <p:sp>
        <p:nvSpPr>
          <p:cNvPr id="7" name="Shape 4"/>
          <p:cNvSpPr/>
          <p:nvPr/>
        </p:nvSpPr>
        <p:spPr>
          <a:xfrm>
            <a:off x="2364343" y="5495092"/>
            <a:ext cx="184547" cy="184547"/>
          </a:xfrm>
          <a:prstGeom prst="roundRect">
            <a:avLst>
              <a:gd name="adj" fmla="val 9910"/>
            </a:avLst>
          </a:prstGeom>
          <a:solidFill>
            <a:srgbClr val="2A5068"/>
          </a:solidFill>
          <a:ln/>
        </p:spPr>
      </p:sp>
      <p:sp>
        <p:nvSpPr>
          <p:cNvPr id="8" name="Text 5"/>
          <p:cNvSpPr/>
          <p:nvPr/>
        </p:nvSpPr>
        <p:spPr>
          <a:xfrm>
            <a:off x="2609850" y="5495092"/>
            <a:ext cx="789980" cy="184666"/>
          </a:xfrm>
          <a:prstGeom prst="rect">
            <a:avLst/>
          </a:prstGeom>
          <a:noFill/>
          <a:ln/>
        </p:spPr>
        <p:txBody>
          <a:bodyPr wrap="none" lIns="0" tIns="0" rIns="0" bIns="0" rtlCol="0" anchor="t"/>
          <a:lstStyle/>
          <a:p>
            <a:pPr marL="0" indent="0" algn="l">
              <a:lnSpc>
                <a:spcPts val="1450"/>
              </a:lnSpc>
              <a:buNone/>
            </a:pPr>
            <a:r>
              <a:rPr lang="en-US" sz="1450" dirty="0">
                <a:solidFill>
                  <a:srgbClr val="2B4150"/>
                </a:solidFill>
                <a:latin typeface="Source Sans 3" pitchFamily="34" charset="0"/>
                <a:ea typeface="Source Sans 3" pitchFamily="34" charset="-122"/>
                <a:cs typeface="Source Sans 3" pitchFamily="34" charset="-120"/>
              </a:rPr>
              <a:t>Beverages</a:t>
            </a:r>
            <a:endParaRPr lang="en-US" sz="1450" dirty="0"/>
          </a:p>
        </p:txBody>
      </p:sp>
      <p:sp>
        <p:nvSpPr>
          <p:cNvPr id="9" name="Shape 6"/>
          <p:cNvSpPr/>
          <p:nvPr/>
        </p:nvSpPr>
        <p:spPr>
          <a:xfrm>
            <a:off x="3990380" y="5495092"/>
            <a:ext cx="184547" cy="184547"/>
          </a:xfrm>
          <a:prstGeom prst="roundRect">
            <a:avLst>
              <a:gd name="adj" fmla="val 9910"/>
            </a:avLst>
          </a:prstGeom>
          <a:solidFill>
            <a:srgbClr val="3E7699"/>
          </a:solidFill>
          <a:ln/>
        </p:spPr>
      </p:sp>
      <p:sp>
        <p:nvSpPr>
          <p:cNvPr id="10" name="Text 7"/>
          <p:cNvSpPr/>
          <p:nvPr/>
        </p:nvSpPr>
        <p:spPr>
          <a:xfrm>
            <a:off x="4235887" y="5495092"/>
            <a:ext cx="1062276" cy="184666"/>
          </a:xfrm>
          <a:prstGeom prst="rect">
            <a:avLst/>
          </a:prstGeom>
          <a:noFill/>
          <a:ln/>
        </p:spPr>
        <p:txBody>
          <a:bodyPr wrap="none" lIns="0" tIns="0" rIns="0" bIns="0" rtlCol="0" anchor="t"/>
          <a:lstStyle/>
          <a:p>
            <a:pPr marL="0" indent="0" algn="l">
              <a:lnSpc>
                <a:spcPts val="1450"/>
              </a:lnSpc>
              <a:buNone/>
            </a:pPr>
            <a:r>
              <a:rPr lang="en-US" sz="1450" dirty="0">
                <a:solidFill>
                  <a:srgbClr val="2B4150"/>
                </a:solidFill>
                <a:latin typeface="Source Sans 3" pitchFamily="34" charset="0"/>
                <a:ea typeface="Source Sans 3" pitchFamily="34" charset="-122"/>
                <a:cs typeface="Source Sans 3" pitchFamily="34" charset="-120"/>
              </a:rPr>
              <a:t>Personal Care</a:t>
            </a:r>
            <a:endParaRPr lang="en-US" sz="1450" dirty="0"/>
          </a:p>
        </p:txBody>
      </p:sp>
      <p:sp>
        <p:nvSpPr>
          <p:cNvPr id="11" name="Shape 8"/>
          <p:cNvSpPr/>
          <p:nvPr/>
        </p:nvSpPr>
        <p:spPr>
          <a:xfrm>
            <a:off x="5616416" y="5495092"/>
            <a:ext cx="184547" cy="184547"/>
          </a:xfrm>
          <a:prstGeom prst="roundRect">
            <a:avLst>
              <a:gd name="adj" fmla="val 9910"/>
            </a:avLst>
          </a:prstGeom>
          <a:solidFill>
            <a:srgbClr val="5F99BE"/>
          </a:solidFill>
          <a:ln/>
        </p:spPr>
      </p:sp>
      <p:sp>
        <p:nvSpPr>
          <p:cNvPr id="12" name="Text 9"/>
          <p:cNvSpPr/>
          <p:nvPr/>
        </p:nvSpPr>
        <p:spPr>
          <a:xfrm>
            <a:off x="5861923" y="5495092"/>
            <a:ext cx="545425" cy="184666"/>
          </a:xfrm>
          <a:prstGeom prst="rect">
            <a:avLst/>
          </a:prstGeom>
          <a:noFill/>
          <a:ln/>
        </p:spPr>
        <p:txBody>
          <a:bodyPr wrap="none" lIns="0" tIns="0" rIns="0" bIns="0" rtlCol="0" anchor="t"/>
          <a:lstStyle/>
          <a:p>
            <a:pPr marL="0" indent="0" algn="l">
              <a:lnSpc>
                <a:spcPts val="1450"/>
              </a:lnSpc>
              <a:buNone/>
            </a:pPr>
            <a:r>
              <a:rPr lang="en-US" sz="1450" dirty="0">
                <a:solidFill>
                  <a:srgbClr val="2B4150"/>
                </a:solidFill>
                <a:latin typeface="Source Sans 3" pitchFamily="34" charset="0"/>
                <a:ea typeface="Source Sans 3" pitchFamily="34" charset="-122"/>
                <a:cs typeface="Source Sans 3" pitchFamily="34" charset="-120"/>
              </a:rPr>
              <a:t>Snacks</a:t>
            </a:r>
            <a:endParaRPr lang="en-US" sz="1450" dirty="0"/>
          </a:p>
        </p:txBody>
      </p:sp>
      <p:sp>
        <p:nvSpPr>
          <p:cNvPr id="13" name="Shape 10"/>
          <p:cNvSpPr/>
          <p:nvPr/>
        </p:nvSpPr>
        <p:spPr>
          <a:xfrm>
            <a:off x="738426" y="5832158"/>
            <a:ext cx="184547" cy="184547"/>
          </a:xfrm>
          <a:prstGeom prst="roundRect">
            <a:avLst>
              <a:gd name="adj" fmla="val 9910"/>
            </a:avLst>
          </a:prstGeom>
          <a:solidFill>
            <a:srgbClr val="90B9D2"/>
          </a:solidFill>
          <a:ln/>
        </p:spPr>
      </p:sp>
      <p:sp>
        <p:nvSpPr>
          <p:cNvPr id="14" name="Text 11"/>
          <p:cNvSpPr/>
          <p:nvPr/>
        </p:nvSpPr>
        <p:spPr>
          <a:xfrm>
            <a:off x="983933" y="5832158"/>
            <a:ext cx="517684" cy="184666"/>
          </a:xfrm>
          <a:prstGeom prst="rect">
            <a:avLst/>
          </a:prstGeom>
          <a:noFill/>
          <a:ln/>
        </p:spPr>
        <p:txBody>
          <a:bodyPr wrap="none" lIns="0" tIns="0" rIns="0" bIns="0" rtlCol="0" anchor="t"/>
          <a:lstStyle/>
          <a:p>
            <a:pPr marL="0" indent="0" algn="l">
              <a:lnSpc>
                <a:spcPts val="1450"/>
              </a:lnSpc>
              <a:buNone/>
            </a:pPr>
            <a:r>
              <a:rPr lang="en-US" sz="1450" dirty="0">
                <a:solidFill>
                  <a:srgbClr val="2B4150"/>
                </a:solidFill>
                <a:latin typeface="Source Sans 3" pitchFamily="34" charset="0"/>
                <a:ea typeface="Source Sans 3" pitchFamily="34" charset="-122"/>
                <a:cs typeface="Source Sans 3" pitchFamily="34" charset="-120"/>
              </a:rPr>
              <a:t>Frozen</a:t>
            </a:r>
            <a:endParaRPr lang="en-US" sz="1450" dirty="0"/>
          </a:p>
        </p:txBody>
      </p:sp>
      <p:sp>
        <p:nvSpPr>
          <p:cNvPr id="15" name="Text 12"/>
          <p:cNvSpPr/>
          <p:nvPr/>
        </p:nvSpPr>
        <p:spPr>
          <a:xfrm>
            <a:off x="738426" y="6224468"/>
            <a:ext cx="2377559" cy="288369"/>
          </a:xfrm>
          <a:prstGeom prst="rect">
            <a:avLst/>
          </a:prstGeom>
          <a:noFill/>
          <a:ln/>
        </p:spPr>
        <p:txBody>
          <a:bodyPr wrap="none" lIns="0" tIns="0" rIns="0" bIns="0" rtlCol="0" anchor="t"/>
          <a:lstStyle/>
          <a:p>
            <a:pPr marL="0" indent="0" algn="l">
              <a:lnSpc>
                <a:spcPts val="2250"/>
              </a:lnSpc>
              <a:buNone/>
            </a:pPr>
            <a:r>
              <a:rPr lang="en-US" sz="1800" dirty="0">
                <a:solidFill>
                  <a:srgbClr val="124E73"/>
                </a:solidFill>
                <a:latin typeface="MuseoModerno Medium" pitchFamily="34" charset="0"/>
                <a:ea typeface="MuseoModerno Medium" pitchFamily="34" charset="-122"/>
                <a:cs typeface="MuseoModerno Medium" pitchFamily="34" charset="-120"/>
              </a:rPr>
              <a:t>Sales by Department</a:t>
            </a:r>
            <a:endParaRPr lang="en-US" sz="1800" dirty="0"/>
          </a:p>
        </p:txBody>
      </p:sp>
      <p:sp>
        <p:nvSpPr>
          <p:cNvPr id="16" name="Text 13"/>
          <p:cNvSpPr/>
          <p:nvPr/>
        </p:nvSpPr>
        <p:spPr>
          <a:xfrm>
            <a:off x="738426" y="6697385"/>
            <a:ext cx="6351627" cy="590788"/>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2B4150"/>
                </a:solidFill>
                <a:latin typeface="Source Sans 3" pitchFamily="34" charset="0"/>
                <a:ea typeface="Source Sans 3" pitchFamily="34" charset="-122"/>
                <a:cs typeface="Source Sans 3" pitchFamily="34" charset="-120"/>
              </a:rPr>
              <a:t>Groceries and Beverages are the dominant sales categories, acting as major traffic drivers.</a:t>
            </a:r>
            <a:endParaRPr lang="en-US" sz="1450" dirty="0"/>
          </a:p>
        </p:txBody>
      </p:sp>
      <p:sp>
        <p:nvSpPr>
          <p:cNvPr id="17" name="Text 14"/>
          <p:cNvSpPr/>
          <p:nvPr/>
        </p:nvSpPr>
        <p:spPr>
          <a:xfrm>
            <a:off x="738426" y="7352705"/>
            <a:ext cx="6351627" cy="590788"/>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2B4150"/>
                </a:solidFill>
                <a:latin typeface="Source Sans 3" pitchFamily="34" charset="0"/>
                <a:ea typeface="Source Sans 3" pitchFamily="34" charset="-122"/>
                <a:cs typeface="Source Sans 3" pitchFamily="34" charset="-120"/>
              </a:rPr>
              <a:t>Personal Care and Snacks also contribute significantly, while Frozen foods show the least sales.</a:t>
            </a:r>
            <a:endParaRPr lang="en-US" sz="1450" dirty="0"/>
          </a:p>
        </p:txBody>
      </p:sp>
      <p:pic>
        <p:nvPicPr>
          <p:cNvPr id="18" name="Image 1" descr="preencoded.png"/>
          <p:cNvPicPr>
            <a:picLocks noChangeAspect="1"/>
          </p:cNvPicPr>
          <p:nvPr/>
        </p:nvPicPr>
        <p:blipFill>
          <a:blip r:embed="rId4"/>
          <a:stretch>
            <a:fillRect/>
          </a:stretch>
        </p:blipFill>
        <p:spPr>
          <a:xfrm>
            <a:off x="7547967" y="2459950"/>
            <a:ext cx="6351627" cy="3556873"/>
          </a:xfrm>
          <a:prstGeom prst="rect">
            <a:avLst/>
          </a:prstGeom>
        </p:spPr>
      </p:pic>
      <p:sp>
        <p:nvSpPr>
          <p:cNvPr id="19" name="Text 15"/>
          <p:cNvSpPr/>
          <p:nvPr/>
        </p:nvSpPr>
        <p:spPr>
          <a:xfrm>
            <a:off x="7547967" y="6224468"/>
            <a:ext cx="3460790" cy="288369"/>
          </a:xfrm>
          <a:prstGeom prst="rect">
            <a:avLst/>
          </a:prstGeom>
          <a:noFill/>
          <a:ln/>
        </p:spPr>
        <p:txBody>
          <a:bodyPr wrap="none" lIns="0" tIns="0" rIns="0" bIns="0" rtlCol="0" anchor="t"/>
          <a:lstStyle/>
          <a:p>
            <a:pPr marL="0" indent="0" algn="l">
              <a:lnSpc>
                <a:spcPts val="2250"/>
              </a:lnSpc>
              <a:buNone/>
            </a:pPr>
            <a:r>
              <a:rPr lang="en-US" sz="1800" dirty="0">
                <a:solidFill>
                  <a:srgbClr val="124E73"/>
                </a:solidFill>
                <a:latin typeface="MuseoModerno Medium" pitchFamily="34" charset="0"/>
                <a:ea typeface="MuseoModerno Medium" pitchFamily="34" charset="-122"/>
                <a:cs typeface="MuseoModerno Medium" pitchFamily="34" charset="-120"/>
              </a:rPr>
              <a:t>Average Basket Size Over Time</a:t>
            </a:r>
            <a:endParaRPr lang="en-US" sz="1800" dirty="0"/>
          </a:p>
        </p:txBody>
      </p:sp>
      <p:sp>
        <p:nvSpPr>
          <p:cNvPr id="20" name="Text 16"/>
          <p:cNvSpPr/>
          <p:nvPr/>
        </p:nvSpPr>
        <p:spPr>
          <a:xfrm>
            <a:off x="7547967" y="6697385"/>
            <a:ext cx="6351627" cy="590788"/>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2B4150"/>
                </a:solidFill>
                <a:latin typeface="Source Sans 3" pitchFamily="34" charset="0"/>
                <a:ea typeface="Source Sans 3" pitchFamily="34" charset="-122"/>
                <a:cs typeface="Source Sans 3" pitchFamily="34" charset="-120"/>
              </a:rPr>
              <a:t>Average basket size has consistently increased year-over-year, from $28 in Jan 2016 to $42 in Dec 2017.</a:t>
            </a:r>
            <a:endParaRPr lang="en-US" sz="1450" dirty="0"/>
          </a:p>
        </p:txBody>
      </p:sp>
      <p:sp>
        <p:nvSpPr>
          <p:cNvPr id="21" name="Text 17"/>
          <p:cNvSpPr/>
          <p:nvPr/>
        </p:nvSpPr>
        <p:spPr>
          <a:xfrm>
            <a:off x="7547967" y="7352705"/>
            <a:ext cx="6351627" cy="590788"/>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2B4150"/>
                </a:solidFill>
                <a:latin typeface="Source Sans 3" pitchFamily="34" charset="0"/>
                <a:ea typeface="Source Sans 3" pitchFamily="34" charset="-122"/>
                <a:cs typeface="Source Sans 3" pitchFamily="34" charset="-120"/>
              </a:rPr>
              <a:t>This indicates customers are purchasing more items or higher-value items per visit.</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99956" y="412433"/>
            <a:ext cx="11656933" cy="468749"/>
          </a:xfrm>
          <a:prstGeom prst="rect">
            <a:avLst/>
          </a:prstGeom>
          <a:noFill/>
          <a:ln/>
        </p:spPr>
        <p:txBody>
          <a:bodyPr wrap="none" lIns="0" tIns="0" rIns="0" bIns="0" rtlCol="0" anchor="t"/>
          <a:lstStyle/>
          <a:p>
            <a:pPr marL="0" indent="0" algn="l">
              <a:lnSpc>
                <a:spcPts val="3650"/>
              </a:lnSpc>
              <a:buNone/>
            </a:pPr>
            <a:r>
              <a:rPr lang="en-US" sz="2950" dirty="0">
                <a:solidFill>
                  <a:srgbClr val="124E73"/>
                </a:solidFill>
                <a:latin typeface="MuseoModerno Medium" pitchFamily="34" charset="0"/>
                <a:ea typeface="MuseoModerno Medium" pitchFamily="34" charset="-122"/>
                <a:cs typeface="MuseoModerno Medium" pitchFamily="34" charset="-120"/>
              </a:rPr>
              <a:t>Product Performance Analysis: Pareto Principle &amp; Interpretations</a:t>
            </a:r>
            <a:endParaRPr lang="en-US" sz="2950" dirty="0"/>
          </a:p>
        </p:txBody>
      </p:sp>
      <p:sp>
        <p:nvSpPr>
          <p:cNvPr id="3" name="Text 1"/>
          <p:cNvSpPr/>
          <p:nvPr/>
        </p:nvSpPr>
        <p:spPr>
          <a:xfrm>
            <a:off x="599956" y="1181100"/>
            <a:ext cx="13430488" cy="240030"/>
          </a:xfrm>
          <a:prstGeom prst="rect">
            <a:avLst/>
          </a:prstGeom>
          <a:noFill/>
          <a:ln/>
        </p:spPr>
        <p:txBody>
          <a:bodyPr wrap="none" lIns="0" tIns="0" rIns="0" bIns="0" rtlCol="0" anchor="t"/>
          <a:lstStyle/>
          <a:p>
            <a:pPr marL="0" indent="0" algn="l">
              <a:lnSpc>
                <a:spcPts val="1850"/>
              </a:lnSpc>
              <a:buNone/>
            </a:pPr>
            <a:r>
              <a:rPr lang="en-US" sz="1150" dirty="0">
                <a:solidFill>
                  <a:srgbClr val="2B4150"/>
                </a:solidFill>
                <a:latin typeface="Source Sans 3" pitchFamily="34" charset="0"/>
                <a:ea typeface="Source Sans 3" pitchFamily="34" charset="-122"/>
                <a:cs typeface="Source Sans 3" pitchFamily="34" charset="-120"/>
              </a:rPr>
              <a:t>The Pareto principle, or 80/20 rule, states that roughly 80% of effects come from 20% of causes. In retail, this often means a small number of products drive the majority of sales.</a:t>
            </a:r>
            <a:endParaRPr lang="en-US" sz="1150" dirty="0"/>
          </a:p>
        </p:txBody>
      </p:sp>
      <p:pic>
        <p:nvPicPr>
          <p:cNvPr id="4" name="Image 0" descr="preencoded.png"/>
          <p:cNvPicPr>
            <a:picLocks noChangeAspect="1"/>
          </p:cNvPicPr>
          <p:nvPr/>
        </p:nvPicPr>
        <p:blipFill>
          <a:blip r:embed="rId3"/>
          <a:stretch>
            <a:fillRect/>
          </a:stretch>
        </p:blipFill>
        <p:spPr>
          <a:xfrm>
            <a:off x="2804279" y="1589842"/>
            <a:ext cx="9021842" cy="5264944"/>
          </a:xfrm>
          <a:prstGeom prst="rect">
            <a:avLst/>
          </a:prstGeom>
        </p:spPr>
      </p:pic>
      <p:sp>
        <p:nvSpPr>
          <p:cNvPr id="5" name="Text 2"/>
          <p:cNvSpPr/>
          <p:nvPr/>
        </p:nvSpPr>
        <p:spPr>
          <a:xfrm>
            <a:off x="3549001" y="3981658"/>
            <a:ext cx="2296594" cy="377730"/>
          </a:xfrm>
          <a:prstGeom prst="rect">
            <a:avLst/>
          </a:prstGeom>
          <a:noFill/>
          <a:ln/>
        </p:spPr>
        <p:txBody>
          <a:bodyPr wrap="none" lIns="0" tIns="0" rIns="0" bIns="0" rtlCol="0" anchor="t"/>
          <a:lstStyle/>
          <a:p>
            <a:pPr marL="0" indent="0" algn="ctr">
              <a:lnSpc>
                <a:spcPts val="1650"/>
              </a:lnSpc>
              <a:buNone/>
            </a:pPr>
            <a:r>
              <a:rPr lang="en-US" sz="1350" dirty="0">
                <a:solidFill>
                  <a:srgbClr val="2B4150"/>
                </a:solidFill>
                <a:latin typeface="MuseoModerno Medium" pitchFamily="34" charset="0"/>
                <a:ea typeface="MuseoModerno Medium" pitchFamily="34" charset="-122"/>
                <a:cs typeface="MuseoModerno Medium" pitchFamily="34" charset="-120"/>
              </a:rPr>
              <a:t>Top SKUs</a:t>
            </a:r>
            <a:endParaRPr lang="en-US" sz="1350" dirty="0"/>
          </a:p>
        </p:txBody>
      </p:sp>
      <p:sp>
        <p:nvSpPr>
          <p:cNvPr id="6" name="Text 3"/>
          <p:cNvSpPr/>
          <p:nvPr/>
        </p:nvSpPr>
        <p:spPr>
          <a:xfrm>
            <a:off x="3549001" y="4466831"/>
            <a:ext cx="2296594" cy="604367"/>
          </a:xfrm>
          <a:prstGeom prst="rect">
            <a:avLst/>
          </a:prstGeom>
          <a:noFill/>
          <a:ln/>
        </p:spPr>
        <p:txBody>
          <a:bodyPr wrap="square" lIns="0" tIns="0" rIns="0" bIns="0" rtlCol="0" anchor="t"/>
          <a:lstStyle/>
          <a:p>
            <a:pPr marL="0" indent="0" algn="ctr">
              <a:lnSpc>
                <a:spcPts val="1350"/>
              </a:lnSpc>
              <a:buNone/>
            </a:pPr>
            <a:r>
              <a:rPr lang="en-US" sz="1050" dirty="0">
                <a:solidFill>
                  <a:srgbClr val="2B4150"/>
                </a:solidFill>
                <a:latin typeface="Source Sans 3" pitchFamily="34" charset="0"/>
                <a:ea typeface="Source Sans 3" pitchFamily="34" charset="-122"/>
                <a:cs typeface="Source Sans 3" pitchFamily="34" charset="-120"/>
              </a:rPr>
              <a:t>20% of SKUs drive 80% sales</a:t>
            </a:r>
            <a:endParaRPr lang="en-US" sz="1050" dirty="0"/>
          </a:p>
        </p:txBody>
      </p:sp>
      <p:sp>
        <p:nvSpPr>
          <p:cNvPr id="7" name="Text 4"/>
          <p:cNvSpPr/>
          <p:nvPr/>
        </p:nvSpPr>
        <p:spPr>
          <a:xfrm>
            <a:off x="6543975" y="4357709"/>
            <a:ext cx="2296595" cy="755459"/>
          </a:xfrm>
          <a:prstGeom prst="rect">
            <a:avLst/>
          </a:prstGeom>
          <a:noFill/>
          <a:ln/>
        </p:spPr>
        <p:txBody>
          <a:bodyPr wrap="square" lIns="0" tIns="0" rIns="0" bIns="0" rtlCol="0" anchor="t"/>
          <a:lstStyle/>
          <a:p>
            <a:pPr marL="0" indent="0" algn="ctr">
              <a:lnSpc>
                <a:spcPts val="1650"/>
              </a:lnSpc>
              <a:buNone/>
            </a:pPr>
            <a:r>
              <a:rPr lang="en-US" sz="1350" dirty="0">
                <a:solidFill>
                  <a:srgbClr val="2B4150"/>
                </a:solidFill>
                <a:latin typeface="MuseoModerno Medium" pitchFamily="34" charset="0"/>
                <a:ea typeface="MuseoModerno Medium" pitchFamily="34" charset="-122"/>
                <a:cs typeface="MuseoModerno Medium" pitchFamily="34" charset="-120"/>
              </a:rPr>
              <a:t>Supporting SKUs</a:t>
            </a:r>
            <a:endParaRPr lang="en-US" sz="1350" dirty="0"/>
          </a:p>
        </p:txBody>
      </p:sp>
      <p:sp>
        <p:nvSpPr>
          <p:cNvPr id="8" name="Text 5"/>
          <p:cNvSpPr/>
          <p:nvPr/>
        </p:nvSpPr>
        <p:spPr>
          <a:xfrm>
            <a:off x="6543975" y="5220611"/>
            <a:ext cx="2296595" cy="604367"/>
          </a:xfrm>
          <a:prstGeom prst="rect">
            <a:avLst/>
          </a:prstGeom>
          <a:noFill/>
          <a:ln/>
        </p:spPr>
        <p:txBody>
          <a:bodyPr wrap="square" lIns="0" tIns="0" rIns="0" bIns="0" rtlCol="0" anchor="t"/>
          <a:lstStyle/>
          <a:p>
            <a:pPr marL="0" indent="0" algn="ctr">
              <a:lnSpc>
                <a:spcPts val="1350"/>
              </a:lnSpc>
              <a:buNone/>
            </a:pPr>
            <a:r>
              <a:rPr lang="en-US" sz="1050" dirty="0">
                <a:solidFill>
                  <a:srgbClr val="2B4150"/>
                </a:solidFill>
                <a:latin typeface="Source Sans 3" pitchFamily="34" charset="0"/>
                <a:ea typeface="Source Sans 3" pitchFamily="34" charset="-122"/>
                <a:cs typeface="Source Sans 3" pitchFamily="34" charset="-120"/>
              </a:rPr>
              <a:t>30% contribute moderate sales</a:t>
            </a:r>
            <a:endParaRPr lang="en-US" sz="1050" dirty="0"/>
          </a:p>
        </p:txBody>
      </p:sp>
      <p:sp>
        <p:nvSpPr>
          <p:cNvPr id="9" name="Text 6"/>
          <p:cNvSpPr/>
          <p:nvPr/>
        </p:nvSpPr>
        <p:spPr>
          <a:xfrm>
            <a:off x="9082316" y="4814341"/>
            <a:ext cx="2296594" cy="377730"/>
          </a:xfrm>
          <a:prstGeom prst="rect">
            <a:avLst/>
          </a:prstGeom>
          <a:noFill/>
          <a:ln/>
        </p:spPr>
        <p:txBody>
          <a:bodyPr wrap="none" lIns="0" tIns="0" rIns="0" bIns="0" rtlCol="0" anchor="t"/>
          <a:lstStyle/>
          <a:p>
            <a:pPr marL="0" indent="0" algn="ctr">
              <a:lnSpc>
                <a:spcPts val="1650"/>
              </a:lnSpc>
              <a:buNone/>
            </a:pPr>
            <a:r>
              <a:rPr lang="en-US" sz="1350" dirty="0">
                <a:solidFill>
                  <a:srgbClr val="2B4150"/>
                </a:solidFill>
                <a:latin typeface="MuseoModerno Medium" pitchFamily="34" charset="0"/>
                <a:ea typeface="MuseoModerno Medium" pitchFamily="34" charset="-122"/>
                <a:cs typeface="MuseoModerno Medium" pitchFamily="34" charset="-120"/>
              </a:rPr>
              <a:t>Long Tail</a:t>
            </a:r>
            <a:endParaRPr lang="en-US" sz="1350" dirty="0"/>
          </a:p>
        </p:txBody>
      </p:sp>
      <p:sp>
        <p:nvSpPr>
          <p:cNvPr id="10" name="Text 7"/>
          <p:cNvSpPr/>
          <p:nvPr/>
        </p:nvSpPr>
        <p:spPr>
          <a:xfrm>
            <a:off x="9082316" y="5299514"/>
            <a:ext cx="2296594" cy="604367"/>
          </a:xfrm>
          <a:prstGeom prst="rect">
            <a:avLst/>
          </a:prstGeom>
          <a:noFill/>
          <a:ln/>
        </p:spPr>
        <p:txBody>
          <a:bodyPr wrap="square" lIns="0" tIns="0" rIns="0" bIns="0" rtlCol="0" anchor="t"/>
          <a:lstStyle/>
          <a:p>
            <a:pPr marL="0" indent="0" algn="ctr">
              <a:lnSpc>
                <a:spcPts val="1350"/>
              </a:lnSpc>
              <a:buNone/>
            </a:pPr>
            <a:r>
              <a:rPr lang="en-US" sz="1050" dirty="0">
                <a:solidFill>
                  <a:srgbClr val="2B4150"/>
                </a:solidFill>
                <a:latin typeface="Source Sans 3" pitchFamily="34" charset="0"/>
                <a:ea typeface="Source Sans 3" pitchFamily="34" charset="-122"/>
                <a:cs typeface="Source Sans 3" pitchFamily="34" charset="-120"/>
              </a:rPr>
              <a:t>50% low contribution SKUs</a:t>
            </a:r>
            <a:endParaRPr lang="en-US" sz="1050" dirty="0"/>
          </a:p>
        </p:txBody>
      </p:sp>
      <p:sp>
        <p:nvSpPr>
          <p:cNvPr id="11" name="Text 8"/>
          <p:cNvSpPr/>
          <p:nvPr/>
        </p:nvSpPr>
        <p:spPr>
          <a:xfrm>
            <a:off x="599956" y="7079694"/>
            <a:ext cx="3566398" cy="281226"/>
          </a:xfrm>
          <a:prstGeom prst="rect">
            <a:avLst/>
          </a:prstGeom>
          <a:noFill/>
          <a:ln/>
        </p:spPr>
        <p:txBody>
          <a:bodyPr wrap="none" lIns="0" tIns="0" rIns="0" bIns="0" rtlCol="0" anchor="t"/>
          <a:lstStyle/>
          <a:p>
            <a:pPr marL="0" indent="0" algn="l">
              <a:lnSpc>
                <a:spcPts val="2200"/>
              </a:lnSpc>
              <a:buNone/>
            </a:pPr>
            <a:r>
              <a:rPr lang="en-US" sz="1750" dirty="0">
                <a:solidFill>
                  <a:srgbClr val="124E73"/>
                </a:solidFill>
                <a:latin typeface="MuseoModerno Medium" pitchFamily="34" charset="0"/>
                <a:ea typeface="MuseoModerno Medium" pitchFamily="34" charset="-122"/>
                <a:cs typeface="MuseoModerno Medium" pitchFamily="34" charset="-120"/>
              </a:rPr>
              <a:t>Pareto Top Products (80/20 Rule)</a:t>
            </a:r>
            <a:endParaRPr lang="en-US" sz="1750" dirty="0"/>
          </a:p>
        </p:txBody>
      </p:sp>
      <p:sp>
        <p:nvSpPr>
          <p:cNvPr id="12" name="Text 9"/>
          <p:cNvSpPr/>
          <p:nvPr/>
        </p:nvSpPr>
        <p:spPr>
          <a:xfrm>
            <a:off x="599956" y="7585829"/>
            <a:ext cx="13430488" cy="240030"/>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2B4150"/>
                </a:solidFill>
                <a:latin typeface="Source Sans 3" pitchFamily="34" charset="0"/>
                <a:ea typeface="Source Sans 3" pitchFamily="34" charset="-122"/>
                <a:cs typeface="Source Sans 3" pitchFamily="34" charset="-120"/>
              </a:rPr>
              <a:t>Analysis confirms that a relatively small number of SKUs (approximately 20%) generate the vast majority (around 80%) of our total sales.</a:t>
            </a:r>
            <a:endParaRPr lang="en-US" sz="1150" dirty="0"/>
          </a:p>
        </p:txBody>
      </p:sp>
      <p:sp>
        <p:nvSpPr>
          <p:cNvPr id="13" name="Text 10"/>
          <p:cNvSpPr/>
          <p:nvPr/>
        </p:nvSpPr>
        <p:spPr>
          <a:xfrm>
            <a:off x="599956" y="7878247"/>
            <a:ext cx="13430488" cy="240030"/>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2B4150"/>
                </a:solidFill>
                <a:latin typeface="Source Sans 3" pitchFamily="34" charset="0"/>
                <a:ea typeface="Source Sans 3" pitchFamily="34" charset="-122"/>
                <a:cs typeface="Source Sans 3" pitchFamily="34" charset="-120"/>
              </a:rPr>
              <a:t>These "power SKUs" are critical for revenue and customer satisfaction.</a:t>
            </a:r>
            <a:endParaRPr lang="en-US" sz="1150" dirty="0"/>
          </a:p>
        </p:txBody>
      </p:sp>
      <p:sp>
        <p:nvSpPr>
          <p:cNvPr id="14" name="Text 11"/>
          <p:cNvSpPr/>
          <p:nvPr/>
        </p:nvSpPr>
        <p:spPr>
          <a:xfrm>
            <a:off x="599956" y="8170664"/>
            <a:ext cx="13430488" cy="240030"/>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2B4150"/>
                </a:solidFill>
                <a:latin typeface="Source Sans 3" pitchFamily="34" charset="0"/>
                <a:ea typeface="Source Sans 3" pitchFamily="34" charset="-122"/>
                <a:cs typeface="Source Sans 3" pitchFamily="34" charset="-120"/>
              </a:rPr>
              <a:t>This highlights the importance of maintaining optimal stock levels and visibility for these key products.</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1140</Words>
  <Application>Microsoft Office PowerPoint</Application>
  <PresentationFormat>Custom</PresentationFormat>
  <Paragraphs>109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Source Sans 3</vt:lpstr>
      <vt:lpstr>MuseoModerno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Mukesh venky</cp:lastModifiedBy>
  <cp:revision>2</cp:revision>
  <dcterms:created xsi:type="dcterms:W3CDTF">2025-08-28T13:28:50Z</dcterms:created>
  <dcterms:modified xsi:type="dcterms:W3CDTF">2025-08-29T03:50:31Z</dcterms:modified>
</cp:coreProperties>
</file>