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5653-D746-4404-94D4-AE9515BF5D65}" type="datetimeFigureOut">
              <a:rPr lang="uk-UA" smtClean="0"/>
              <a:t>06.03.2018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C503-6C09-4FFB-971B-10492EC677A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987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5653-D746-4404-94D4-AE9515BF5D65}" type="datetimeFigureOut">
              <a:rPr lang="uk-UA" smtClean="0"/>
              <a:t>06.03.2018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C503-6C09-4FFB-971B-10492EC677A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257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5653-D746-4404-94D4-AE9515BF5D65}" type="datetimeFigureOut">
              <a:rPr lang="uk-UA" smtClean="0"/>
              <a:t>06.03.2018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C503-6C09-4FFB-971B-10492EC677A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478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5653-D746-4404-94D4-AE9515BF5D65}" type="datetimeFigureOut">
              <a:rPr lang="uk-UA" smtClean="0"/>
              <a:t>06.03.2018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C503-6C09-4FFB-971B-10492EC677A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338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5653-D746-4404-94D4-AE9515BF5D65}" type="datetimeFigureOut">
              <a:rPr lang="uk-UA" smtClean="0"/>
              <a:t>06.03.2018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C503-6C09-4FFB-971B-10492EC677A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847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5653-D746-4404-94D4-AE9515BF5D65}" type="datetimeFigureOut">
              <a:rPr lang="uk-UA" smtClean="0"/>
              <a:t>06.03.2018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C503-6C09-4FFB-971B-10492EC677A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026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5653-D746-4404-94D4-AE9515BF5D65}" type="datetimeFigureOut">
              <a:rPr lang="uk-UA" smtClean="0"/>
              <a:t>06.03.2018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C503-6C09-4FFB-971B-10492EC677A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645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5653-D746-4404-94D4-AE9515BF5D65}" type="datetimeFigureOut">
              <a:rPr lang="uk-UA" smtClean="0"/>
              <a:t>06.03.2018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C503-6C09-4FFB-971B-10492EC677A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464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5653-D746-4404-94D4-AE9515BF5D65}" type="datetimeFigureOut">
              <a:rPr lang="uk-UA" smtClean="0"/>
              <a:t>06.03.2018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C503-6C09-4FFB-971B-10492EC677A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110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5653-D746-4404-94D4-AE9515BF5D65}" type="datetimeFigureOut">
              <a:rPr lang="uk-UA" smtClean="0"/>
              <a:t>06.03.2018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C503-6C09-4FFB-971B-10492EC677A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732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5653-D746-4404-94D4-AE9515BF5D65}" type="datetimeFigureOut">
              <a:rPr lang="uk-UA" smtClean="0"/>
              <a:t>06.03.2018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C503-6C09-4FFB-971B-10492EC677A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780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5653-D746-4404-94D4-AE9515BF5D65}" type="datetimeFigureOut">
              <a:rPr lang="uk-UA" smtClean="0"/>
              <a:t>06.03.2018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1C503-6C09-4FFB-971B-10492EC677A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626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depen.io/semegen/pen/yvdxp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pen.io/semegen/pen/LQKgeB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pen.io/semegen/pen/jZjeK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semegen/pen/BYgGW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depen.io/semegen/pen/vdqvL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CSS3. position</a:t>
            </a:r>
            <a:endParaRPr lang="uk-UA" sz="4800" dirty="0"/>
          </a:p>
        </p:txBody>
      </p:sp>
    </p:spTree>
    <p:extLst>
      <p:ext uri="{BB962C8B-B14F-4D97-AF65-F5344CB8AC3E}">
        <p14:creationId xmlns:p14="http://schemas.microsoft.com/office/powerpoint/2010/main" val="8347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04663"/>
          </a:xfrm>
        </p:spPr>
        <p:txBody>
          <a:bodyPr>
            <a:noAutofit/>
          </a:bodyPr>
          <a:lstStyle/>
          <a:p>
            <a:r>
              <a:rPr lang="en-US" sz="3200" dirty="0" smtClean="0"/>
              <a:t>CSS3. position</a:t>
            </a:r>
            <a:endParaRPr lang="uk-UA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476672"/>
            <a:ext cx="88569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uk-UA" sz="2000" dirty="0" smtClean="0"/>
              <a:t>три </a:t>
            </a:r>
            <a:r>
              <a:rPr lang="uk-UA" sz="2000" dirty="0"/>
              <a:t>абсолютно </a:t>
            </a:r>
            <a:r>
              <a:rPr lang="uk-UA" sz="2000" dirty="0" smtClean="0"/>
              <a:t>позиціоновані елементи </a:t>
            </a:r>
            <a:r>
              <a:rPr lang="uk-UA" sz="2000" dirty="0">
                <a:solidFill>
                  <a:srgbClr val="FF0000"/>
                </a:solidFill>
              </a:rPr>
              <a:t>&lt;</a:t>
            </a:r>
            <a:r>
              <a:rPr lang="uk-UA" sz="2000" dirty="0" err="1">
                <a:solidFill>
                  <a:srgbClr val="FF0000"/>
                </a:solidFill>
              </a:rPr>
              <a:t>span</a:t>
            </a:r>
            <a:r>
              <a:rPr lang="uk-UA" sz="2000" dirty="0">
                <a:solidFill>
                  <a:srgbClr val="FF0000"/>
                </a:solidFill>
              </a:rPr>
              <a:t>&gt; </a:t>
            </a:r>
            <a:r>
              <a:rPr lang="uk-UA" sz="2000" dirty="0"/>
              <a:t>без вказівки </a:t>
            </a:r>
            <a:r>
              <a:rPr lang="uk-UA" sz="2000" dirty="0">
                <a:solidFill>
                  <a:srgbClr val="FF0000"/>
                </a:solidFill>
              </a:rPr>
              <a:t>z-</a:t>
            </a:r>
            <a:r>
              <a:rPr lang="uk-UA" sz="2000" dirty="0" err="1">
                <a:solidFill>
                  <a:srgbClr val="FF0000"/>
                </a:solidFill>
              </a:rPr>
              <a:t>index</a:t>
            </a:r>
            <a:r>
              <a:rPr lang="uk-UA" sz="2000" dirty="0"/>
              <a:t>. Як наслідок, елементи накладаються один на одного в звичайному порядку</a:t>
            </a:r>
            <a:r>
              <a:rPr lang="uk-UA" sz="2000" dirty="0" smtClean="0"/>
              <a:t>.</a:t>
            </a:r>
          </a:p>
          <a:p>
            <a:pPr fontAlgn="base"/>
            <a:r>
              <a:rPr lang="en-US" sz="2000" dirty="0">
                <a:hlinkClick r:id="rId2"/>
              </a:rPr>
              <a:t>https://codepen.io/semegen/pen/yvdxpm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73660"/>
            <a:ext cx="6415470" cy="533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8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04663"/>
          </a:xfrm>
        </p:spPr>
        <p:txBody>
          <a:bodyPr>
            <a:noAutofit/>
          </a:bodyPr>
          <a:lstStyle/>
          <a:p>
            <a:r>
              <a:rPr lang="en-US" sz="3200" dirty="0" smtClean="0"/>
              <a:t>CSS3. position</a:t>
            </a:r>
            <a:endParaRPr lang="uk-UA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476672"/>
            <a:ext cx="88569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uk-UA" sz="2000" dirty="0" smtClean="0"/>
              <a:t>Додано </a:t>
            </a:r>
            <a:r>
              <a:rPr lang="uk-UA" sz="2000" dirty="0"/>
              <a:t>властивість </a:t>
            </a:r>
            <a:r>
              <a:rPr lang="uk-UA" sz="2000" dirty="0">
                <a:solidFill>
                  <a:srgbClr val="FF0000"/>
                </a:solidFill>
              </a:rPr>
              <a:t>z-</a:t>
            </a:r>
            <a:r>
              <a:rPr lang="uk-UA" sz="2000" dirty="0" err="1">
                <a:solidFill>
                  <a:srgbClr val="FF0000"/>
                </a:solidFill>
              </a:rPr>
              <a:t>index</a:t>
            </a:r>
            <a:r>
              <a:rPr lang="uk-UA" sz="2000" dirty="0">
                <a:solidFill>
                  <a:srgbClr val="FF0000"/>
                </a:solidFill>
              </a:rPr>
              <a:t>: 1 </a:t>
            </a:r>
            <a:r>
              <a:rPr lang="uk-UA" sz="2000" dirty="0"/>
              <a:t>до першого елементу </a:t>
            </a:r>
            <a:r>
              <a:rPr lang="uk-UA" sz="2000" dirty="0">
                <a:solidFill>
                  <a:srgbClr val="FF0000"/>
                </a:solidFill>
              </a:rPr>
              <a:t>&lt;</a:t>
            </a:r>
            <a:r>
              <a:rPr lang="uk-UA" sz="2000" dirty="0" err="1">
                <a:solidFill>
                  <a:srgbClr val="FF0000"/>
                </a:solidFill>
              </a:rPr>
              <a:t>span</a:t>
            </a:r>
            <a:r>
              <a:rPr lang="uk-UA" sz="2000" dirty="0">
                <a:solidFill>
                  <a:srgbClr val="FF0000"/>
                </a:solidFill>
              </a:rPr>
              <a:t>&gt;</a:t>
            </a:r>
            <a:r>
              <a:rPr lang="uk-UA" sz="2000" dirty="0"/>
              <a:t>. </a:t>
            </a:r>
            <a:r>
              <a:rPr lang="uk-UA" sz="2000" dirty="0" smtClean="0"/>
              <a:t>Порядок </a:t>
            </a:r>
            <a:r>
              <a:rPr lang="uk-UA" sz="2000" dirty="0"/>
              <a:t>накладення змінився: тепер перший елемент розташований вище за інших</a:t>
            </a:r>
            <a:r>
              <a:rPr lang="uk-UA" sz="2000" dirty="0" smtClean="0"/>
              <a:t>.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https://codepen.io/semegen/pen/LQKgeB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466067"/>
            <a:ext cx="4826856" cy="5298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75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04663"/>
          </a:xfrm>
        </p:spPr>
        <p:txBody>
          <a:bodyPr>
            <a:noAutofit/>
          </a:bodyPr>
          <a:lstStyle/>
          <a:p>
            <a:r>
              <a:rPr lang="en-US" sz="3200" dirty="0" smtClean="0"/>
              <a:t>CSS3. position</a:t>
            </a:r>
            <a:endParaRPr lang="uk-UA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476672"/>
            <a:ext cx="88569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/>
              <a:t>домогтися</a:t>
            </a:r>
            <a:r>
              <a:rPr lang="ru-RU" sz="2000" dirty="0"/>
              <a:t> того ж результату, але з </a:t>
            </a:r>
            <a:r>
              <a:rPr lang="ru-RU" sz="2000" dirty="0" err="1"/>
              <a:t>застосуванням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FF0000"/>
                </a:solidFill>
              </a:rPr>
              <a:t>z-</a:t>
            </a:r>
            <a:r>
              <a:rPr lang="ru-RU" sz="2000" dirty="0" err="1">
                <a:solidFill>
                  <a:srgbClr val="FF0000"/>
                </a:solidFill>
              </a:rPr>
              <a:t>index</a:t>
            </a:r>
            <a:r>
              <a:rPr lang="ru-RU" sz="2000" dirty="0">
                <a:solidFill>
                  <a:srgbClr val="FF0000"/>
                </a:solidFill>
              </a:rPr>
              <a:t>: 1 </a:t>
            </a:r>
            <a:r>
              <a:rPr lang="ru-RU" sz="2000" dirty="0"/>
              <a:t>до </a:t>
            </a:r>
            <a:r>
              <a:rPr lang="ru-RU" sz="2000" dirty="0" smtClean="0"/>
              <a:t>батька </a:t>
            </a:r>
            <a:r>
              <a:rPr lang="ru-RU" sz="2000" dirty="0" err="1" smtClean="0"/>
              <a:t>першого</a:t>
            </a:r>
            <a:r>
              <a:rPr lang="ru-RU" sz="2000" dirty="0" smtClean="0"/>
              <a:t> </a:t>
            </a:r>
            <a:r>
              <a:rPr lang="ru-RU" sz="2000" dirty="0"/>
              <a:t>тега </a:t>
            </a:r>
            <a:r>
              <a:rPr lang="ru-RU" sz="2000" dirty="0">
                <a:solidFill>
                  <a:srgbClr val="FF0000"/>
                </a:solidFill>
              </a:rPr>
              <a:t>&lt;</a:t>
            </a:r>
            <a:r>
              <a:rPr lang="ru-RU" sz="2000" dirty="0" err="1">
                <a:solidFill>
                  <a:srgbClr val="FF0000"/>
                </a:solidFill>
              </a:rPr>
              <a:t>span</a:t>
            </a:r>
            <a:r>
              <a:rPr lang="ru-RU" sz="2000" dirty="0">
                <a:solidFill>
                  <a:srgbClr val="FF0000"/>
                </a:solidFill>
              </a:rPr>
              <a:t>&gt;</a:t>
            </a:r>
            <a:r>
              <a:rPr lang="ru-RU" sz="2000" dirty="0"/>
              <a:t> - тегу </a:t>
            </a:r>
            <a:r>
              <a:rPr lang="ru-RU" sz="2000" dirty="0">
                <a:solidFill>
                  <a:srgbClr val="FF0000"/>
                </a:solidFill>
              </a:rPr>
              <a:t>&lt;</a:t>
            </a:r>
            <a:r>
              <a:rPr lang="ru-RU" sz="2000" dirty="0" err="1">
                <a:solidFill>
                  <a:srgbClr val="FF0000"/>
                </a:solidFill>
              </a:rPr>
              <a:t>div</a:t>
            </a:r>
            <a:r>
              <a:rPr lang="ru-RU" sz="2000" dirty="0">
                <a:solidFill>
                  <a:srgbClr val="FF0000"/>
                </a:solidFill>
              </a:rPr>
              <a:t>&gt;</a:t>
            </a:r>
            <a:r>
              <a:rPr lang="ru-RU" sz="2000" dirty="0"/>
              <a:t>:</a:t>
            </a:r>
            <a:r>
              <a:rPr lang="uk-UA" sz="2000" dirty="0" smtClean="0"/>
              <a:t>.</a:t>
            </a:r>
          </a:p>
          <a:p>
            <a:pPr fontAlgn="base"/>
            <a:r>
              <a:rPr lang="en-US" sz="2000" dirty="0">
                <a:hlinkClick r:id="rId2"/>
              </a:rPr>
              <a:t>https://codepen.io/semegen/pen/jZjeKM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6625"/>
            <a:ext cx="6192688" cy="5283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04663"/>
          </a:xfrm>
        </p:spPr>
        <p:txBody>
          <a:bodyPr>
            <a:noAutofit/>
          </a:bodyPr>
          <a:lstStyle/>
          <a:p>
            <a:r>
              <a:rPr lang="en-US" sz="3200" dirty="0" smtClean="0"/>
              <a:t>CSS3. position</a:t>
            </a:r>
            <a:endParaRPr lang="uk-UA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476672"/>
            <a:ext cx="88569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uk-UA" sz="2400" b="1" dirty="0"/>
              <a:t>Значення z-</a:t>
            </a:r>
            <a:r>
              <a:rPr lang="uk-UA" sz="2400" b="1" dirty="0" err="1"/>
              <a:t>index</a:t>
            </a:r>
            <a:r>
              <a:rPr lang="uk-UA" sz="2400" dirty="0"/>
              <a:t/>
            </a:r>
            <a:br>
              <a:rPr lang="uk-UA" sz="2400" dirty="0"/>
            </a:br>
            <a:r>
              <a:rPr lang="uk-UA" sz="2400" dirty="0"/>
              <a:t/>
            </a:r>
            <a:br>
              <a:rPr lang="uk-UA" sz="2400" dirty="0"/>
            </a:br>
            <a:r>
              <a:rPr lang="uk-UA" sz="2400" dirty="0"/>
              <a:t>Властивість </a:t>
            </a:r>
            <a:r>
              <a:rPr lang="uk-UA" sz="2400" dirty="0">
                <a:solidFill>
                  <a:srgbClr val="FF0000"/>
                </a:solidFill>
              </a:rPr>
              <a:t>z-</a:t>
            </a:r>
            <a:r>
              <a:rPr lang="uk-UA" sz="2400" dirty="0" err="1">
                <a:solidFill>
                  <a:srgbClr val="FF0000"/>
                </a:solidFill>
              </a:rPr>
              <a:t>index</a:t>
            </a:r>
            <a:r>
              <a:rPr lang="uk-UA" sz="2400" dirty="0"/>
              <a:t> приймає числові значення - підходять цілі числа </a:t>
            </a:r>
            <a:r>
              <a:rPr lang="uk-UA" sz="2400" dirty="0" smtClean="0"/>
              <a:t>(додатні, від</a:t>
            </a:r>
            <a:r>
              <a:rPr lang="en-US" sz="2400" dirty="0" smtClean="0"/>
              <a:t>’</a:t>
            </a:r>
            <a:r>
              <a:rPr lang="uk-UA" sz="2400" dirty="0" smtClean="0"/>
              <a:t>ємні, </a:t>
            </a:r>
            <a:r>
              <a:rPr lang="uk-UA" sz="2400" dirty="0"/>
              <a:t>нуль). </a:t>
            </a:r>
            <a:endParaRPr lang="uk-UA" sz="2400" dirty="0" smtClean="0"/>
          </a:p>
          <a:p>
            <a:pPr fontAlgn="base"/>
            <a:endParaRPr lang="uk-UA" sz="2400" dirty="0"/>
          </a:p>
          <a:p>
            <a:pPr fontAlgn="base"/>
            <a:r>
              <a:rPr lang="uk-UA" sz="2400" dirty="0" smtClean="0"/>
              <a:t>Чим </a:t>
            </a:r>
            <a:r>
              <a:rPr lang="uk-UA" sz="2400" dirty="0"/>
              <a:t>більше число, тим вище знаходиться елемент по осі Z. При рівних значеннях </a:t>
            </a:r>
            <a:r>
              <a:rPr lang="uk-UA" sz="2400" dirty="0">
                <a:solidFill>
                  <a:srgbClr val="FF0000"/>
                </a:solidFill>
              </a:rPr>
              <a:t>z-</a:t>
            </a:r>
            <a:r>
              <a:rPr lang="uk-UA" sz="2400" dirty="0" err="1">
                <a:solidFill>
                  <a:srgbClr val="FF0000"/>
                </a:solidFill>
              </a:rPr>
              <a:t>index</a:t>
            </a:r>
            <a:r>
              <a:rPr lang="uk-UA" sz="2400" dirty="0"/>
              <a:t> елементи накладаються в порядку </a:t>
            </a:r>
            <a:r>
              <a:rPr lang="uk-UA" sz="2400" dirty="0" smtClean="0"/>
              <a:t>слідування </a:t>
            </a:r>
            <a:r>
              <a:rPr lang="uk-UA" sz="2400" dirty="0"/>
              <a:t>в HTML.</a:t>
            </a:r>
            <a:br>
              <a:rPr lang="uk-UA" sz="2400" dirty="0"/>
            </a:br>
            <a:r>
              <a:rPr lang="uk-UA" sz="2400" dirty="0"/>
              <a:t/>
            </a:r>
            <a:br>
              <a:rPr lang="uk-UA" sz="2400" dirty="0"/>
            </a:br>
            <a:r>
              <a:rPr lang="uk-UA" sz="2400" dirty="0"/>
              <a:t>Значенням властивості </a:t>
            </a:r>
            <a:r>
              <a:rPr lang="uk-UA" sz="2400" dirty="0">
                <a:solidFill>
                  <a:srgbClr val="FF0000"/>
                </a:solidFill>
              </a:rPr>
              <a:t>z-</a:t>
            </a:r>
            <a:r>
              <a:rPr lang="uk-UA" sz="2400" dirty="0" err="1">
                <a:solidFill>
                  <a:srgbClr val="FF0000"/>
                </a:solidFill>
              </a:rPr>
              <a:t>index</a:t>
            </a:r>
            <a:r>
              <a:rPr lang="uk-UA" sz="2400" dirty="0"/>
              <a:t> за замовчуванням є </a:t>
            </a:r>
            <a:r>
              <a:rPr lang="uk-UA" sz="2400" dirty="0" err="1">
                <a:solidFill>
                  <a:srgbClr val="FF0000"/>
                </a:solidFill>
              </a:rPr>
              <a:t>auto</a:t>
            </a:r>
            <a:r>
              <a:rPr lang="uk-UA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25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04663"/>
          </a:xfrm>
        </p:spPr>
        <p:txBody>
          <a:bodyPr>
            <a:noAutofit/>
          </a:bodyPr>
          <a:lstStyle/>
          <a:p>
            <a:r>
              <a:rPr lang="en-US" sz="3200" dirty="0" smtClean="0"/>
              <a:t>CSS3. position</a:t>
            </a:r>
            <a:endParaRPr lang="uk-UA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476672"/>
            <a:ext cx="88569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uk-UA" sz="2400" b="1" dirty="0"/>
              <a:t>Z-</a:t>
            </a:r>
            <a:r>
              <a:rPr lang="uk-UA" sz="2400" b="1" dirty="0" err="1"/>
              <a:t>index</a:t>
            </a:r>
            <a:r>
              <a:rPr lang="uk-UA" sz="2400" b="1" dirty="0"/>
              <a:t> і контекст накладання</a:t>
            </a:r>
            <a:r>
              <a:rPr lang="uk-UA" sz="2400" dirty="0"/>
              <a:t/>
            </a:r>
            <a:br>
              <a:rPr lang="uk-UA" sz="2400" dirty="0"/>
            </a:br>
            <a:r>
              <a:rPr lang="uk-UA" sz="2400" dirty="0"/>
              <a:t/>
            </a:r>
            <a:br>
              <a:rPr lang="uk-UA" sz="2400" dirty="0"/>
            </a:br>
            <a:r>
              <a:rPr lang="uk-UA" sz="2400" dirty="0" smtClean="0"/>
              <a:t>Здатність </a:t>
            </a:r>
            <a:r>
              <a:rPr lang="uk-UA" sz="2400" dirty="0"/>
              <a:t>елементів змінювати порядок накладення один на одного за допомогою властивості </a:t>
            </a:r>
            <a:r>
              <a:rPr lang="uk-UA" sz="2400" dirty="0">
                <a:solidFill>
                  <a:srgbClr val="FF0000"/>
                </a:solidFill>
              </a:rPr>
              <a:t>z-</a:t>
            </a:r>
            <a:r>
              <a:rPr lang="uk-UA" sz="2400" dirty="0" err="1">
                <a:solidFill>
                  <a:srgbClr val="FF0000"/>
                </a:solidFill>
              </a:rPr>
              <a:t>index</a:t>
            </a:r>
            <a:r>
              <a:rPr lang="uk-UA" sz="2400" dirty="0"/>
              <a:t> працює лише в тому випадку, якщо ці елементи існують в одному контексті накладення</a:t>
            </a:r>
            <a:r>
              <a:rPr lang="uk-UA" sz="2400" dirty="0" smtClean="0"/>
              <a:t>.</a:t>
            </a:r>
          </a:p>
          <a:p>
            <a:pPr fontAlgn="base"/>
            <a:endParaRPr lang="uk-UA" sz="2400" dirty="0"/>
          </a:p>
          <a:p>
            <a:pPr fontAlgn="base"/>
            <a:r>
              <a:rPr lang="uk-UA" sz="2400" dirty="0">
                <a:solidFill>
                  <a:srgbClr val="FF0000"/>
                </a:solidFill>
              </a:rPr>
              <a:t>Контекст накладення</a:t>
            </a:r>
            <a:r>
              <a:rPr lang="uk-UA" sz="2400" dirty="0"/>
              <a:t> (англ. </a:t>
            </a:r>
            <a:r>
              <a:rPr lang="uk-UA" sz="2400" dirty="0" err="1">
                <a:solidFill>
                  <a:srgbClr val="FF0000"/>
                </a:solidFill>
              </a:rPr>
              <a:t>Stacking</a:t>
            </a:r>
            <a:r>
              <a:rPr lang="uk-UA" sz="2400" dirty="0">
                <a:solidFill>
                  <a:srgbClr val="FF0000"/>
                </a:solidFill>
              </a:rPr>
              <a:t> </a:t>
            </a:r>
            <a:r>
              <a:rPr lang="uk-UA" sz="2400" dirty="0" err="1">
                <a:solidFill>
                  <a:srgbClr val="FF0000"/>
                </a:solidFill>
              </a:rPr>
              <a:t>context</a:t>
            </a:r>
            <a:r>
              <a:rPr lang="uk-UA" sz="2400" dirty="0"/>
              <a:t>) - це концепція тривимірного розміщення HTML-елементів по осі Z, розташованої перпендикулярно екрану.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113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04663"/>
          </a:xfrm>
        </p:spPr>
        <p:txBody>
          <a:bodyPr>
            <a:noAutofit/>
          </a:bodyPr>
          <a:lstStyle/>
          <a:p>
            <a:r>
              <a:rPr lang="en-US" sz="3200" dirty="0" smtClean="0"/>
              <a:t>CSS3. position</a:t>
            </a:r>
            <a:endParaRPr lang="uk-UA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476672"/>
            <a:ext cx="8856984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uk-UA" dirty="0"/>
              <a:t>Контекст накладення може бути сформований будь-яким елементом, який відповідає хоча б одній з таких умов</a:t>
            </a:r>
            <a:r>
              <a:rPr lang="uk-UA" dirty="0" smtClean="0"/>
              <a:t>:</a:t>
            </a:r>
          </a:p>
          <a:p>
            <a:pPr fontAlgn="base"/>
            <a:endParaRPr lang="uk-UA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uk-UA" sz="2000" dirty="0"/>
              <a:t>Елемент є </a:t>
            </a:r>
            <a:r>
              <a:rPr lang="uk-UA" sz="2000" dirty="0" smtClean="0"/>
              <a:t>кореневим, тобто існує </a:t>
            </a:r>
            <a:r>
              <a:rPr lang="uk-UA" sz="2000" dirty="0"/>
              <a:t>в кореневому контексті накладення. Будь-який елемент </a:t>
            </a:r>
            <a:r>
              <a:rPr lang="uk-UA" sz="2000" dirty="0" err="1"/>
              <a:t>веб-сторінки</a:t>
            </a:r>
            <a:r>
              <a:rPr lang="uk-UA" sz="2000" dirty="0"/>
              <a:t> є таким, якщо тільки він не присутній у локальному контексті накладення (в тому, що створюється будь-яким із способів нижче</a:t>
            </a:r>
            <a:r>
              <a:rPr lang="uk-UA" sz="2000" dirty="0" smtClean="0"/>
              <a:t>).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uk-UA" sz="2000" dirty="0" smtClean="0"/>
              <a:t>Абсолютно </a:t>
            </a:r>
            <a:r>
              <a:rPr lang="uk-UA" sz="2000" dirty="0" err="1"/>
              <a:t>позиційований</a:t>
            </a:r>
            <a:r>
              <a:rPr lang="uk-UA" sz="2000" dirty="0"/>
              <a:t> (</a:t>
            </a:r>
            <a:r>
              <a:rPr lang="uk-UA" sz="2000" dirty="0" err="1">
                <a:solidFill>
                  <a:srgbClr val="FF0000"/>
                </a:solidFill>
              </a:rPr>
              <a:t>position</a:t>
            </a:r>
            <a:r>
              <a:rPr lang="uk-UA" sz="2000" dirty="0">
                <a:solidFill>
                  <a:srgbClr val="FF0000"/>
                </a:solidFill>
              </a:rPr>
              <a:t>: </a:t>
            </a:r>
            <a:r>
              <a:rPr lang="uk-UA" sz="2000" dirty="0" err="1">
                <a:solidFill>
                  <a:srgbClr val="FF0000"/>
                </a:solidFill>
              </a:rPr>
              <a:t>absolute</a:t>
            </a:r>
            <a:r>
              <a:rPr lang="uk-UA" sz="2000" dirty="0"/>
              <a:t>) або </a:t>
            </a:r>
            <a:r>
              <a:rPr lang="uk-UA" sz="2000" dirty="0" smtClean="0"/>
              <a:t>відносно </a:t>
            </a:r>
            <a:r>
              <a:rPr lang="uk-UA" sz="2000" dirty="0" err="1"/>
              <a:t>позиційований</a:t>
            </a:r>
            <a:r>
              <a:rPr lang="uk-UA" sz="2000" dirty="0"/>
              <a:t> (</a:t>
            </a:r>
            <a:r>
              <a:rPr lang="uk-UA" sz="2000" dirty="0" err="1">
                <a:solidFill>
                  <a:srgbClr val="FF0000"/>
                </a:solidFill>
              </a:rPr>
              <a:t>position</a:t>
            </a:r>
            <a:r>
              <a:rPr lang="uk-UA" sz="2000" dirty="0">
                <a:solidFill>
                  <a:srgbClr val="FF0000"/>
                </a:solidFill>
              </a:rPr>
              <a:t>: </a:t>
            </a:r>
            <a:r>
              <a:rPr lang="uk-UA" sz="2000" dirty="0" err="1">
                <a:solidFill>
                  <a:srgbClr val="FF0000"/>
                </a:solidFill>
              </a:rPr>
              <a:t>relative</a:t>
            </a:r>
            <a:r>
              <a:rPr lang="uk-UA" sz="2000" dirty="0"/>
              <a:t>) елемент з будь-яким значенням </a:t>
            </a:r>
            <a:r>
              <a:rPr lang="uk-UA" sz="2000" dirty="0">
                <a:solidFill>
                  <a:srgbClr val="FF0000"/>
                </a:solidFill>
              </a:rPr>
              <a:t>z-</a:t>
            </a:r>
            <a:r>
              <a:rPr lang="uk-UA" sz="2000" dirty="0" err="1">
                <a:solidFill>
                  <a:srgbClr val="FF0000"/>
                </a:solidFill>
              </a:rPr>
              <a:t>index</a:t>
            </a:r>
            <a:r>
              <a:rPr lang="uk-UA" sz="2000" dirty="0"/>
              <a:t>, крім </a:t>
            </a:r>
            <a:r>
              <a:rPr lang="uk-UA" sz="2000" dirty="0" err="1" smtClean="0">
                <a:solidFill>
                  <a:srgbClr val="FF0000"/>
                </a:solidFill>
              </a:rPr>
              <a:t>auto</a:t>
            </a:r>
            <a:r>
              <a:rPr lang="uk-UA" sz="2000" dirty="0" smtClean="0"/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uk-UA" sz="2000" dirty="0" smtClean="0"/>
              <a:t>Елемент </a:t>
            </a:r>
            <a:r>
              <a:rPr lang="uk-UA" sz="2000" dirty="0"/>
              <a:t>з властивістю </a:t>
            </a:r>
            <a:r>
              <a:rPr lang="uk-UA" sz="2000" dirty="0" err="1">
                <a:solidFill>
                  <a:srgbClr val="FF0000"/>
                </a:solidFill>
              </a:rPr>
              <a:t>position</a:t>
            </a:r>
            <a:r>
              <a:rPr lang="uk-UA" sz="2000" dirty="0">
                <a:solidFill>
                  <a:srgbClr val="FF0000"/>
                </a:solidFill>
              </a:rPr>
              <a:t>: </a:t>
            </a:r>
            <a:r>
              <a:rPr lang="uk-UA" sz="2000" dirty="0" err="1">
                <a:solidFill>
                  <a:srgbClr val="FF0000"/>
                </a:solidFill>
              </a:rPr>
              <a:t>fixed</a:t>
            </a:r>
            <a:r>
              <a:rPr lang="uk-UA" sz="2000" dirty="0">
                <a:solidFill>
                  <a:srgbClr val="FF0000"/>
                </a:solidFill>
              </a:rPr>
              <a:t> </a:t>
            </a:r>
            <a:r>
              <a:rPr lang="uk-UA" sz="2000" dirty="0"/>
              <a:t>і будь-яким значенням </a:t>
            </a:r>
            <a:r>
              <a:rPr lang="uk-UA" sz="2000" dirty="0" smtClean="0">
                <a:solidFill>
                  <a:srgbClr val="FF0000"/>
                </a:solidFill>
              </a:rPr>
              <a:t>z-</a:t>
            </a:r>
            <a:r>
              <a:rPr lang="uk-UA" sz="2000" dirty="0" err="1" smtClean="0">
                <a:solidFill>
                  <a:srgbClr val="FF0000"/>
                </a:solidFill>
              </a:rPr>
              <a:t>index</a:t>
            </a:r>
            <a:r>
              <a:rPr lang="uk-UA" sz="2000" dirty="0" smtClean="0"/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uk-UA" sz="2000" dirty="0" smtClean="0"/>
              <a:t>Елемент </a:t>
            </a:r>
            <a:r>
              <a:rPr lang="uk-UA" sz="2000" dirty="0"/>
              <a:t>з властивістю </a:t>
            </a:r>
            <a:r>
              <a:rPr lang="uk-UA" sz="2000" dirty="0" err="1"/>
              <a:t>display</a:t>
            </a:r>
            <a:r>
              <a:rPr lang="uk-UA" sz="2000" dirty="0"/>
              <a:t>: </a:t>
            </a:r>
            <a:r>
              <a:rPr lang="uk-UA" sz="2000" dirty="0" err="1"/>
              <a:t>flex</a:t>
            </a:r>
            <a:r>
              <a:rPr lang="uk-UA" sz="2000" dirty="0"/>
              <a:t> або </a:t>
            </a:r>
            <a:r>
              <a:rPr lang="uk-UA" sz="2000" dirty="0" err="1"/>
              <a:t>display</a:t>
            </a:r>
            <a:r>
              <a:rPr lang="uk-UA" sz="2000" dirty="0"/>
              <a:t>: inline-flex і будь-яким значенням </a:t>
            </a:r>
            <a:r>
              <a:rPr lang="uk-UA" sz="2000" dirty="0">
                <a:solidFill>
                  <a:srgbClr val="FF0000"/>
                </a:solidFill>
              </a:rPr>
              <a:t>z-</a:t>
            </a:r>
            <a:r>
              <a:rPr lang="uk-UA" sz="2000" dirty="0" err="1">
                <a:solidFill>
                  <a:srgbClr val="FF0000"/>
                </a:solidFill>
              </a:rPr>
              <a:t>index</a:t>
            </a:r>
            <a:r>
              <a:rPr lang="uk-UA" sz="2000" dirty="0"/>
              <a:t>, крім </a:t>
            </a:r>
            <a:r>
              <a:rPr lang="uk-UA" sz="2000" dirty="0" err="1" smtClean="0">
                <a:solidFill>
                  <a:srgbClr val="FF0000"/>
                </a:solidFill>
              </a:rPr>
              <a:t>auto</a:t>
            </a:r>
            <a:r>
              <a:rPr lang="uk-UA" sz="2000" dirty="0" smtClean="0"/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uk-UA" sz="2000" dirty="0" smtClean="0"/>
              <a:t>Елемент </a:t>
            </a:r>
            <a:r>
              <a:rPr lang="uk-UA" sz="2000" dirty="0"/>
              <a:t>з властивістю </a:t>
            </a:r>
            <a:r>
              <a:rPr lang="uk-UA" sz="2000" dirty="0" err="1">
                <a:solidFill>
                  <a:srgbClr val="FF0000"/>
                </a:solidFill>
              </a:rPr>
              <a:t>opacity</a:t>
            </a:r>
            <a:r>
              <a:rPr lang="uk-UA" sz="2000" dirty="0"/>
              <a:t> і значенням менше </a:t>
            </a:r>
            <a:r>
              <a:rPr lang="uk-UA" sz="2000" dirty="0" smtClean="0">
                <a:solidFill>
                  <a:srgbClr val="FF0000"/>
                </a:solidFill>
              </a:rPr>
              <a:t>1</a:t>
            </a:r>
            <a:r>
              <a:rPr lang="uk-UA" sz="2000" dirty="0" smtClean="0"/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uk-UA" sz="2000" dirty="0" smtClean="0"/>
              <a:t>Елемент </a:t>
            </a:r>
            <a:r>
              <a:rPr lang="uk-UA" sz="2000" dirty="0"/>
              <a:t>з будь-яким значенням властивості </a:t>
            </a:r>
            <a:r>
              <a:rPr lang="uk-UA" sz="2000" dirty="0" err="1">
                <a:solidFill>
                  <a:srgbClr val="FF0000"/>
                </a:solidFill>
              </a:rPr>
              <a:t>transform</a:t>
            </a:r>
            <a:r>
              <a:rPr lang="uk-UA" sz="2000" dirty="0"/>
              <a:t>, крім </a:t>
            </a:r>
            <a:r>
              <a:rPr lang="uk-UA" sz="2000" dirty="0" err="1" smtClean="0">
                <a:solidFill>
                  <a:srgbClr val="FF0000"/>
                </a:solidFill>
              </a:rPr>
              <a:t>none</a:t>
            </a:r>
            <a:r>
              <a:rPr lang="uk-UA" sz="2000" dirty="0" smtClean="0"/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uk-UA" sz="2000" dirty="0" smtClean="0"/>
              <a:t>Елемент </a:t>
            </a:r>
            <a:r>
              <a:rPr lang="uk-UA" sz="2000" dirty="0"/>
              <a:t>з будь-яким значенням властивості </a:t>
            </a:r>
            <a:r>
              <a:rPr lang="uk-UA" sz="2000" dirty="0">
                <a:solidFill>
                  <a:srgbClr val="FF0000"/>
                </a:solidFill>
              </a:rPr>
              <a:t>mix-blend-mode</a:t>
            </a:r>
            <a:r>
              <a:rPr lang="uk-UA" sz="2000" dirty="0"/>
              <a:t>, крім </a:t>
            </a:r>
            <a:r>
              <a:rPr lang="uk-UA" sz="2000" dirty="0" err="1" smtClean="0">
                <a:solidFill>
                  <a:srgbClr val="FF0000"/>
                </a:solidFill>
              </a:rPr>
              <a:t>normal</a:t>
            </a:r>
            <a:r>
              <a:rPr lang="uk-UA" sz="2000" dirty="0" smtClean="0"/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uk-UA" sz="2000" dirty="0" smtClean="0"/>
              <a:t>Елемент </a:t>
            </a:r>
            <a:r>
              <a:rPr lang="uk-UA" sz="2000" dirty="0"/>
              <a:t>з будь-яким значенням властивості </a:t>
            </a:r>
            <a:r>
              <a:rPr lang="uk-UA" sz="2000" dirty="0" err="1">
                <a:solidFill>
                  <a:srgbClr val="FF0000"/>
                </a:solidFill>
              </a:rPr>
              <a:t>filter</a:t>
            </a:r>
            <a:r>
              <a:rPr lang="uk-UA" sz="2000" dirty="0"/>
              <a:t>, крім </a:t>
            </a:r>
            <a:r>
              <a:rPr lang="uk-UA" sz="2000" dirty="0" err="1">
                <a:solidFill>
                  <a:srgbClr val="FF0000"/>
                </a:solidFill>
              </a:rPr>
              <a:t>none</a:t>
            </a:r>
            <a:r>
              <a:rPr lang="uk-UA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882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04663"/>
          </a:xfrm>
        </p:spPr>
        <p:txBody>
          <a:bodyPr>
            <a:noAutofit/>
          </a:bodyPr>
          <a:lstStyle/>
          <a:p>
            <a:r>
              <a:rPr lang="en-US" sz="3200" dirty="0" smtClean="0"/>
              <a:t>CSS3. position</a:t>
            </a:r>
            <a:endParaRPr lang="uk-UA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476672"/>
            <a:ext cx="885698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uk-UA" sz="2000" dirty="0" smtClean="0"/>
              <a:t>Якщо </a:t>
            </a:r>
            <a:r>
              <a:rPr lang="uk-UA" sz="2000" dirty="0"/>
              <a:t>дотримуватися </a:t>
            </a:r>
            <a:r>
              <a:rPr lang="uk-UA" sz="2000" dirty="0" smtClean="0"/>
              <a:t>одного </a:t>
            </a:r>
            <a:r>
              <a:rPr lang="uk-UA" sz="2000" dirty="0"/>
              <a:t>з перерахованих вище пунктів (застосувати до елементу позиціонування і z-</a:t>
            </a:r>
            <a:r>
              <a:rPr lang="uk-UA" sz="2000" dirty="0" err="1"/>
              <a:t>index</a:t>
            </a:r>
            <a:r>
              <a:rPr lang="uk-UA" sz="2000" dirty="0"/>
              <a:t> або властивість </a:t>
            </a:r>
            <a:r>
              <a:rPr lang="uk-UA" sz="2000" dirty="0" err="1"/>
              <a:t>opacity</a:t>
            </a:r>
            <a:r>
              <a:rPr lang="uk-UA" sz="2000" dirty="0"/>
              <a:t> зі значенням менше одиниці і т. </a:t>
            </a:r>
            <a:r>
              <a:rPr lang="uk-UA" sz="2000" dirty="0" smtClean="0"/>
              <a:t>д.), </a:t>
            </a:r>
            <a:r>
              <a:rPr lang="uk-UA" sz="2000" dirty="0"/>
              <a:t>то формується новий контекст накладання. </a:t>
            </a:r>
            <a:endParaRPr lang="uk-UA" sz="2000" dirty="0" smtClean="0"/>
          </a:p>
          <a:p>
            <a:pPr fontAlgn="base"/>
            <a:endParaRPr lang="uk-UA" sz="2000" dirty="0"/>
          </a:p>
          <a:p>
            <a:pPr fontAlgn="base"/>
            <a:r>
              <a:rPr lang="uk-UA" sz="2000" dirty="0" smtClean="0"/>
              <a:t>Всередині </a:t>
            </a:r>
            <a:r>
              <a:rPr lang="uk-UA" sz="2000" dirty="0"/>
              <a:t>контексту накладення дочірні елементи можна переміщати по осі Z відповідно до звичайних правил.</a:t>
            </a:r>
            <a:br>
              <a:rPr lang="uk-UA" sz="2000" dirty="0"/>
            </a:br>
            <a:r>
              <a:rPr lang="uk-UA" sz="2000" dirty="0"/>
              <a:t/>
            </a:r>
            <a:br>
              <a:rPr lang="uk-UA" sz="2000" dirty="0"/>
            </a:br>
            <a:r>
              <a:rPr lang="uk-UA" sz="2000" dirty="0"/>
              <a:t>Контекст накладення може бути частиною іншого контексту накладення, тим самим створюючи своєрідну ієрархію контекстів. </a:t>
            </a:r>
            <a:endParaRPr lang="uk-UA" sz="2000" dirty="0" smtClean="0"/>
          </a:p>
          <a:p>
            <a:pPr fontAlgn="base"/>
            <a:endParaRPr lang="uk-UA" sz="2000" dirty="0"/>
          </a:p>
          <a:p>
            <a:pPr fontAlgn="base"/>
            <a:r>
              <a:rPr lang="uk-UA" sz="2000" dirty="0" smtClean="0"/>
              <a:t>Якщо </a:t>
            </a:r>
            <a:r>
              <a:rPr lang="uk-UA" sz="2000" dirty="0"/>
              <a:t>всередині батька дочірній елемент створює свій власний контекст накладання, то значення </a:t>
            </a:r>
            <a:r>
              <a:rPr lang="uk-UA" sz="2000" dirty="0">
                <a:solidFill>
                  <a:srgbClr val="FF0000"/>
                </a:solidFill>
              </a:rPr>
              <a:t>z-</a:t>
            </a:r>
            <a:r>
              <a:rPr lang="uk-UA" sz="2000" dirty="0" err="1">
                <a:solidFill>
                  <a:srgbClr val="FF0000"/>
                </a:solidFill>
              </a:rPr>
              <a:t>index</a:t>
            </a:r>
            <a:r>
              <a:rPr lang="uk-UA" sz="2000" dirty="0"/>
              <a:t> будуть враховані в межах батька. </a:t>
            </a:r>
            <a:endParaRPr lang="uk-UA" sz="2000" dirty="0" smtClean="0"/>
          </a:p>
          <a:p>
            <a:pPr fontAlgn="base"/>
            <a:endParaRPr lang="uk-UA" sz="2000" dirty="0"/>
          </a:p>
          <a:p>
            <a:pPr fontAlgn="base"/>
            <a:r>
              <a:rPr lang="uk-UA" sz="2000" dirty="0" smtClean="0"/>
              <a:t>Елементи</a:t>
            </a:r>
            <a:r>
              <a:rPr lang="uk-UA" sz="2000" dirty="0"/>
              <a:t>, які не створюють свій контекст накладання, використовують батьківський контекст накладання.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77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04663"/>
          </a:xfrm>
        </p:spPr>
        <p:txBody>
          <a:bodyPr>
            <a:noAutofit/>
          </a:bodyPr>
          <a:lstStyle/>
          <a:p>
            <a:r>
              <a:rPr lang="en-US" sz="3200" dirty="0" smtClean="0"/>
              <a:t>CSS3. position</a:t>
            </a:r>
            <a:endParaRPr lang="uk-UA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476672"/>
            <a:ext cx="88569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uk-UA" sz="2000" dirty="0"/>
              <a:t>Один контекст накладення є повністю незалежним від сусіднього контексту. </a:t>
            </a:r>
            <a:endParaRPr lang="uk-UA" sz="2000" dirty="0" smtClean="0"/>
          </a:p>
          <a:p>
            <a:pPr fontAlgn="base"/>
            <a:endParaRPr lang="uk-UA" sz="2000" dirty="0"/>
          </a:p>
          <a:p>
            <a:pPr fontAlgn="base"/>
            <a:r>
              <a:rPr lang="uk-UA" sz="2000" dirty="0" smtClean="0"/>
              <a:t>Це </a:t>
            </a:r>
            <a:r>
              <a:rPr lang="uk-UA" sz="2000" dirty="0"/>
              <a:t>означає, що ви не можете, наприклад, накласти дочірній елемент А з одного контексту поверх дочірнього елемента Б з іншого контексту, якщо батько елемента А знаходиться нижче батька елемента Б (мається на увазі, що ці батьки </a:t>
            </a:r>
            <a:r>
              <a:rPr lang="uk-UA" sz="2000" dirty="0" smtClean="0"/>
              <a:t>утворюють різні контексти).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44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04663"/>
          </a:xfrm>
        </p:spPr>
        <p:txBody>
          <a:bodyPr>
            <a:noAutofit/>
          </a:bodyPr>
          <a:lstStyle/>
          <a:p>
            <a:r>
              <a:rPr lang="en-US" sz="3200" dirty="0" smtClean="0"/>
              <a:t>CSS3. position</a:t>
            </a:r>
            <a:endParaRPr lang="uk-UA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476672"/>
            <a:ext cx="88569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uk-UA" sz="2000" dirty="0"/>
              <a:t>приклад того, як батьківський елемент </a:t>
            </a:r>
            <a:r>
              <a:rPr lang="uk-UA" sz="2000" dirty="0">
                <a:solidFill>
                  <a:srgbClr val="FF0000"/>
                </a:solidFill>
              </a:rPr>
              <a:t>.d1 </a:t>
            </a:r>
            <a:r>
              <a:rPr lang="uk-UA" sz="2000" dirty="0"/>
              <a:t>створює новий контекст накладання при додаванні до нього властивості </a:t>
            </a:r>
            <a:r>
              <a:rPr lang="uk-UA" sz="2000" dirty="0" err="1">
                <a:solidFill>
                  <a:srgbClr val="FF0000"/>
                </a:solidFill>
              </a:rPr>
              <a:t>opacity</a:t>
            </a:r>
            <a:r>
              <a:rPr lang="uk-UA" sz="2000" dirty="0">
                <a:solidFill>
                  <a:srgbClr val="FF0000"/>
                </a:solidFill>
              </a:rPr>
              <a:t>: 0.99</a:t>
            </a:r>
            <a:r>
              <a:rPr lang="uk-UA" sz="2000" dirty="0"/>
              <a:t>, після чого дочірній елемент </a:t>
            </a:r>
            <a:r>
              <a:rPr lang="uk-UA" sz="2000" dirty="0">
                <a:solidFill>
                  <a:srgbClr val="FF0000"/>
                </a:solidFill>
              </a:rPr>
              <a:t>.s1 </a:t>
            </a:r>
            <a:r>
              <a:rPr lang="uk-UA" sz="2000" dirty="0"/>
              <a:t>знову стає нижнім шаром, незважаючи на свій </a:t>
            </a:r>
            <a:r>
              <a:rPr lang="uk-UA" sz="2000" dirty="0">
                <a:solidFill>
                  <a:srgbClr val="FF0000"/>
                </a:solidFill>
              </a:rPr>
              <a:t>z-</a:t>
            </a:r>
            <a:r>
              <a:rPr lang="uk-UA" sz="2000" dirty="0" err="1">
                <a:solidFill>
                  <a:srgbClr val="FF0000"/>
                </a:solidFill>
              </a:rPr>
              <a:t>index</a:t>
            </a:r>
            <a:r>
              <a:rPr lang="uk-UA" sz="2000" dirty="0"/>
              <a:t>: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69505"/>
            <a:ext cx="5201822" cy="52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кутник 3"/>
          <p:cNvSpPr/>
          <p:nvPr/>
        </p:nvSpPr>
        <p:spPr>
          <a:xfrm>
            <a:off x="107504" y="1700808"/>
            <a:ext cx="324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https://codepen.io/semegen/pen/BYgGWp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131580" y="3429000"/>
            <a:ext cx="32334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Це відбувається тому, що тепер властивість </a:t>
            </a:r>
            <a:r>
              <a:rPr lang="en-US" dirty="0">
                <a:solidFill>
                  <a:srgbClr val="FF0000"/>
                </a:solidFill>
              </a:rPr>
              <a:t>z-index</a:t>
            </a:r>
            <a:r>
              <a:rPr lang="en-US" dirty="0"/>
              <a:t> </a:t>
            </a:r>
            <a:r>
              <a:rPr lang="uk-UA" dirty="0"/>
              <a:t>елемента </a:t>
            </a:r>
            <a:r>
              <a:rPr lang="uk-UA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s1 </a:t>
            </a:r>
            <a:r>
              <a:rPr lang="uk-UA" dirty="0"/>
              <a:t>працює в межах контексту накладення свого батька </a:t>
            </a:r>
            <a:r>
              <a:rPr lang="uk-UA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d1</a:t>
            </a:r>
            <a:r>
              <a:rPr lang="en-US" dirty="0"/>
              <a:t>, </a:t>
            </a:r>
            <a:r>
              <a:rPr lang="uk-UA" dirty="0"/>
              <a:t>тоді як інші два блоки &lt;</a:t>
            </a:r>
            <a:r>
              <a:rPr lang="en-US" dirty="0"/>
              <a:t>div&gt; </a:t>
            </a:r>
            <a:r>
              <a:rPr lang="uk-UA" dirty="0"/>
              <a:t>поки мають </a:t>
            </a:r>
            <a:r>
              <a:rPr lang="uk-UA" dirty="0" smtClean="0"/>
              <a:t>кореневий </a:t>
            </a:r>
            <a:r>
              <a:rPr lang="uk-UA" dirty="0"/>
              <a:t>контекст накладання.</a:t>
            </a:r>
          </a:p>
        </p:txBody>
      </p:sp>
    </p:spTree>
    <p:extLst>
      <p:ext uri="{BB962C8B-B14F-4D97-AF65-F5344CB8AC3E}">
        <p14:creationId xmlns:p14="http://schemas.microsoft.com/office/powerpoint/2010/main" val="127747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04663"/>
          </a:xfrm>
        </p:spPr>
        <p:txBody>
          <a:bodyPr>
            <a:noAutofit/>
          </a:bodyPr>
          <a:lstStyle/>
          <a:p>
            <a:r>
              <a:rPr lang="en-US" sz="3200" dirty="0" smtClean="0"/>
              <a:t>CSS3. position</a:t>
            </a:r>
            <a:endParaRPr lang="uk-UA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476672"/>
            <a:ext cx="8856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uk-UA" dirty="0"/>
              <a:t>Яким же чином знову розмістити </a:t>
            </a:r>
            <a:r>
              <a:rPr lang="uk-UA" dirty="0" smtClean="0"/>
              <a:t>червоний </a:t>
            </a:r>
            <a:r>
              <a:rPr lang="uk-UA" dirty="0"/>
              <a:t>блок вище інших, враховуючи властивість прозорості? Для цього необхідно позиціонувати всі блоки </a:t>
            </a:r>
            <a:r>
              <a:rPr lang="uk-UA" dirty="0">
                <a:solidFill>
                  <a:srgbClr val="FF0000"/>
                </a:solidFill>
              </a:rPr>
              <a:t>&lt;</a:t>
            </a:r>
            <a:r>
              <a:rPr lang="uk-UA" dirty="0" err="1">
                <a:solidFill>
                  <a:srgbClr val="FF0000"/>
                </a:solidFill>
              </a:rPr>
              <a:t>div</a:t>
            </a:r>
            <a:r>
              <a:rPr lang="uk-UA" dirty="0">
                <a:solidFill>
                  <a:srgbClr val="FF0000"/>
                </a:solidFill>
              </a:rPr>
              <a:t>&gt;</a:t>
            </a:r>
            <a:r>
              <a:rPr lang="uk-UA" dirty="0"/>
              <a:t>, після чого можна буде встановити для них потрібний порядок через </a:t>
            </a:r>
            <a:r>
              <a:rPr lang="uk-UA" dirty="0">
                <a:solidFill>
                  <a:srgbClr val="FF0000"/>
                </a:solidFill>
              </a:rPr>
              <a:t>z-</a:t>
            </a:r>
            <a:r>
              <a:rPr lang="uk-UA" dirty="0" err="1">
                <a:solidFill>
                  <a:srgbClr val="FF0000"/>
                </a:solidFill>
              </a:rPr>
              <a:t>index</a:t>
            </a:r>
            <a:r>
              <a:rPr lang="uk-UA" dirty="0"/>
              <a:t>:</a:t>
            </a:r>
            <a:endParaRPr lang="en-US" sz="2000" dirty="0"/>
          </a:p>
        </p:txBody>
      </p:sp>
      <p:sp>
        <p:nvSpPr>
          <p:cNvPr id="4" name="Прямокутник 3"/>
          <p:cNvSpPr/>
          <p:nvPr/>
        </p:nvSpPr>
        <p:spPr>
          <a:xfrm>
            <a:off x="107504" y="1400002"/>
            <a:ext cx="324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https://codepen.io/semegen/pen/vdqvLm</a:t>
            </a:r>
            <a:endParaRPr lang="uk-U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655" y="1403176"/>
            <a:ext cx="545782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25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04663"/>
          </a:xfrm>
        </p:spPr>
        <p:txBody>
          <a:bodyPr>
            <a:noAutofit/>
          </a:bodyPr>
          <a:lstStyle/>
          <a:p>
            <a:r>
              <a:rPr lang="en-US" sz="3200" dirty="0" smtClean="0"/>
              <a:t>CSS3. position</a:t>
            </a:r>
            <a:endParaRPr lang="uk-UA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76470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/>
              <a:t>Позиціонування в </a:t>
            </a:r>
            <a:r>
              <a:rPr lang="en-US" sz="2400" b="1" dirty="0" smtClean="0"/>
              <a:t>CSS </a:t>
            </a:r>
            <a:r>
              <a:rPr lang="en-US" sz="2400" dirty="0" smtClean="0"/>
              <a:t>- </a:t>
            </a:r>
            <a:r>
              <a:rPr lang="uk-UA" sz="2400" dirty="0" smtClean="0"/>
              <a:t>це потужний набір інструментів, за допомогою яких можна переміщати елементи </a:t>
            </a:r>
            <a:r>
              <a:rPr lang="uk-UA" sz="2400" dirty="0" err="1" smtClean="0"/>
              <a:t>веб-сторінки</a:t>
            </a:r>
            <a:r>
              <a:rPr lang="uk-UA" sz="2400" dirty="0" smtClean="0"/>
              <a:t> і визначати їх положення щодо </a:t>
            </a:r>
            <a:r>
              <a:rPr lang="uk-UA" sz="2400" dirty="0" err="1" smtClean="0"/>
              <a:t>браузерного</a:t>
            </a:r>
            <a:r>
              <a:rPr lang="uk-UA" sz="2400" dirty="0" smtClean="0"/>
              <a:t> вікна і інших об'єктів. </a:t>
            </a:r>
            <a:endParaRPr lang="en-US" sz="2400" dirty="0" smtClean="0"/>
          </a:p>
          <a:p>
            <a:endParaRPr lang="en-US" sz="2400" dirty="0"/>
          </a:p>
          <a:p>
            <a:r>
              <a:rPr lang="uk-UA" sz="2400" dirty="0" smtClean="0"/>
              <a:t>Крім цього, </a:t>
            </a:r>
            <a:r>
              <a:rPr lang="uk-UA" sz="2400" dirty="0" err="1" smtClean="0"/>
              <a:t>позиційовані</a:t>
            </a:r>
            <a:r>
              <a:rPr lang="uk-UA" sz="2400" dirty="0" smtClean="0"/>
              <a:t> елементи можуть накладатися один на одного, ніби шари, і порядком цих шарів також можна управляти.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20238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04663"/>
          </a:xfrm>
        </p:spPr>
        <p:txBody>
          <a:bodyPr>
            <a:noAutofit/>
          </a:bodyPr>
          <a:lstStyle/>
          <a:p>
            <a:r>
              <a:rPr lang="en-US" sz="3200" dirty="0" smtClean="0"/>
              <a:t>CSS3. position</a:t>
            </a:r>
            <a:endParaRPr lang="uk-UA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764704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/>
              <a:t>CSS </a:t>
            </a:r>
            <a:r>
              <a:rPr lang="en-US" sz="2400" b="1" dirty="0" smtClean="0"/>
              <a:t>position</a:t>
            </a:r>
            <a:endParaRPr lang="uk-UA" sz="2400" b="1" dirty="0" smtClean="0"/>
          </a:p>
          <a:p>
            <a:pPr fontAlgn="base"/>
            <a:r>
              <a:rPr lang="uk-UA" sz="2400" dirty="0" smtClean="0"/>
              <a:t>Властивість </a:t>
            </a:r>
            <a:r>
              <a:rPr lang="en-US" sz="2400" dirty="0" smtClean="0">
                <a:solidFill>
                  <a:srgbClr val="FF0000"/>
                </a:solidFill>
              </a:rPr>
              <a:t>position</a:t>
            </a:r>
            <a:r>
              <a:rPr lang="en-US" sz="2400" dirty="0" smtClean="0"/>
              <a:t> </a:t>
            </a:r>
            <a:r>
              <a:rPr lang="uk-UA" sz="2400" dirty="0" smtClean="0"/>
              <a:t>дозволяє визначити те, як буде позиціонуватися елемент на сторінці. </a:t>
            </a:r>
          </a:p>
          <a:p>
            <a:pPr fontAlgn="base"/>
            <a:r>
              <a:rPr lang="uk-UA" sz="2400" dirty="0" smtClean="0"/>
              <a:t>Для цього існує п'ять різних значень.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430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04663"/>
          </a:xfrm>
        </p:spPr>
        <p:txBody>
          <a:bodyPr>
            <a:noAutofit/>
          </a:bodyPr>
          <a:lstStyle/>
          <a:p>
            <a:r>
              <a:rPr lang="en-US" sz="3200" dirty="0" smtClean="0"/>
              <a:t>CSS3. position</a:t>
            </a:r>
            <a:endParaRPr lang="uk-UA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764704"/>
            <a:ext cx="86409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000" b="1" dirty="0" err="1" smtClean="0">
                <a:solidFill>
                  <a:srgbClr val="FF0000"/>
                </a:solidFill>
              </a:rPr>
              <a:t>absolute</a:t>
            </a:r>
            <a:r>
              <a:rPr lang="ru-RU" sz="2000" dirty="0" smtClean="0"/>
              <a:t> - </a:t>
            </a:r>
            <a:r>
              <a:rPr lang="ru-RU" sz="2000" dirty="0" err="1" smtClean="0"/>
              <a:t>дане</a:t>
            </a:r>
            <a:r>
              <a:rPr lang="ru-RU" sz="2000" dirty="0" smtClean="0"/>
              <a:t> </a:t>
            </a:r>
            <a:r>
              <a:rPr lang="ru-RU" sz="2000" dirty="0" err="1" smtClean="0"/>
              <a:t>значення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задає</a:t>
            </a:r>
            <a:r>
              <a:rPr lang="ru-RU" sz="2000" dirty="0" smtClean="0"/>
              <a:t> </a:t>
            </a:r>
            <a:r>
              <a:rPr lang="ru-RU" sz="2000" dirty="0" err="1" smtClean="0"/>
              <a:t>абсолютне</a:t>
            </a:r>
            <a:r>
              <a:rPr lang="ru-RU" sz="2000" dirty="0" smtClean="0"/>
              <a:t> </a:t>
            </a:r>
            <a:r>
              <a:rPr lang="ru-RU" sz="2000" dirty="0" err="1" smtClean="0"/>
              <a:t>позиціонування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елемента</a:t>
            </a:r>
            <a:r>
              <a:rPr lang="ru-RU" sz="2000" dirty="0" smtClean="0"/>
              <a:t>. </a:t>
            </a:r>
          </a:p>
          <a:p>
            <a:pPr fontAlgn="base"/>
            <a:endParaRPr lang="ru-RU" sz="2000" dirty="0"/>
          </a:p>
          <a:p>
            <a:pPr marL="457200" indent="-457200" fontAlgn="base">
              <a:buAutoNum type="arabicPeriod"/>
            </a:pPr>
            <a:r>
              <a:rPr lang="ru-RU" sz="2000" dirty="0" smtClean="0"/>
              <a:t>абсолютно </a:t>
            </a:r>
            <a:r>
              <a:rPr lang="ru-RU" sz="2000" dirty="0" err="1" smtClean="0"/>
              <a:t>позиційований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елемент</a:t>
            </a:r>
            <a:r>
              <a:rPr lang="ru-RU" sz="2000" dirty="0" smtClean="0"/>
              <a:t> </a:t>
            </a:r>
            <a:r>
              <a:rPr lang="ru-RU" sz="2000" dirty="0" err="1" smtClean="0"/>
              <a:t>повністю</a:t>
            </a:r>
            <a:r>
              <a:rPr lang="ru-RU" sz="2000" dirty="0" smtClean="0"/>
              <a:t> </a:t>
            </a:r>
            <a:r>
              <a:rPr lang="ru-RU" sz="2000" dirty="0" err="1" smtClean="0"/>
              <a:t>відділяється</a:t>
            </a:r>
            <a:r>
              <a:rPr lang="ru-RU" sz="2000" dirty="0" smtClean="0"/>
              <a:t> </a:t>
            </a:r>
            <a:r>
              <a:rPr lang="ru-RU" sz="2000" dirty="0" err="1" smtClean="0"/>
              <a:t>від</a:t>
            </a:r>
            <a:r>
              <a:rPr lang="ru-RU" sz="2000" dirty="0" smtClean="0"/>
              <a:t> </a:t>
            </a:r>
            <a:r>
              <a:rPr lang="ru-RU" sz="2000" dirty="0" err="1" smtClean="0"/>
              <a:t>загального</a:t>
            </a:r>
            <a:r>
              <a:rPr lang="ru-RU" sz="2000" dirty="0" smtClean="0"/>
              <a:t> потоку HTML-документа. </a:t>
            </a:r>
            <a:r>
              <a:rPr lang="ru-RU" sz="2000" dirty="0" err="1" smtClean="0"/>
              <a:t>Інші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елементи</a:t>
            </a:r>
            <a:r>
              <a:rPr lang="ru-RU" sz="2000" dirty="0" smtClean="0"/>
              <a:t> </a:t>
            </a:r>
            <a:r>
              <a:rPr lang="ru-RU" sz="2000" dirty="0" err="1" smtClean="0"/>
              <a:t>сторінки</a:t>
            </a:r>
            <a:r>
              <a:rPr lang="ru-RU" sz="2000" dirty="0" smtClean="0"/>
              <a:t> </a:t>
            </a:r>
            <a:r>
              <a:rPr lang="ru-RU" sz="2000" dirty="0" err="1" smtClean="0"/>
              <a:t>будуть</a:t>
            </a:r>
            <a:r>
              <a:rPr lang="ru-RU" sz="2000" dirty="0" smtClean="0"/>
              <a:t> вести себе так, </a:t>
            </a:r>
            <a:r>
              <a:rPr lang="ru-RU" sz="2000" dirty="0" err="1" smtClean="0"/>
              <a:t>ніби</a:t>
            </a:r>
            <a:r>
              <a:rPr lang="ru-RU" sz="2000" dirty="0" smtClean="0"/>
              <a:t> абсолютно </a:t>
            </a:r>
            <a:r>
              <a:rPr lang="ru-RU" sz="2000" dirty="0" err="1" smtClean="0"/>
              <a:t>позиціонованого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елемента</a:t>
            </a:r>
            <a:r>
              <a:rPr lang="ru-RU" sz="2000" dirty="0" smtClean="0"/>
              <a:t> не </a:t>
            </a:r>
            <a:r>
              <a:rPr lang="ru-RU" sz="2000" dirty="0" err="1" smtClean="0"/>
              <a:t>існує</a:t>
            </a:r>
            <a:r>
              <a:rPr lang="ru-RU" sz="2000" dirty="0" smtClean="0"/>
              <a:t>. </a:t>
            </a:r>
          </a:p>
          <a:p>
            <a:pPr marL="457200" indent="-457200" fontAlgn="base">
              <a:buAutoNum type="arabicPeriod"/>
            </a:pPr>
            <a:r>
              <a:rPr lang="ru-RU" sz="2000" dirty="0" smtClean="0"/>
              <a:t>абсолютно </a:t>
            </a:r>
            <a:r>
              <a:rPr lang="ru-RU" sz="2000" dirty="0" err="1" smtClean="0"/>
              <a:t>позиційований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елемент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переміщати</a:t>
            </a:r>
            <a:r>
              <a:rPr lang="ru-RU" sz="2000" dirty="0" smtClean="0"/>
              <a:t> </a:t>
            </a:r>
            <a:r>
              <a:rPr lang="ru-RU" sz="2000" dirty="0" err="1" smtClean="0"/>
              <a:t>щодо</a:t>
            </a:r>
            <a:r>
              <a:rPr lang="ru-RU" sz="2000" dirty="0" smtClean="0"/>
              <a:t> </a:t>
            </a:r>
            <a:r>
              <a:rPr lang="ru-RU" sz="2000" dirty="0" err="1" smtClean="0"/>
              <a:t>його</a:t>
            </a:r>
            <a:r>
              <a:rPr lang="ru-RU" sz="2000" dirty="0" smtClean="0"/>
              <a:t> батька (за </a:t>
            </a:r>
            <a:r>
              <a:rPr lang="ru-RU" sz="2000" dirty="0" err="1" smtClean="0"/>
              <a:t>замовчуванням</a:t>
            </a:r>
            <a:r>
              <a:rPr lang="ru-RU" sz="2000" dirty="0" smtClean="0"/>
              <a:t> </a:t>
            </a:r>
            <a:r>
              <a:rPr lang="ru-RU" sz="2000" dirty="0" err="1" smtClean="0"/>
              <a:t>це</a:t>
            </a:r>
            <a:r>
              <a:rPr lang="ru-RU" sz="2000" dirty="0" smtClean="0"/>
              <a:t> </a:t>
            </a:r>
            <a:r>
              <a:rPr lang="ru-RU" sz="2000" dirty="0" err="1" smtClean="0"/>
              <a:t>вікно</a:t>
            </a:r>
            <a:r>
              <a:rPr lang="ru-RU" sz="2000" dirty="0" smtClean="0"/>
              <a:t> браузера) за </a:t>
            </a:r>
            <a:r>
              <a:rPr lang="ru-RU" sz="2000" dirty="0" err="1" smtClean="0"/>
              <a:t>допомогою</a:t>
            </a:r>
            <a:r>
              <a:rPr lang="ru-RU" sz="2000" dirty="0" smtClean="0"/>
              <a:t> </a:t>
            </a:r>
            <a:r>
              <a:rPr lang="ru-RU" sz="2000" dirty="0" err="1" smtClean="0"/>
              <a:t>властивостей</a:t>
            </a:r>
            <a:r>
              <a:rPr lang="ru-RU" sz="2000" dirty="0" smtClean="0"/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top</a:t>
            </a:r>
            <a:r>
              <a:rPr lang="ru-RU" sz="2000" b="1" dirty="0" smtClean="0">
                <a:solidFill>
                  <a:srgbClr val="FF0000"/>
                </a:solidFill>
              </a:rPr>
              <a:t>, </a:t>
            </a:r>
            <a:r>
              <a:rPr lang="ru-RU" sz="2000" b="1" dirty="0" err="1" smtClean="0">
                <a:solidFill>
                  <a:srgbClr val="FF0000"/>
                </a:solidFill>
              </a:rPr>
              <a:t>right</a:t>
            </a:r>
            <a:r>
              <a:rPr lang="ru-RU" sz="2000" b="1" dirty="0" smtClean="0">
                <a:solidFill>
                  <a:srgbClr val="FF0000"/>
                </a:solidFill>
              </a:rPr>
              <a:t>, </a:t>
            </a:r>
            <a:r>
              <a:rPr lang="ru-RU" sz="2000" b="1" dirty="0" err="1" smtClean="0">
                <a:solidFill>
                  <a:srgbClr val="FF0000"/>
                </a:solidFill>
              </a:rPr>
              <a:t>bottom</a:t>
            </a:r>
            <a:r>
              <a:rPr lang="ru-RU" sz="2000" b="1" dirty="0" smtClean="0">
                <a:solidFill>
                  <a:srgbClr val="FF0000"/>
                </a:solidFill>
              </a:rPr>
              <a:t> і </a:t>
            </a:r>
            <a:r>
              <a:rPr lang="ru-RU" sz="2000" b="1" dirty="0" err="1" smtClean="0">
                <a:solidFill>
                  <a:srgbClr val="FF0000"/>
                </a:solidFill>
              </a:rPr>
              <a:t>left</a:t>
            </a:r>
            <a:r>
              <a:rPr lang="ru-RU" sz="2000" dirty="0" smtClean="0"/>
              <a:t>.</a:t>
            </a:r>
          </a:p>
          <a:p>
            <a:pPr marL="457200" indent="-457200" fontAlgn="base">
              <a:buAutoNum type="arabicPeriod"/>
            </a:pPr>
            <a:endParaRPr lang="ru-RU" sz="2000" dirty="0"/>
          </a:p>
          <a:p>
            <a:pPr fontAlgn="base"/>
            <a:r>
              <a:rPr lang="en-US" sz="2000" b="1" dirty="0" smtClean="0">
                <a:solidFill>
                  <a:srgbClr val="FF0000"/>
                </a:solidFill>
              </a:rPr>
              <a:t>relative</a:t>
            </a:r>
            <a:r>
              <a:rPr lang="en-US" sz="2000" dirty="0" smtClean="0"/>
              <a:t> - </a:t>
            </a:r>
            <a:r>
              <a:rPr lang="uk-UA" sz="2000" dirty="0" smtClean="0"/>
              <a:t>відносне позиціонування елемента. </a:t>
            </a:r>
          </a:p>
          <a:p>
            <a:pPr fontAlgn="base"/>
            <a:r>
              <a:rPr lang="uk-UA" sz="2000" dirty="0" smtClean="0"/>
              <a:t>В даному випадку елемент, як зазвичай, розміщується щодо свого поточного положення в потоці документа, тобто візуальних змін не видно. </a:t>
            </a:r>
          </a:p>
          <a:p>
            <a:pPr fontAlgn="base"/>
            <a:r>
              <a:rPr lang="uk-UA" sz="2000" dirty="0" smtClean="0"/>
              <a:t>Але потім, користуючись властивостями </a:t>
            </a:r>
            <a:r>
              <a:rPr lang="en-US" sz="2000" b="1" dirty="0" smtClean="0">
                <a:solidFill>
                  <a:srgbClr val="FF0000"/>
                </a:solidFill>
              </a:rPr>
              <a:t>top, right, bottom </a:t>
            </a:r>
            <a:r>
              <a:rPr lang="uk-UA" sz="2000" b="1" dirty="0" smtClean="0">
                <a:solidFill>
                  <a:srgbClr val="FF0000"/>
                </a:solidFill>
              </a:rPr>
              <a:t>і </a:t>
            </a:r>
            <a:r>
              <a:rPr lang="en-US" sz="2000" b="1" dirty="0" smtClean="0">
                <a:solidFill>
                  <a:srgbClr val="FF0000"/>
                </a:solidFill>
              </a:rPr>
              <a:t>left</a:t>
            </a:r>
            <a:r>
              <a:rPr lang="en-US" sz="2000" dirty="0" smtClean="0"/>
              <a:t>, </a:t>
            </a:r>
            <a:r>
              <a:rPr lang="uk-UA" sz="2000" dirty="0" smtClean="0"/>
              <a:t>можна рухати відносно </a:t>
            </a:r>
            <a:r>
              <a:rPr lang="uk-UA" sz="2000" dirty="0" err="1" smtClean="0"/>
              <a:t>позиційований</a:t>
            </a:r>
            <a:r>
              <a:rPr lang="uk-UA" sz="2000" dirty="0" smtClean="0"/>
              <a:t> елемент в потрібному напрямку (початковою точкою відліку буде вихідне положення елемента).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149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04663"/>
          </a:xfrm>
        </p:spPr>
        <p:txBody>
          <a:bodyPr>
            <a:noAutofit/>
          </a:bodyPr>
          <a:lstStyle/>
          <a:p>
            <a:r>
              <a:rPr lang="en-US" sz="3200" dirty="0" smtClean="0"/>
              <a:t>CSS3. position</a:t>
            </a:r>
            <a:endParaRPr lang="uk-UA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764704"/>
            <a:ext cx="864096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000" b="1" dirty="0" err="1" smtClean="0">
                <a:solidFill>
                  <a:srgbClr val="FF0000"/>
                </a:solidFill>
              </a:rPr>
              <a:t>fixed</a:t>
            </a:r>
            <a:r>
              <a:rPr lang="ru-RU" sz="2000" dirty="0" smtClean="0"/>
              <a:t> - </a:t>
            </a:r>
            <a:r>
              <a:rPr lang="ru-RU" sz="2000" dirty="0" err="1" smtClean="0"/>
              <a:t>фіксоване</a:t>
            </a:r>
            <a:r>
              <a:rPr lang="ru-RU" sz="2000" dirty="0" smtClean="0"/>
              <a:t> </a:t>
            </a:r>
            <a:r>
              <a:rPr lang="ru-RU" sz="2000" dirty="0" err="1" smtClean="0"/>
              <a:t>позиціонування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елемента</a:t>
            </a:r>
            <a:r>
              <a:rPr lang="ru-RU" sz="2000" dirty="0" smtClean="0"/>
              <a:t>. </a:t>
            </a:r>
          </a:p>
          <a:p>
            <a:pPr fontAlgn="base"/>
            <a:r>
              <a:rPr lang="ru-RU" sz="2000" dirty="0" smtClean="0"/>
              <a:t>За принципом </a:t>
            </a:r>
            <a:r>
              <a:rPr lang="ru-RU" sz="2000" dirty="0" err="1" smtClean="0"/>
              <a:t>роботи</a:t>
            </a:r>
            <a:r>
              <a:rPr lang="ru-RU" sz="2000" dirty="0" smtClean="0"/>
              <a:t> </a:t>
            </a:r>
            <a:r>
              <a:rPr lang="ru-RU" sz="2000" dirty="0" err="1" smtClean="0"/>
              <a:t>це</a:t>
            </a:r>
            <a:r>
              <a:rPr lang="ru-RU" sz="2000" dirty="0" smtClean="0"/>
              <a:t> схоже на </a:t>
            </a:r>
            <a:r>
              <a:rPr lang="ru-RU" sz="2000" dirty="0" err="1" smtClean="0"/>
              <a:t>абсолютне</a:t>
            </a:r>
            <a:r>
              <a:rPr lang="ru-RU" sz="2000" dirty="0" smtClean="0"/>
              <a:t> </a:t>
            </a:r>
            <a:r>
              <a:rPr lang="ru-RU" sz="2000" dirty="0" err="1" smtClean="0"/>
              <a:t>позиціонування</a:t>
            </a:r>
            <a:r>
              <a:rPr lang="ru-RU" sz="2000" dirty="0" smtClean="0"/>
              <a:t>, </a:t>
            </a:r>
            <a:r>
              <a:rPr lang="ru-RU" sz="2000" dirty="0" err="1" smtClean="0"/>
              <a:t>проте</a:t>
            </a:r>
            <a:r>
              <a:rPr lang="ru-RU" sz="2000" dirty="0" smtClean="0"/>
              <a:t> </a:t>
            </a:r>
            <a:r>
              <a:rPr lang="ru-RU" sz="2000" dirty="0" err="1" smtClean="0"/>
              <a:t>різниця</a:t>
            </a:r>
            <a:r>
              <a:rPr lang="ru-RU" sz="2000" dirty="0" smtClean="0"/>
              <a:t> в тому, </a:t>
            </a:r>
            <a:r>
              <a:rPr lang="ru-RU" sz="2000" dirty="0" err="1" smtClean="0"/>
              <a:t>що</a:t>
            </a:r>
            <a:r>
              <a:rPr lang="ru-RU" sz="2000" dirty="0" smtClean="0"/>
              <a:t> на </a:t>
            </a:r>
            <a:r>
              <a:rPr lang="ru-RU" sz="2000" dirty="0" err="1" smtClean="0"/>
              <a:t>відміну</a:t>
            </a:r>
            <a:r>
              <a:rPr lang="ru-RU" sz="2000" dirty="0" smtClean="0"/>
              <a:t> </a:t>
            </a:r>
            <a:r>
              <a:rPr lang="ru-RU" sz="2000" dirty="0" err="1" smtClean="0"/>
              <a:t>від</a:t>
            </a:r>
            <a:r>
              <a:rPr lang="ru-RU" sz="2000" dirty="0" smtClean="0"/>
              <a:t> абсолютно </a:t>
            </a:r>
            <a:r>
              <a:rPr lang="ru-RU" sz="2000" dirty="0" err="1" smtClean="0"/>
              <a:t>позиціонованого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елемента</a:t>
            </a:r>
            <a:r>
              <a:rPr lang="ru-RU" sz="2000" dirty="0" smtClean="0"/>
              <a:t>, </a:t>
            </a:r>
            <a:r>
              <a:rPr lang="ru-RU" sz="2000" dirty="0" err="1" smtClean="0"/>
              <a:t>фіксований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елемент</a:t>
            </a:r>
            <a:r>
              <a:rPr lang="ru-RU" sz="2000" dirty="0" smtClean="0"/>
              <a:t> </a:t>
            </a:r>
            <a:r>
              <a:rPr lang="ru-RU" sz="2000" dirty="0" err="1" smtClean="0"/>
              <a:t>залишається</a:t>
            </a:r>
            <a:r>
              <a:rPr lang="ru-RU" sz="2000" dirty="0" smtClean="0"/>
              <a:t> на </a:t>
            </a:r>
            <a:r>
              <a:rPr lang="ru-RU" sz="2000" dirty="0" err="1" smtClean="0"/>
              <a:t>місці</a:t>
            </a:r>
            <a:r>
              <a:rPr lang="ru-RU" sz="2000" dirty="0" smtClean="0"/>
              <a:t> при </a:t>
            </a:r>
            <a:r>
              <a:rPr lang="ru-RU" sz="2000" dirty="0" err="1" smtClean="0"/>
              <a:t>прокручуванні</a:t>
            </a:r>
            <a:r>
              <a:rPr lang="ru-RU" sz="2000" dirty="0" smtClean="0"/>
              <a:t> веб-</a:t>
            </a:r>
            <a:r>
              <a:rPr lang="ru-RU" sz="2000" dirty="0" err="1" smtClean="0"/>
              <a:t>сторінки</a:t>
            </a:r>
            <a:r>
              <a:rPr lang="ru-RU" sz="2000" dirty="0" smtClean="0"/>
              <a:t> (</a:t>
            </a:r>
            <a:r>
              <a:rPr lang="ru-RU" sz="2000" dirty="0" err="1" smtClean="0"/>
              <a:t>аналогічним</a:t>
            </a:r>
            <a:r>
              <a:rPr lang="ru-RU" sz="2000" dirty="0" smtClean="0"/>
              <a:t> чином поводиться </a:t>
            </a:r>
            <a:r>
              <a:rPr lang="ru-RU" sz="2000" dirty="0" err="1" smtClean="0"/>
              <a:t>фіксоване</a:t>
            </a:r>
            <a:r>
              <a:rPr lang="ru-RU" sz="2000" dirty="0" smtClean="0"/>
              <a:t> </a:t>
            </a:r>
            <a:r>
              <a:rPr lang="ru-RU" sz="2000" dirty="0" err="1" smtClean="0"/>
              <a:t>фонове</a:t>
            </a:r>
            <a:r>
              <a:rPr lang="ru-RU" sz="2000" dirty="0" smtClean="0"/>
              <a:t> </a:t>
            </a:r>
            <a:r>
              <a:rPr lang="ru-RU" sz="2000" dirty="0" err="1" smtClean="0"/>
              <a:t>зображення</a:t>
            </a:r>
            <a:r>
              <a:rPr lang="ru-RU" sz="2000" dirty="0" smtClean="0"/>
              <a:t>).</a:t>
            </a:r>
          </a:p>
          <a:p>
            <a:pPr fontAlgn="base"/>
            <a:endParaRPr lang="ru-RU" sz="2000" dirty="0"/>
          </a:p>
          <a:p>
            <a:pPr fontAlgn="base"/>
            <a:r>
              <a:rPr lang="en-US" sz="2000" b="1" dirty="0" smtClean="0">
                <a:solidFill>
                  <a:srgbClr val="FF0000"/>
                </a:solidFill>
              </a:rPr>
              <a:t>sticky</a:t>
            </a:r>
            <a:r>
              <a:rPr lang="en-US" sz="2000" dirty="0" smtClean="0"/>
              <a:t> - </a:t>
            </a:r>
            <a:r>
              <a:rPr lang="uk-UA" sz="2000" dirty="0" smtClean="0"/>
              <a:t>це </a:t>
            </a:r>
            <a:r>
              <a:rPr lang="uk-UA" sz="2000" dirty="0" err="1" smtClean="0"/>
              <a:t>мікс</a:t>
            </a:r>
            <a:r>
              <a:rPr lang="uk-UA" sz="2000" dirty="0" smtClean="0"/>
              <a:t> відносного і фіксованого позиціонування. </a:t>
            </a:r>
          </a:p>
          <a:p>
            <a:pPr fontAlgn="base"/>
            <a:r>
              <a:rPr lang="uk-UA" sz="2000" dirty="0" smtClean="0"/>
              <a:t>Елемент позиціонується відносно до тих пір, поки не перетинає певний поріг, після чого елемент стає фіксованим в рамках найближчого батька. </a:t>
            </a:r>
          </a:p>
          <a:p>
            <a:pPr fontAlgn="base"/>
            <a:r>
              <a:rPr lang="uk-UA" sz="2000" dirty="0" smtClean="0"/>
              <a:t>Станом на 2017 рік не дуже добре підтримується браузерами. Необхідно використання </a:t>
            </a:r>
            <a:r>
              <a:rPr lang="uk-UA" sz="2000" dirty="0" err="1" smtClean="0"/>
              <a:t>вендорного</a:t>
            </a:r>
            <a:r>
              <a:rPr lang="uk-UA" sz="2000" dirty="0" smtClean="0"/>
              <a:t> префікса -</a:t>
            </a:r>
            <a:r>
              <a:rPr lang="en-US" sz="2000" dirty="0" err="1" smtClean="0"/>
              <a:t>webkit</a:t>
            </a:r>
            <a:r>
              <a:rPr lang="en-US" sz="2000" dirty="0" smtClean="0"/>
              <a:t>-.</a:t>
            </a:r>
            <a:endParaRPr lang="uk-UA" sz="2000" dirty="0" smtClean="0"/>
          </a:p>
          <a:p>
            <a:pPr fontAlgn="base"/>
            <a:endParaRPr lang="uk-UA" sz="2000" dirty="0"/>
          </a:p>
          <a:p>
            <a:pPr fontAlgn="base"/>
            <a:r>
              <a:rPr lang="ru-RU" sz="2000" b="1" dirty="0" err="1" smtClean="0">
                <a:solidFill>
                  <a:srgbClr val="FF0000"/>
                </a:solidFill>
              </a:rPr>
              <a:t>static</a:t>
            </a:r>
            <a:r>
              <a:rPr lang="ru-RU" sz="2000" dirty="0" smtClean="0"/>
              <a:t> (</a:t>
            </a:r>
            <a:r>
              <a:rPr lang="ru-RU" sz="2000" dirty="0" err="1" smtClean="0"/>
              <a:t>значення</a:t>
            </a:r>
            <a:r>
              <a:rPr lang="ru-RU" sz="2000" dirty="0" smtClean="0"/>
              <a:t> за </a:t>
            </a:r>
            <a:r>
              <a:rPr lang="ru-RU" sz="2000" dirty="0" err="1" smtClean="0"/>
              <a:t>замовчуванням</a:t>
            </a:r>
            <a:r>
              <a:rPr lang="ru-RU" sz="2000" dirty="0" smtClean="0"/>
              <a:t>) - </a:t>
            </a:r>
            <a:r>
              <a:rPr lang="ru-RU" sz="2000" dirty="0" err="1" smtClean="0"/>
              <a:t>статичне</a:t>
            </a:r>
            <a:r>
              <a:rPr lang="ru-RU" sz="2000" dirty="0" smtClean="0"/>
              <a:t> </a:t>
            </a:r>
            <a:r>
              <a:rPr lang="ru-RU" sz="2000" dirty="0" err="1" smtClean="0"/>
              <a:t>позиціонування</a:t>
            </a:r>
            <a:r>
              <a:rPr lang="ru-RU" sz="2000" dirty="0" smtClean="0"/>
              <a:t>. </a:t>
            </a:r>
          </a:p>
          <a:p>
            <a:pPr fontAlgn="base"/>
            <a:r>
              <a:rPr lang="ru-RU" sz="2000" dirty="0" err="1" smtClean="0"/>
              <a:t>Такий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елемент</a:t>
            </a:r>
            <a:r>
              <a:rPr lang="ru-RU" sz="2000" dirty="0" smtClean="0"/>
              <a:t> поводиться як </a:t>
            </a:r>
            <a:r>
              <a:rPr lang="ru-RU" sz="2000" dirty="0" err="1" smtClean="0"/>
              <a:t>завжди</a:t>
            </a:r>
            <a:r>
              <a:rPr lang="ru-RU" sz="2000" dirty="0" smtClean="0"/>
              <a:t>. На </a:t>
            </a:r>
            <a:r>
              <a:rPr lang="ru-RU" sz="2000" dirty="0" err="1" smtClean="0"/>
              <a:t>практиці</a:t>
            </a:r>
            <a:r>
              <a:rPr lang="ru-RU" sz="2000" dirty="0" smtClean="0"/>
              <a:t> </a:t>
            </a:r>
            <a:r>
              <a:rPr lang="ru-RU" sz="2000" dirty="0" err="1" smtClean="0"/>
              <a:t>це</a:t>
            </a:r>
            <a:r>
              <a:rPr lang="ru-RU" sz="2000" dirty="0" smtClean="0"/>
              <a:t> </a:t>
            </a:r>
            <a:r>
              <a:rPr lang="ru-RU" sz="2000" dirty="0" err="1" smtClean="0"/>
              <a:t>значення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може</a:t>
            </a:r>
            <a:r>
              <a:rPr lang="ru-RU" sz="2000" dirty="0" smtClean="0"/>
              <a:t> </a:t>
            </a:r>
            <a:r>
              <a:rPr lang="ru-RU" sz="2000" dirty="0" err="1" smtClean="0"/>
              <a:t>застосовуватися</a:t>
            </a:r>
            <a:r>
              <a:rPr lang="ru-RU" sz="2000" dirty="0" smtClean="0"/>
              <a:t>, </a:t>
            </a:r>
            <a:r>
              <a:rPr lang="ru-RU" sz="2000" dirty="0" err="1" smtClean="0"/>
              <a:t>наприклад</a:t>
            </a:r>
            <a:r>
              <a:rPr lang="ru-RU" sz="2000" dirty="0" smtClean="0"/>
              <a:t>, для </a:t>
            </a:r>
            <a:r>
              <a:rPr lang="ru-RU" sz="2000" dirty="0" err="1" smtClean="0"/>
              <a:t>перезапису</a:t>
            </a:r>
            <a:r>
              <a:rPr lang="ru-RU" sz="2000" dirty="0" smtClean="0"/>
              <a:t> </a:t>
            </a:r>
            <a:r>
              <a:rPr lang="ru-RU" sz="2000" dirty="0" err="1" smtClean="0"/>
              <a:t>іншого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значення</a:t>
            </a:r>
            <a:r>
              <a:rPr lang="ru-RU" sz="2000" dirty="0" smtClean="0"/>
              <a:t>. </a:t>
            </a:r>
          </a:p>
          <a:p>
            <a:pPr fontAlgn="base"/>
            <a:r>
              <a:rPr lang="ru-RU" sz="2000" dirty="0" err="1" smtClean="0"/>
              <a:t>Властивості</a:t>
            </a:r>
            <a:r>
              <a:rPr lang="ru-RU" sz="2000" dirty="0" smtClean="0"/>
              <a:t> </a:t>
            </a:r>
            <a:r>
              <a:rPr lang="ru-RU" sz="2000" dirty="0" err="1" smtClean="0">
                <a:solidFill>
                  <a:srgbClr val="FF0000"/>
                </a:solidFill>
              </a:rPr>
              <a:t>top</a:t>
            </a:r>
            <a:r>
              <a:rPr lang="ru-RU" sz="2000" dirty="0" smtClean="0">
                <a:solidFill>
                  <a:srgbClr val="FF0000"/>
                </a:solidFill>
              </a:rPr>
              <a:t>, </a:t>
            </a:r>
            <a:r>
              <a:rPr lang="ru-RU" sz="2000" dirty="0" err="1" smtClean="0">
                <a:solidFill>
                  <a:srgbClr val="FF0000"/>
                </a:solidFill>
              </a:rPr>
              <a:t>right</a:t>
            </a:r>
            <a:r>
              <a:rPr lang="ru-RU" sz="2000" dirty="0" smtClean="0">
                <a:solidFill>
                  <a:srgbClr val="FF0000"/>
                </a:solidFill>
              </a:rPr>
              <a:t>, </a:t>
            </a:r>
            <a:r>
              <a:rPr lang="ru-RU" sz="2000" dirty="0" err="1" smtClean="0">
                <a:solidFill>
                  <a:srgbClr val="FF0000"/>
                </a:solidFill>
              </a:rPr>
              <a:t>bottom</a:t>
            </a:r>
            <a:r>
              <a:rPr lang="ru-RU" sz="2000" dirty="0" smtClean="0">
                <a:solidFill>
                  <a:srgbClr val="FF0000"/>
                </a:solidFill>
              </a:rPr>
              <a:t> і </a:t>
            </a:r>
            <a:r>
              <a:rPr lang="ru-RU" sz="2000" dirty="0" err="1" smtClean="0">
                <a:solidFill>
                  <a:srgbClr val="FF0000"/>
                </a:solidFill>
              </a:rPr>
              <a:t>left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/>
              <a:t>не </a:t>
            </a:r>
            <a:r>
              <a:rPr lang="ru-RU" sz="2000" dirty="0" err="1" smtClean="0"/>
              <a:t>впливають</a:t>
            </a:r>
            <a:r>
              <a:rPr lang="ru-RU" sz="2000" dirty="0" smtClean="0"/>
              <a:t> на </a:t>
            </a:r>
            <a:r>
              <a:rPr lang="ru-RU" sz="2000" dirty="0" err="1" smtClean="0"/>
              <a:t>елемент</a:t>
            </a:r>
            <a:r>
              <a:rPr lang="ru-RU" sz="2000" dirty="0" smtClean="0"/>
              <a:t> </a:t>
            </a:r>
            <a:r>
              <a:rPr lang="ru-RU" sz="2000" dirty="0" err="1" smtClean="0"/>
              <a:t>зі</a:t>
            </a:r>
            <a:r>
              <a:rPr lang="ru-RU" sz="2000" dirty="0" smtClean="0"/>
              <a:t> </a:t>
            </a:r>
            <a:r>
              <a:rPr lang="ru-RU" sz="2000" dirty="0" err="1" smtClean="0"/>
              <a:t>статичним</a:t>
            </a:r>
            <a:r>
              <a:rPr lang="ru-RU" sz="2000" dirty="0" smtClean="0"/>
              <a:t> </a:t>
            </a:r>
            <a:r>
              <a:rPr lang="ru-RU" sz="2000" dirty="0" err="1" smtClean="0"/>
              <a:t>позиціонуванням</a:t>
            </a:r>
            <a:r>
              <a:rPr lang="ru-RU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095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04663"/>
          </a:xfrm>
        </p:spPr>
        <p:txBody>
          <a:bodyPr>
            <a:noAutofit/>
          </a:bodyPr>
          <a:lstStyle/>
          <a:p>
            <a:r>
              <a:rPr lang="en-US" sz="3200" dirty="0" smtClean="0"/>
              <a:t>CSS3. position</a:t>
            </a:r>
            <a:endParaRPr lang="uk-UA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764704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ru-RU" sz="2000" dirty="0" err="1" smtClean="0"/>
              <a:t>Ще</a:t>
            </a:r>
            <a:r>
              <a:rPr lang="ru-RU" sz="2000" dirty="0" smtClean="0"/>
              <a:t> одна </a:t>
            </a:r>
            <a:r>
              <a:rPr lang="ru-RU" sz="2000" dirty="0" err="1" smtClean="0">
                <a:solidFill>
                  <a:srgbClr val="FF0000"/>
                </a:solidFill>
              </a:rPr>
              <a:t>особливість</a:t>
            </a:r>
            <a:r>
              <a:rPr lang="ru-RU" sz="2000" dirty="0" smtClean="0">
                <a:solidFill>
                  <a:srgbClr val="FF0000"/>
                </a:solidFill>
              </a:rPr>
              <a:t> абсолютно </a:t>
            </a:r>
            <a:r>
              <a:rPr lang="ru-RU" sz="2000" dirty="0" err="1" smtClean="0">
                <a:solidFill>
                  <a:srgbClr val="FF0000"/>
                </a:solidFill>
              </a:rPr>
              <a:t>позиціонованого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/>
              <a:t>елемента</a:t>
            </a:r>
            <a:r>
              <a:rPr lang="ru-RU" sz="2000" dirty="0" smtClean="0"/>
              <a:t> </a:t>
            </a:r>
            <a:r>
              <a:rPr lang="ru-RU" sz="2000" dirty="0" err="1" smtClean="0"/>
              <a:t>полягає</a:t>
            </a:r>
            <a:r>
              <a:rPr lang="ru-RU" sz="2000" dirty="0" smtClean="0"/>
              <a:t> в тому,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якщо</a:t>
            </a:r>
            <a:r>
              <a:rPr lang="ru-RU" sz="2000" dirty="0" smtClean="0"/>
              <a:t> </a:t>
            </a:r>
            <a:r>
              <a:rPr lang="ru-RU" sz="2000" dirty="0" err="1" smtClean="0"/>
              <a:t>його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батьком</a:t>
            </a:r>
            <a:r>
              <a:rPr lang="ru-RU" sz="2000" dirty="0" smtClean="0"/>
              <a:t> є ​​</a:t>
            </a:r>
            <a:r>
              <a:rPr lang="ru-RU" sz="2000" dirty="0" err="1" smtClean="0"/>
              <a:t>елемент</a:t>
            </a:r>
            <a:r>
              <a:rPr lang="ru-RU" sz="2000" dirty="0" smtClean="0"/>
              <a:t> з </a:t>
            </a:r>
            <a:r>
              <a:rPr lang="ru-RU" sz="2000" dirty="0" err="1" smtClean="0">
                <a:solidFill>
                  <a:srgbClr val="FF0000"/>
                </a:solidFill>
              </a:rPr>
              <a:t>відносним</a:t>
            </a:r>
            <a:r>
              <a:rPr lang="ru-RU" sz="2000" dirty="0" smtClean="0">
                <a:solidFill>
                  <a:srgbClr val="FF0000"/>
                </a:solidFill>
              </a:rPr>
              <a:t>, </a:t>
            </a:r>
            <a:r>
              <a:rPr lang="ru-RU" sz="2000" dirty="0" err="1" smtClean="0">
                <a:solidFill>
                  <a:srgbClr val="FF0000"/>
                </a:solidFill>
              </a:rPr>
              <a:t>фіксованим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>
                <a:solidFill>
                  <a:srgbClr val="FF0000"/>
                </a:solidFill>
              </a:rPr>
              <a:t>або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>
                <a:solidFill>
                  <a:srgbClr val="FF0000"/>
                </a:solidFill>
              </a:rPr>
              <a:t>абсолютним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/>
              <a:t>позиціонуванням</a:t>
            </a:r>
            <a:r>
              <a:rPr lang="ru-RU" sz="2000" dirty="0" smtClean="0"/>
              <a:t>, то при </a:t>
            </a:r>
            <a:r>
              <a:rPr lang="ru-RU" sz="2000" dirty="0" err="1" smtClean="0"/>
              <a:t>переміщенні</a:t>
            </a:r>
            <a:r>
              <a:rPr lang="ru-RU" sz="2000" dirty="0" smtClean="0"/>
              <a:t> абсолютно </a:t>
            </a:r>
            <a:r>
              <a:rPr lang="ru-RU" sz="2000" dirty="0" err="1" smtClean="0"/>
              <a:t>позиціонованого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елемента</a:t>
            </a:r>
            <a:r>
              <a:rPr lang="ru-RU" sz="2000" dirty="0" smtClean="0"/>
              <a:t> </a:t>
            </a:r>
            <a:r>
              <a:rPr lang="ru-RU" sz="2000" dirty="0" err="1" smtClean="0"/>
              <a:t>властивостями</a:t>
            </a:r>
            <a:r>
              <a:rPr lang="ru-RU" sz="2000" dirty="0" smtClean="0"/>
              <a:t> </a:t>
            </a:r>
            <a:r>
              <a:rPr lang="ru-RU" sz="2000" dirty="0" err="1" smtClean="0">
                <a:solidFill>
                  <a:srgbClr val="FF0000"/>
                </a:solidFill>
              </a:rPr>
              <a:t>top</a:t>
            </a:r>
            <a:r>
              <a:rPr lang="ru-RU" sz="2000" dirty="0" smtClean="0">
                <a:solidFill>
                  <a:srgbClr val="FF0000"/>
                </a:solidFill>
              </a:rPr>
              <a:t>, </a:t>
            </a:r>
            <a:r>
              <a:rPr lang="ru-RU" sz="2000" dirty="0" err="1" smtClean="0">
                <a:solidFill>
                  <a:srgbClr val="FF0000"/>
                </a:solidFill>
              </a:rPr>
              <a:t>right</a:t>
            </a:r>
            <a:r>
              <a:rPr lang="ru-RU" sz="2000" dirty="0" smtClean="0">
                <a:solidFill>
                  <a:srgbClr val="FF0000"/>
                </a:solidFill>
              </a:rPr>
              <a:t>, </a:t>
            </a:r>
            <a:r>
              <a:rPr lang="ru-RU" sz="2000" dirty="0" err="1" smtClean="0">
                <a:solidFill>
                  <a:srgbClr val="FF0000"/>
                </a:solidFill>
              </a:rPr>
              <a:t>bottom</a:t>
            </a:r>
            <a:r>
              <a:rPr lang="ru-RU" sz="2000" dirty="0" smtClean="0">
                <a:solidFill>
                  <a:srgbClr val="FF0000"/>
                </a:solidFill>
              </a:rPr>
              <a:t> і </a:t>
            </a:r>
            <a:r>
              <a:rPr lang="ru-RU" sz="2000" dirty="0" err="1" smtClean="0">
                <a:solidFill>
                  <a:srgbClr val="FF0000"/>
                </a:solidFill>
              </a:rPr>
              <a:t>left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/>
              <a:t>точка </a:t>
            </a:r>
            <a:r>
              <a:rPr lang="ru-RU" sz="2000" dirty="0" err="1" smtClean="0"/>
              <a:t>відліку</a:t>
            </a:r>
            <a:r>
              <a:rPr lang="ru-RU" sz="2000" dirty="0" smtClean="0"/>
              <a:t> буде </a:t>
            </a:r>
            <a:r>
              <a:rPr lang="ru-RU" sz="2000" dirty="0" err="1" smtClean="0"/>
              <a:t>вестися</a:t>
            </a:r>
            <a:r>
              <a:rPr lang="ru-RU" sz="2000" dirty="0" smtClean="0"/>
              <a:t> </a:t>
            </a:r>
            <a:r>
              <a:rPr lang="ru-RU" sz="2000" dirty="0" err="1" smtClean="0"/>
              <a:t>від</a:t>
            </a:r>
            <a:r>
              <a:rPr lang="ru-RU" sz="2000" dirty="0" smtClean="0"/>
              <a:t> </a:t>
            </a:r>
            <a:r>
              <a:rPr lang="ru-RU" sz="2000" dirty="0" err="1" smtClean="0"/>
              <a:t>даного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батьківського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елемента</a:t>
            </a:r>
            <a:r>
              <a:rPr lang="ru-RU" sz="2000" dirty="0" smtClean="0"/>
              <a:t>. В </a:t>
            </a:r>
            <a:r>
              <a:rPr lang="ru-RU" sz="2000" dirty="0" err="1" smtClean="0"/>
              <a:t>іншому</a:t>
            </a:r>
            <a:r>
              <a:rPr lang="ru-RU" sz="2000" dirty="0" smtClean="0"/>
              <a:t> </a:t>
            </a:r>
            <a:r>
              <a:rPr lang="ru-RU" sz="2000" dirty="0" err="1" smtClean="0"/>
              <a:t>випадку</a:t>
            </a:r>
            <a:r>
              <a:rPr lang="ru-RU" sz="2000" dirty="0" smtClean="0"/>
              <a:t> абсолютно </a:t>
            </a:r>
            <a:r>
              <a:rPr lang="ru-RU" sz="2000" dirty="0" err="1" smtClean="0"/>
              <a:t>позиційований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елемент</a:t>
            </a:r>
            <a:r>
              <a:rPr lang="ru-RU" sz="2000" dirty="0" smtClean="0"/>
              <a:t> </a:t>
            </a:r>
            <a:r>
              <a:rPr lang="ru-RU" sz="2000" dirty="0" err="1" smtClean="0"/>
              <a:t>веде</a:t>
            </a:r>
            <a:r>
              <a:rPr lang="ru-RU" sz="2000" dirty="0" smtClean="0"/>
              <a:t> </a:t>
            </a:r>
            <a:r>
              <a:rPr lang="ru-RU" sz="2000" dirty="0" err="1" smtClean="0"/>
              <a:t>свій</a:t>
            </a:r>
            <a:r>
              <a:rPr lang="ru-RU" sz="2000" dirty="0" smtClean="0"/>
              <a:t> </a:t>
            </a:r>
            <a:r>
              <a:rPr lang="ru-RU" sz="2000" dirty="0" err="1" smtClean="0"/>
              <a:t>відлік</a:t>
            </a:r>
            <a:r>
              <a:rPr lang="ru-RU" sz="2000" dirty="0" smtClean="0"/>
              <a:t> </a:t>
            </a:r>
            <a:r>
              <a:rPr lang="ru-RU" sz="2000" dirty="0" err="1" smtClean="0"/>
              <a:t>від</a:t>
            </a:r>
            <a:r>
              <a:rPr lang="ru-RU" sz="2000" dirty="0" smtClean="0"/>
              <a:t> </a:t>
            </a:r>
            <a:r>
              <a:rPr lang="ru-RU" sz="2000" dirty="0" err="1" smtClean="0"/>
              <a:t>вікна</a:t>
            </a:r>
            <a:r>
              <a:rPr lang="ru-RU" sz="2000" dirty="0" smtClean="0"/>
              <a:t> браузера. </a:t>
            </a:r>
          </a:p>
          <a:p>
            <a:pPr fontAlgn="base">
              <a:lnSpc>
                <a:spcPct val="150000"/>
              </a:lnSpc>
            </a:pPr>
            <a:r>
              <a:rPr lang="ru-RU" sz="2000" dirty="0" smtClean="0"/>
              <a:t>Таким чином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прив'язати</a:t>
            </a:r>
            <a:r>
              <a:rPr lang="ru-RU" sz="2000" dirty="0" smtClean="0"/>
              <a:t> абсолютно </a:t>
            </a:r>
            <a:r>
              <a:rPr lang="ru-RU" sz="2000" dirty="0" err="1" smtClean="0"/>
              <a:t>позиційований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елемент</a:t>
            </a:r>
            <a:r>
              <a:rPr lang="ru-RU" sz="2000" dirty="0" smtClean="0"/>
              <a:t> до </a:t>
            </a:r>
            <a:r>
              <a:rPr lang="ru-RU" sz="2000" dirty="0" err="1" smtClean="0"/>
              <a:t>батьківського</a:t>
            </a:r>
            <a:r>
              <a:rPr lang="ru-RU" sz="2000" dirty="0" smtClean="0"/>
              <a:t> контейнера і </a:t>
            </a:r>
            <a:r>
              <a:rPr lang="ru-RU" sz="2000" dirty="0" err="1" smtClean="0"/>
              <a:t>контролювати</a:t>
            </a:r>
            <a:r>
              <a:rPr lang="ru-RU" sz="2000" dirty="0" smtClean="0"/>
              <a:t> </a:t>
            </a:r>
            <a:r>
              <a:rPr lang="ru-RU" sz="2000" dirty="0" err="1" smtClean="0"/>
              <a:t>межі</a:t>
            </a:r>
            <a:r>
              <a:rPr lang="ru-RU" sz="2000" dirty="0" smtClean="0"/>
              <a:t>, за </a:t>
            </a:r>
            <a:r>
              <a:rPr lang="ru-RU" sz="2000" dirty="0" err="1" smtClean="0"/>
              <a:t>які</a:t>
            </a:r>
            <a:r>
              <a:rPr lang="ru-RU" sz="2000" dirty="0" smtClean="0"/>
              <a:t> </a:t>
            </a:r>
            <a:r>
              <a:rPr lang="ru-RU" sz="2000" dirty="0" err="1" smtClean="0"/>
              <a:t>він</a:t>
            </a:r>
            <a:r>
              <a:rPr lang="ru-RU" sz="2000" dirty="0" smtClean="0"/>
              <a:t> </a:t>
            </a:r>
            <a:r>
              <a:rPr lang="ru-RU" sz="2000" dirty="0" err="1" smtClean="0"/>
              <a:t>виходить</a:t>
            </a:r>
            <a:r>
              <a:rPr lang="ru-RU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36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04663"/>
          </a:xfrm>
        </p:spPr>
        <p:txBody>
          <a:bodyPr>
            <a:noAutofit/>
          </a:bodyPr>
          <a:lstStyle/>
          <a:p>
            <a:r>
              <a:rPr lang="en-US" sz="3200" dirty="0" smtClean="0"/>
              <a:t>CSS3. position</a:t>
            </a:r>
            <a:endParaRPr lang="uk-UA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476672"/>
            <a:ext cx="8856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 err="1" smtClean="0"/>
              <a:t>Властивості</a:t>
            </a:r>
            <a:r>
              <a:rPr lang="en-US" sz="2000" b="1" dirty="0" smtClean="0"/>
              <a:t> top, left, bottom, right</a:t>
            </a:r>
            <a:endParaRPr lang="en-US" sz="2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980728"/>
            <a:ext cx="86409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За допомогою даних властивостей ви можете задавати відстань між </a:t>
            </a:r>
            <a:r>
              <a:rPr lang="uk-UA" dirty="0" err="1" smtClean="0"/>
              <a:t>позиційованим</a:t>
            </a:r>
            <a:r>
              <a:rPr lang="uk-UA" dirty="0" smtClean="0"/>
              <a:t> елементом і: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uk-UA" dirty="0" smtClean="0"/>
              <a:t>відповідною стороною вікна браузера,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uk-UA" dirty="0" smtClean="0"/>
              <a:t>відповідною стороною батьківського елемента,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uk-UA" dirty="0" smtClean="0"/>
              <a:t>його точкою відліку (для відносно позиціонованих елементів).</a:t>
            </a:r>
          </a:p>
          <a:p>
            <a:endParaRPr lang="uk-UA" dirty="0" smtClean="0"/>
          </a:p>
          <a:p>
            <a:r>
              <a:rPr lang="uk-UA" dirty="0" smtClean="0"/>
              <a:t>Зовсім не обов'язково ставити значення відразу для чотирьох сторін: використовуйте лише ті властивості, які необхідні для переміщення елемента в потрібному напрямку.</a:t>
            </a:r>
          </a:p>
          <a:p>
            <a:endParaRPr lang="uk-UA" dirty="0"/>
          </a:p>
          <a:p>
            <a:r>
              <a:rPr lang="uk-UA" dirty="0" smtClean="0"/>
              <a:t>Як значення приймаються будь-які одиниці вимірювання довжини в </a:t>
            </a:r>
            <a:r>
              <a:rPr lang="en-US" dirty="0" smtClean="0"/>
              <a:t>CSS. </a:t>
            </a:r>
            <a:endParaRPr lang="uk-UA" dirty="0" smtClean="0"/>
          </a:p>
          <a:p>
            <a:r>
              <a:rPr lang="uk-UA" dirty="0" smtClean="0"/>
              <a:t>Наприклад, ви можете встановити відстань між позиціонованим елементом і сторонами браузера в розмірі 5% від лівого краю вікна браузера і 40</a:t>
            </a:r>
            <a:r>
              <a:rPr lang="en-US" dirty="0" err="1" smtClean="0"/>
              <a:t>px</a:t>
            </a:r>
            <a:r>
              <a:rPr lang="en-US" dirty="0" smtClean="0"/>
              <a:t> </a:t>
            </a:r>
            <a:r>
              <a:rPr lang="uk-UA" dirty="0" smtClean="0"/>
              <a:t>від верхнього краю вікна браузера. Також приймаються і негативні значення.</a:t>
            </a:r>
          </a:p>
          <a:p>
            <a:endParaRPr lang="uk-UA" dirty="0" smtClean="0"/>
          </a:p>
          <a:p>
            <a:r>
              <a:rPr lang="uk-UA" dirty="0" smtClean="0"/>
              <a:t>Крім цього, можна встановити значення </a:t>
            </a:r>
            <a:r>
              <a:rPr lang="en-US" dirty="0" smtClean="0">
                <a:solidFill>
                  <a:srgbClr val="FF0000"/>
                </a:solidFill>
              </a:rPr>
              <a:t>auto</a:t>
            </a:r>
            <a:r>
              <a:rPr lang="en-US" dirty="0" smtClean="0"/>
              <a:t> (</a:t>
            </a:r>
            <a:r>
              <a:rPr lang="uk-UA" dirty="0" smtClean="0"/>
              <a:t>задано за замовчуванням) і тим самим перезаписати попередні налаштування. Значення </a:t>
            </a:r>
            <a:r>
              <a:rPr lang="uk-UA" b="1" dirty="0" smtClean="0">
                <a:solidFill>
                  <a:srgbClr val="FF0000"/>
                </a:solidFill>
              </a:rPr>
              <a:t>0 і </a:t>
            </a:r>
            <a:r>
              <a:rPr lang="en-US" b="1" dirty="0" smtClean="0">
                <a:solidFill>
                  <a:srgbClr val="FF0000"/>
                </a:solidFill>
              </a:rPr>
              <a:t>auto </a:t>
            </a:r>
            <a:r>
              <a:rPr lang="uk-UA" dirty="0" smtClean="0"/>
              <a:t>не рівні між собою і діють по-різному.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266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04663"/>
          </a:xfrm>
        </p:spPr>
        <p:txBody>
          <a:bodyPr>
            <a:noAutofit/>
          </a:bodyPr>
          <a:lstStyle/>
          <a:p>
            <a:r>
              <a:rPr lang="en-US" sz="3200" dirty="0" smtClean="0"/>
              <a:t>CSS3. position</a:t>
            </a:r>
            <a:endParaRPr lang="uk-UA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476672"/>
            <a:ext cx="8856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 err="1" smtClean="0"/>
              <a:t>Властивості</a:t>
            </a:r>
            <a:r>
              <a:rPr lang="en-US" sz="2000" b="1" dirty="0" smtClean="0"/>
              <a:t> top, left, bottom, right</a:t>
            </a:r>
            <a:endParaRPr lang="en-US" sz="2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980728"/>
            <a:ext cx="86409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Коротко про кожну властивість:</a:t>
            </a:r>
          </a:p>
          <a:p>
            <a:endParaRPr lang="uk-UA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top</a:t>
            </a:r>
            <a:r>
              <a:rPr lang="en-US" dirty="0" smtClean="0"/>
              <a:t> - </a:t>
            </a:r>
            <a:r>
              <a:rPr lang="uk-UA" dirty="0" smtClean="0"/>
              <a:t>задає відстань від верхнього краю батьківського елементу до верхнього краю дочірнього елемента. Якщо значення позитивне, позиціонований елемент зміщується вниз щодо його точки відліку. При від'ємному значенні елемент зміщується вгору.</a:t>
            </a:r>
          </a:p>
          <a:p>
            <a:endParaRPr lang="uk-UA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left</a:t>
            </a:r>
            <a:r>
              <a:rPr lang="en-US" dirty="0" smtClean="0"/>
              <a:t> - </a:t>
            </a:r>
            <a:r>
              <a:rPr lang="uk-UA" dirty="0" smtClean="0"/>
              <a:t>задає відстань від лівого краю батьківського елементу до лівого краю дочірнього елемента. Якщо значення позитивне, позиціонований елемент зміщується вправо щодо його точки відліку. При від'ємному значенні елемент зміщується вліво.</a:t>
            </a:r>
          </a:p>
          <a:p>
            <a:endParaRPr lang="uk-UA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bottom</a:t>
            </a:r>
            <a:r>
              <a:rPr lang="en-US" dirty="0" smtClean="0"/>
              <a:t> - </a:t>
            </a:r>
            <a:r>
              <a:rPr lang="uk-UA" dirty="0" smtClean="0"/>
              <a:t>задає відстань від нижнього краю батьківського елементу до нижнього краю дочірнього елемента. Якщо значення позитивне, позиціонований елемент зміщується вгору щодо його точки відліку. При від'ємному значенні елемент зміщується вниз.</a:t>
            </a:r>
          </a:p>
          <a:p>
            <a:endParaRPr lang="uk-UA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right </a:t>
            </a:r>
            <a:r>
              <a:rPr lang="en-US" dirty="0" smtClean="0"/>
              <a:t>- </a:t>
            </a:r>
            <a:r>
              <a:rPr lang="uk-UA" dirty="0" smtClean="0"/>
              <a:t>задає відстань від правого краю батьківського елементу до правого краю дочірнього елемента. Якщо значення позитивне</a:t>
            </a:r>
            <a:r>
              <a:rPr lang="uk-UA" smtClean="0"/>
              <a:t>, позиціонований елемент </a:t>
            </a:r>
            <a:r>
              <a:rPr lang="uk-UA" dirty="0" smtClean="0"/>
              <a:t>зміщується вліво щодо його точки відліку. При від'ємному значенні елемент зміщується вправо.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496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04663"/>
          </a:xfrm>
        </p:spPr>
        <p:txBody>
          <a:bodyPr>
            <a:noAutofit/>
          </a:bodyPr>
          <a:lstStyle/>
          <a:p>
            <a:r>
              <a:rPr lang="en-US" sz="3200" dirty="0" smtClean="0"/>
              <a:t>CSS3. position</a:t>
            </a:r>
            <a:endParaRPr lang="uk-UA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476672"/>
            <a:ext cx="8856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uk-UA" sz="2000" dirty="0" smtClean="0"/>
              <a:t>z-</a:t>
            </a:r>
            <a:r>
              <a:rPr lang="uk-UA" sz="2000" dirty="0" err="1" smtClean="0"/>
              <a:t>index</a:t>
            </a:r>
            <a:r>
              <a:rPr lang="uk-UA" sz="2000" dirty="0"/>
              <a:t>: нашарування елементів</a:t>
            </a:r>
            <a:endParaRPr lang="en-US" sz="2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980728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Властивість </a:t>
            </a:r>
            <a:r>
              <a:rPr lang="en-US" sz="2000" b="1" dirty="0">
                <a:solidFill>
                  <a:srgbClr val="FF0000"/>
                </a:solidFill>
              </a:rPr>
              <a:t>z-index</a:t>
            </a:r>
            <a:r>
              <a:rPr lang="en-US" sz="2000" dirty="0"/>
              <a:t> </a:t>
            </a:r>
            <a:r>
              <a:rPr lang="uk-UA" sz="2000" dirty="0"/>
              <a:t>має вплив лише на </a:t>
            </a:r>
            <a:r>
              <a:rPr lang="uk-UA" sz="2000" dirty="0" err="1" smtClean="0"/>
              <a:t>позиційован</a:t>
            </a:r>
            <a:r>
              <a:rPr lang="uk-UA" sz="2000" dirty="0" err="1"/>
              <a:t>і</a:t>
            </a:r>
            <a:r>
              <a:rPr lang="uk-UA" sz="2000" dirty="0" smtClean="0"/>
              <a:t> </a:t>
            </a:r>
            <a:r>
              <a:rPr lang="uk-UA" sz="2000" dirty="0"/>
              <a:t>елементи, </a:t>
            </a:r>
            <a:r>
              <a:rPr lang="uk-UA" sz="2000" dirty="0" smtClean="0"/>
              <a:t>тобто такі, </a:t>
            </a:r>
            <a:r>
              <a:rPr lang="uk-UA" sz="2000" dirty="0"/>
              <a:t>для яких встановлено властивість </a:t>
            </a:r>
            <a:r>
              <a:rPr lang="en-US" sz="2000" dirty="0">
                <a:solidFill>
                  <a:srgbClr val="FF0000"/>
                </a:solidFill>
              </a:rPr>
              <a:t>position</a:t>
            </a:r>
            <a:r>
              <a:rPr lang="en-US" sz="2000" dirty="0"/>
              <a:t> </a:t>
            </a:r>
            <a:r>
              <a:rPr lang="uk-UA" sz="2000" dirty="0"/>
              <a:t>зі значенням </a:t>
            </a:r>
            <a:r>
              <a:rPr lang="en-US" sz="2000" dirty="0">
                <a:solidFill>
                  <a:srgbClr val="FF0000"/>
                </a:solidFill>
              </a:rPr>
              <a:t>absolute, relative </a:t>
            </a:r>
            <a:r>
              <a:rPr lang="uk-UA" sz="2000" dirty="0">
                <a:solidFill>
                  <a:srgbClr val="FF0000"/>
                </a:solidFill>
              </a:rPr>
              <a:t>або </a:t>
            </a:r>
            <a:r>
              <a:rPr lang="en-US" sz="2000" dirty="0">
                <a:solidFill>
                  <a:srgbClr val="FF0000"/>
                </a:solidFill>
              </a:rPr>
              <a:t>fixed</a:t>
            </a:r>
            <a:r>
              <a:rPr lang="en-US" sz="2000" dirty="0"/>
              <a:t>. </a:t>
            </a:r>
            <a:endParaRPr lang="uk-UA" sz="2000" dirty="0" smtClean="0"/>
          </a:p>
          <a:p>
            <a:endParaRPr lang="uk-UA" sz="2000" dirty="0"/>
          </a:p>
          <a:p>
            <a:r>
              <a:rPr lang="uk-UA" sz="2000" dirty="0" smtClean="0"/>
              <a:t>Вплив </a:t>
            </a:r>
            <a:r>
              <a:rPr lang="uk-UA" sz="2000" dirty="0"/>
              <a:t>властивості </a:t>
            </a:r>
            <a:r>
              <a:rPr lang="en-US" sz="2000" b="1" dirty="0">
                <a:solidFill>
                  <a:srgbClr val="FF0000"/>
                </a:solidFill>
              </a:rPr>
              <a:t>z-index</a:t>
            </a:r>
            <a:r>
              <a:rPr lang="en-US" sz="2000" dirty="0"/>
              <a:t> </a:t>
            </a:r>
            <a:r>
              <a:rPr lang="uk-UA" sz="2000" dirty="0"/>
              <a:t>поширюється як на сам елемент, так і на його дочірні елементи, </a:t>
            </a:r>
            <a:r>
              <a:rPr lang="uk-UA" sz="2000" dirty="0" smtClean="0"/>
              <a:t>тобто піднімаючи </a:t>
            </a:r>
            <a:r>
              <a:rPr lang="uk-UA" sz="2000" dirty="0"/>
              <a:t>батьківський елемент вище по осі </a:t>
            </a:r>
            <a:r>
              <a:rPr lang="en-US" sz="2000" dirty="0"/>
              <a:t>Z, </a:t>
            </a:r>
            <a:r>
              <a:rPr lang="uk-UA" sz="2000" dirty="0"/>
              <a:t>ви піднімаєте і його дочірні елементи.</a:t>
            </a:r>
          </a:p>
          <a:p>
            <a:endParaRPr lang="uk-UA" sz="2000" dirty="0"/>
          </a:p>
          <a:p>
            <a:r>
              <a:rPr lang="uk-UA" sz="2000" dirty="0"/>
              <a:t>Якщо властивість </a:t>
            </a:r>
            <a:r>
              <a:rPr lang="en-US" sz="2000" dirty="0"/>
              <a:t>z-index </a:t>
            </a:r>
            <a:r>
              <a:rPr lang="uk-UA" sz="2000" dirty="0"/>
              <a:t>не задано, то </a:t>
            </a:r>
            <a:r>
              <a:rPr lang="uk-UA" sz="2000" dirty="0" err="1" smtClean="0"/>
              <a:t>позиційовані</a:t>
            </a:r>
            <a:r>
              <a:rPr lang="uk-UA" sz="2000" dirty="0" smtClean="0"/>
              <a:t> </a:t>
            </a:r>
            <a:r>
              <a:rPr lang="uk-UA" sz="2000" dirty="0"/>
              <a:t>елементи накладаються один на одного в тому порядку, в якому вони знаходяться в коді </a:t>
            </a:r>
            <a:r>
              <a:rPr lang="en-US" sz="2000" dirty="0"/>
              <a:t>HTML. </a:t>
            </a:r>
            <a:endParaRPr lang="uk-UA" sz="2000" dirty="0" smtClean="0"/>
          </a:p>
          <a:p>
            <a:endParaRPr lang="uk-UA" sz="2000" dirty="0"/>
          </a:p>
          <a:p>
            <a:r>
              <a:rPr lang="uk-UA" sz="2000" dirty="0" smtClean="0"/>
              <a:t>Це </a:t>
            </a:r>
            <a:r>
              <a:rPr lang="uk-UA" sz="2000" dirty="0"/>
              <a:t>означає, що якщо на сторінці є три абсолютно </a:t>
            </a:r>
            <a:r>
              <a:rPr lang="uk-UA" sz="2000" dirty="0" smtClean="0"/>
              <a:t>позиціоновані </a:t>
            </a:r>
            <a:r>
              <a:rPr lang="uk-UA" sz="2000" dirty="0" err="1"/>
              <a:t>тега</a:t>
            </a:r>
            <a:r>
              <a:rPr lang="uk-UA" sz="2000" dirty="0"/>
              <a:t>, то другий тег з </a:t>
            </a:r>
            <a:r>
              <a:rPr lang="en-US" sz="2000" dirty="0"/>
              <a:t>HTML </a:t>
            </a:r>
            <a:r>
              <a:rPr lang="uk-UA" sz="2000" dirty="0"/>
              <a:t>відобразиться вище першого, а третій - вище першого і другого.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01571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1324</Words>
  <Application>Microsoft Office PowerPoint</Application>
  <PresentationFormat>Екран (4:3)</PresentationFormat>
  <Paragraphs>111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0" baseType="lpstr">
      <vt:lpstr>Тема Office</vt:lpstr>
      <vt:lpstr>CSS3. position</vt:lpstr>
      <vt:lpstr>CSS3. position</vt:lpstr>
      <vt:lpstr>CSS3. position</vt:lpstr>
      <vt:lpstr>CSS3. position</vt:lpstr>
      <vt:lpstr>CSS3. position</vt:lpstr>
      <vt:lpstr>CSS3. position</vt:lpstr>
      <vt:lpstr>CSS3. position</vt:lpstr>
      <vt:lpstr>CSS3. position</vt:lpstr>
      <vt:lpstr>CSS3. position</vt:lpstr>
      <vt:lpstr>CSS3. position</vt:lpstr>
      <vt:lpstr>CSS3. position</vt:lpstr>
      <vt:lpstr>CSS3. position</vt:lpstr>
      <vt:lpstr>CSS3. position</vt:lpstr>
      <vt:lpstr>CSS3. position</vt:lpstr>
      <vt:lpstr>CSS3. position</vt:lpstr>
      <vt:lpstr>CSS3. position</vt:lpstr>
      <vt:lpstr>CSS3. position</vt:lpstr>
      <vt:lpstr>CSS3. position</vt:lpstr>
      <vt:lpstr>CSS3. position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CSS3. position</dc:title>
  <dc:creator>S4</dc:creator>
  <cp:lastModifiedBy>sem</cp:lastModifiedBy>
  <cp:revision>17</cp:revision>
  <dcterms:created xsi:type="dcterms:W3CDTF">2018-03-06T09:06:04Z</dcterms:created>
  <dcterms:modified xsi:type="dcterms:W3CDTF">2018-03-06T12:24:22Z</dcterms:modified>
</cp:coreProperties>
</file>