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302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726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43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62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64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153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527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152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485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323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150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72D2-2065-49A1-8F33-67B4663262F6}" type="datetimeFigureOut">
              <a:rPr lang="uk-UA" smtClean="0"/>
              <a:t>20.02.2018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546E-B2BC-4998-89A8-CAFAA4AD94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089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uk/tutorials/the-30-css-selectors-you-must-memorize--net-1604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852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елемента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Селектори елементів дозволяють форматувати всі елементи даного типу на всіх сторінках сайту. </a:t>
            </a:r>
          </a:p>
          <a:p>
            <a:r>
              <a:rPr lang="uk-UA" sz="2400" dirty="0" smtClean="0"/>
              <a:t>Наприклад, </a:t>
            </a:r>
            <a:r>
              <a:rPr lang="uk-UA" sz="2400" dirty="0" smtClean="0">
                <a:solidFill>
                  <a:srgbClr val="FF0000"/>
                </a:solidFill>
              </a:rPr>
              <a:t>h1 {font-</a:t>
            </a:r>
            <a:r>
              <a:rPr lang="uk-UA" sz="2400" dirty="0" err="1" smtClean="0">
                <a:solidFill>
                  <a:srgbClr val="FF0000"/>
                </a:solidFill>
              </a:rPr>
              <a:t>family</a:t>
            </a:r>
            <a:r>
              <a:rPr lang="uk-UA" sz="2400" dirty="0" smtClean="0">
                <a:solidFill>
                  <a:srgbClr val="FF0000"/>
                </a:solidFill>
              </a:rPr>
              <a:t>: </a:t>
            </a:r>
            <a:r>
              <a:rPr lang="uk-UA" sz="2400" dirty="0" err="1" smtClean="0">
                <a:solidFill>
                  <a:srgbClr val="FF0000"/>
                </a:solidFill>
              </a:rPr>
              <a:t>Lobster</a:t>
            </a:r>
            <a:r>
              <a:rPr lang="uk-UA" sz="2400" dirty="0" smtClean="0">
                <a:solidFill>
                  <a:srgbClr val="FF0000"/>
                </a:solidFill>
              </a:rPr>
              <a:t>, </a:t>
            </a:r>
            <a:r>
              <a:rPr lang="uk-UA" sz="2400" dirty="0" err="1" smtClean="0">
                <a:solidFill>
                  <a:srgbClr val="FF0000"/>
                </a:solidFill>
              </a:rPr>
              <a:t>cursive</a:t>
            </a:r>
            <a:r>
              <a:rPr lang="uk-UA" sz="2400" dirty="0" smtClean="0">
                <a:solidFill>
                  <a:srgbClr val="FF0000"/>
                </a:solidFill>
              </a:rPr>
              <a:t>;}</a:t>
            </a:r>
            <a:r>
              <a:rPr lang="uk-UA" sz="2400" dirty="0" smtClean="0"/>
              <a:t> задасть загальний стиль форматування всіх заголовків h1.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01583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селектор класу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Селектори класу дозволяють задавати стилі для одного і більше елементів з однаковим ім'ям класу, розміщених в різних місцях сторінки або на різних сторінках сайту. </a:t>
            </a:r>
          </a:p>
          <a:p>
            <a:r>
              <a:rPr lang="uk-UA" sz="2000" dirty="0" smtClean="0"/>
              <a:t>Наприклад, для створення заголовка з класом </a:t>
            </a:r>
            <a:r>
              <a:rPr lang="uk-UA" sz="2000" dirty="0" err="1" smtClean="0">
                <a:solidFill>
                  <a:srgbClr val="FF0000"/>
                </a:solidFill>
              </a:rPr>
              <a:t>headline</a:t>
            </a:r>
            <a:r>
              <a:rPr lang="uk-UA" sz="2000" dirty="0" smtClean="0"/>
              <a:t> необхідно додати атрибут </a:t>
            </a:r>
            <a:r>
              <a:rPr lang="uk-UA" sz="2000" dirty="0" err="1" smtClean="0">
                <a:solidFill>
                  <a:srgbClr val="FF0000"/>
                </a:solidFill>
              </a:rPr>
              <a:t>class</a:t>
            </a:r>
            <a:r>
              <a:rPr lang="uk-UA" sz="2000" dirty="0" smtClean="0"/>
              <a:t> зі значенням </a:t>
            </a:r>
            <a:r>
              <a:rPr lang="uk-UA" sz="2000" dirty="0" err="1" smtClean="0">
                <a:solidFill>
                  <a:srgbClr val="FF0000"/>
                </a:solidFill>
              </a:rPr>
              <a:t>headline</a:t>
            </a:r>
            <a:r>
              <a:rPr lang="uk-UA" sz="2000" dirty="0" smtClean="0"/>
              <a:t> в відкриваючий тег </a:t>
            </a:r>
            <a:r>
              <a:rPr lang="uk-UA" sz="2000" dirty="0" smtClean="0">
                <a:solidFill>
                  <a:srgbClr val="FF0000"/>
                </a:solidFill>
              </a:rPr>
              <a:t>&lt;h1&gt; </a:t>
            </a:r>
            <a:r>
              <a:rPr lang="uk-UA" sz="2000" dirty="0" smtClean="0"/>
              <a:t>і задати стиль для зазначеного класу. Стилі, створені за допомогою класу, можна застосовувати до інших елементів, не обов'язково даного типу.</a:t>
            </a:r>
            <a:endParaRPr lang="uk-UA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636"/>
            <a:ext cx="6912768" cy="27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75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селектор ідентифікатора</a:t>
            </a:r>
          </a:p>
          <a:p>
            <a:endParaRPr lang="uk-UA" sz="2000" b="1" dirty="0"/>
          </a:p>
          <a:p>
            <a:r>
              <a:rPr lang="uk-UA" sz="2000" dirty="0" smtClean="0"/>
              <a:t>Селектор ідентифікатора дозволяє форматувати один конкретний елемент. Ідентифікатор </a:t>
            </a:r>
            <a:r>
              <a:rPr lang="en-US" sz="2000" dirty="0" smtClean="0">
                <a:solidFill>
                  <a:srgbClr val="FF0000"/>
                </a:solidFill>
              </a:rPr>
              <a:t>id</a:t>
            </a:r>
            <a:r>
              <a:rPr lang="en-US" sz="2000" dirty="0" smtClean="0"/>
              <a:t> </a:t>
            </a:r>
            <a:r>
              <a:rPr lang="uk-UA" sz="2000" dirty="0" smtClean="0"/>
              <a:t>повинен бути унікальним і на одній сторінці може зустрічатися тільки один раз.</a:t>
            </a:r>
            <a:endParaRPr lang="uk-UA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1" y="2770798"/>
            <a:ext cx="7810278" cy="312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65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нащадка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Селектори </a:t>
            </a:r>
            <a:r>
              <a:rPr lang="uk-UA" sz="2800" dirty="0" smtClean="0"/>
              <a:t>нащадків</a:t>
            </a:r>
            <a:r>
              <a:rPr lang="uk-UA" sz="2400" dirty="0" smtClean="0"/>
              <a:t> застосовують стилі до елементів, розташованих всередині елемента-контейнера. </a:t>
            </a:r>
          </a:p>
          <a:p>
            <a:endParaRPr lang="uk-UA" sz="2400" dirty="0"/>
          </a:p>
          <a:p>
            <a:r>
              <a:rPr lang="uk-UA" sz="2400" dirty="0" smtClean="0"/>
              <a:t>Наприклад, </a:t>
            </a:r>
          </a:p>
          <a:p>
            <a:r>
              <a:rPr lang="uk-UA" sz="2400" b="1" dirty="0">
                <a:solidFill>
                  <a:srgbClr val="FF0000"/>
                </a:solidFill>
              </a:rPr>
              <a:t>	</a:t>
            </a:r>
            <a:r>
              <a:rPr lang="uk-UA" sz="2400" b="1" dirty="0" err="1" smtClean="0">
                <a:solidFill>
                  <a:srgbClr val="FF0000"/>
                </a:solidFill>
              </a:rPr>
              <a:t>ul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b="1" dirty="0" err="1" smtClean="0">
                <a:solidFill>
                  <a:srgbClr val="FF0000"/>
                </a:solidFill>
              </a:rPr>
              <a:t>li</a:t>
            </a:r>
            <a:r>
              <a:rPr lang="uk-UA" sz="2400" b="1" dirty="0" smtClean="0">
                <a:solidFill>
                  <a:srgbClr val="FF0000"/>
                </a:solidFill>
              </a:rPr>
              <a:t> {text-</a:t>
            </a:r>
            <a:r>
              <a:rPr lang="uk-UA" sz="2400" b="1" dirty="0" err="1" smtClean="0">
                <a:solidFill>
                  <a:srgbClr val="FF0000"/>
                </a:solidFill>
              </a:rPr>
              <a:t>transform</a:t>
            </a:r>
            <a:r>
              <a:rPr lang="uk-UA" sz="2400" b="1" dirty="0" smtClean="0">
                <a:solidFill>
                  <a:srgbClr val="FF0000"/>
                </a:solidFill>
              </a:rPr>
              <a:t>: </a:t>
            </a:r>
            <a:r>
              <a:rPr lang="uk-UA" sz="2400" b="1" dirty="0" err="1" smtClean="0">
                <a:solidFill>
                  <a:srgbClr val="FF0000"/>
                </a:solidFill>
              </a:rPr>
              <a:t>uppercase</a:t>
            </a:r>
            <a:r>
              <a:rPr lang="uk-UA" sz="2400" b="1" dirty="0" smtClean="0">
                <a:solidFill>
                  <a:srgbClr val="FF0000"/>
                </a:solidFill>
              </a:rPr>
              <a:t>;}</a:t>
            </a:r>
            <a:r>
              <a:rPr lang="uk-UA" sz="2400" dirty="0" smtClean="0"/>
              <a:t> </a:t>
            </a:r>
          </a:p>
          <a:p>
            <a:r>
              <a:rPr lang="uk-UA" sz="2400" dirty="0" smtClean="0"/>
              <a:t>- вибере всі елементи </a:t>
            </a:r>
            <a:r>
              <a:rPr lang="uk-UA" sz="2400" dirty="0" err="1" smtClean="0">
                <a:solidFill>
                  <a:srgbClr val="FF0000"/>
                </a:solidFill>
              </a:rPr>
              <a:t>li</a:t>
            </a:r>
            <a:r>
              <a:rPr lang="uk-UA" sz="2400" dirty="0" smtClean="0"/>
              <a:t>, є нащадками всіх елементів </a:t>
            </a:r>
            <a:r>
              <a:rPr lang="uk-UA" sz="2400" dirty="0" err="1" smtClean="0">
                <a:solidFill>
                  <a:srgbClr val="FF0000"/>
                </a:solidFill>
              </a:rPr>
              <a:t>ul</a:t>
            </a:r>
            <a:r>
              <a:rPr lang="uk-UA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52671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нащадка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Якщо потрібно </a:t>
            </a:r>
            <a:r>
              <a:rPr lang="uk-UA" sz="2400" dirty="0" err="1" smtClean="0"/>
              <a:t>відформатувати</a:t>
            </a:r>
            <a:r>
              <a:rPr lang="uk-UA" sz="2400" dirty="0" smtClean="0"/>
              <a:t> нащадки певного елемента, цьому елементу потрібно задати стильовий клас:</a:t>
            </a:r>
          </a:p>
          <a:p>
            <a:r>
              <a:rPr lang="uk-UA" sz="2400" dirty="0"/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p.first</a:t>
            </a:r>
            <a:r>
              <a:rPr lang="en-US" sz="2400" b="1" dirty="0" smtClean="0">
                <a:solidFill>
                  <a:srgbClr val="FF0000"/>
                </a:solidFill>
              </a:rPr>
              <a:t> a {color: green;}</a:t>
            </a:r>
            <a:r>
              <a:rPr lang="en-US" sz="2400" dirty="0" smtClean="0"/>
              <a:t> </a:t>
            </a:r>
            <a:endParaRPr lang="uk-UA" sz="2400" dirty="0" smtClean="0"/>
          </a:p>
          <a:p>
            <a:pPr marL="342900" indent="-342900">
              <a:buFontTx/>
              <a:buChar char="-"/>
            </a:pPr>
            <a:r>
              <a:rPr lang="uk-UA" sz="2400" dirty="0" smtClean="0"/>
              <a:t>даний стиль застосується до всіх посилань, нащадкам абзацу з класом </a:t>
            </a:r>
            <a:r>
              <a:rPr lang="en-US" sz="2400" dirty="0" smtClean="0">
                <a:solidFill>
                  <a:srgbClr val="FF0000"/>
                </a:solidFill>
              </a:rPr>
              <a:t>first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r>
              <a:rPr lang="uk-UA" sz="2400" dirty="0" smtClean="0"/>
              <a:t>	</a:t>
            </a:r>
            <a:r>
              <a:rPr lang="uk-UA" sz="2400" b="1" dirty="0" smtClean="0">
                <a:solidFill>
                  <a:srgbClr val="FF0000"/>
                </a:solidFill>
              </a:rPr>
              <a:t>p </a:t>
            </a:r>
            <a:r>
              <a:rPr lang="uk-UA" sz="2400" b="1" dirty="0" err="1" smtClean="0">
                <a:solidFill>
                  <a:srgbClr val="FF0000"/>
                </a:solidFill>
              </a:rPr>
              <a:t>.first</a:t>
            </a:r>
            <a:r>
              <a:rPr lang="uk-UA" sz="2400" b="1" dirty="0" smtClean="0">
                <a:solidFill>
                  <a:srgbClr val="FF0000"/>
                </a:solidFill>
              </a:rPr>
              <a:t> a {</a:t>
            </a:r>
            <a:r>
              <a:rPr lang="uk-UA" sz="2400" b="1" dirty="0" err="1" smtClean="0">
                <a:solidFill>
                  <a:srgbClr val="FF0000"/>
                </a:solidFill>
              </a:rPr>
              <a:t>color</a:t>
            </a:r>
            <a:r>
              <a:rPr lang="uk-UA" sz="2400" b="1" dirty="0" smtClean="0">
                <a:solidFill>
                  <a:srgbClr val="FF0000"/>
                </a:solidFill>
              </a:rPr>
              <a:t>: </a:t>
            </a:r>
            <a:r>
              <a:rPr lang="uk-UA" sz="2400" b="1" dirty="0" err="1" smtClean="0">
                <a:solidFill>
                  <a:srgbClr val="FF0000"/>
                </a:solidFill>
              </a:rPr>
              <a:t>green</a:t>
            </a:r>
            <a:r>
              <a:rPr lang="uk-UA" sz="2400" b="1" dirty="0" smtClean="0">
                <a:solidFill>
                  <a:srgbClr val="FF0000"/>
                </a:solidFill>
              </a:rPr>
              <a:t>;} </a:t>
            </a:r>
          </a:p>
          <a:p>
            <a:r>
              <a:rPr lang="uk-UA" sz="2400" dirty="0" smtClean="0"/>
              <a:t>- якщо додати пробіл, то будуть стилізовані посилання, розташовані всередині будь-якого </a:t>
            </a:r>
            <a:r>
              <a:rPr lang="uk-UA" sz="2400" dirty="0" err="1" smtClean="0"/>
              <a:t>тега</a:t>
            </a:r>
            <a:r>
              <a:rPr lang="uk-UA" sz="2400" dirty="0" smtClean="0"/>
              <a:t> класу </a:t>
            </a:r>
            <a:r>
              <a:rPr lang="uk-UA" sz="2400" dirty="0" err="1" smtClean="0">
                <a:solidFill>
                  <a:srgbClr val="FF0000"/>
                </a:solidFill>
              </a:rPr>
              <a:t>.first</a:t>
            </a:r>
            <a:r>
              <a:rPr lang="uk-UA" sz="2400" dirty="0" smtClean="0"/>
              <a:t>, який є нащадком елемента </a:t>
            </a:r>
            <a:r>
              <a:rPr lang="uk-UA" sz="2400" dirty="0" smtClean="0">
                <a:solidFill>
                  <a:srgbClr val="FF0000"/>
                </a:solidFill>
              </a:rPr>
              <a:t>&lt;p&gt;</a:t>
            </a:r>
            <a:r>
              <a:rPr lang="uk-UA" sz="2400" dirty="0" smtClean="0"/>
              <a:t>;</a:t>
            </a:r>
            <a:br>
              <a:rPr lang="uk-UA" sz="2400" dirty="0" smtClean="0"/>
            </a:br>
            <a:r>
              <a:rPr lang="uk-UA" sz="2400" b="1" dirty="0" err="1" smtClean="0">
                <a:solidFill>
                  <a:srgbClr val="FF0000"/>
                </a:solidFill>
              </a:rPr>
              <a:t>.first</a:t>
            </a:r>
            <a:r>
              <a:rPr lang="uk-UA" sz="2400" b="1" dirty="0" smtClean="0">
                <a:solidFill>
                  <a:srgbClr val="FF0000"/>
                </a:solidFill>
              </a:rPr>
              <a:t> a {</a:t>
            </a:r>
            <a:r>
              <a:rPr lang="uk-UA" sz="2400" b="1" dirty="0" err="1" smtClean="0">
                <a:solidFill>
                  <a:srgbClr val="FF0000"/>
                </a:solidFill>
              </a:rPr>
              <a:t>color</a:t>
            </a:r>
            <a:r>
              <a:rPr lang="uk-UA" sz="2400" b="1" dirty="0" smtClean="0">
                <a:solidFill>
                  <a:srgbClr val="FF0000"/>
                </a:solidFill>
              </a:rPr>
              <a:t>: </a:t>
            </a:r>
            <a:r>
              <a:rPr lang="uk-UA" sz="2400" b="1" dirty="0" err="1" smtClean="0">
                <a:solidFill>
                  <a:srgbClr val="FF0000"/>
                </a:solidFill>
              </a:rPr>
              <a:t>green</a:t>
            </a:r>
            <a:r>
              <a:rPr lang="uk-UA" sz="2400" b="1" dirty="0" smtClean="0">
                <a:solidFill>
                  <a:srgbClr val="FF0000"/>
                </a:solidFill>
              </a:rPr>
              <a:t>;} </a:t>
            </a:r>
          </a:p>
          <a:p>
            <a:r>
              <a:rPr lang="uk-UA" sz="2400" dirty="0" smtClean="0"/>
              <a:t>- даний стиль застосується до будь-якому посилання, розташованого всередині іншого елемента, позначеного класом </a:t>
            </a:r>
            <a:r>
              <a:rPr lang="uk-UA" sz="2400" dirty="0" err="1" smtClean="0">
                <a:solidFill>
                  <a:srgbClr val="FF0000"/>
                </a:solidFill>
              </a:rPr>
              <a:t>.first</a:t>
            </a:r>
            <a:r>
              <a:rPr lang="uk-UA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11794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дочірній селектор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Дочірній елемент є прямим нащадком елемента, що </a:t>
            </a:r>
            <a:r>
              <a:rPr lang="uk-UA" sz="2400" dirty="0" smtClean="0"/>
              <a:t>містить його</a:t>
            </a:r>
            <a:r>
              <a:rPr lang="uk-UA" sz="2400" dirty="0" smtClean="0"/>
              <a:t>. </a:t>
            </a:r>
          </a:p>
          <a:p>
            <a:r>
              <a:rPr lang="uk-UA" sz="2400" dirty="0" smtClean="0"/>
              <a:t>В одного елемента може бути кілька дочірніх елементів, а батьківський елемент у кожного елемента може бути тільки один. </a:t>
            </a:r>
          </a:p>
          <a:p>
            <a:endParaRPr lang="uk-UA" sz="2400" dirty="0"/>
          </a:p>
          <a:p>
            <a:r>
              <a:rPr lang="uk-UA" sz="2400" dirty="0" smtClean="0"/>
              <a:t>Дочірній селектор дозволяє застосувати стилі тільки якщо дочірній елемент йде відразу за батьківським елементом і між ними немає інших елементів, тобто дочірній елемент більше ні в що не вкладено.</a:t>
            </a:r>
            <a:br>
              <a:rPr lang="uk-UA" sz="2400" dirty="0" smtClean="0"/>
            </a:br>
            <a:r>
              <a:rPr lang="uk-UA" sz="2400" dirty="0" smtClean="0"/>
              <a:t>Наприклад, </a:t>
            </a:r>
            <a:r>
              <a:rPr lang="uk-UA" sz="2400" b="1" dirty="0" smtClean="0">
                <a:solidFill>
                  <a:srgbClr val="FF0000"/>
                </a:solidFill>
              </a:rPr>
              <a:t>p&gt; </a:t>
            </a:r>
            <a:r>
              <a:rPr lang="uk-UA" sz="2400" b="1" dirty="0" err="1" smtClean="0">
                <a:solidFill>
                  <a:srgbClr val="FF0000"/>
                </a:solidFill>
              </a:rPr>
              <a:t>strong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вибере всі елементи </a:t>
            </a:r>
            <a:r>
              <a:rPr lang="uk-UA" sz="2400" dirty="0" err="1" smtClean="0">
                <a:solidFill>
                  <a:srgbClr val="FF0000"/>
                </a:solidFill>
              </a:rPr>
              <a:t>strong</a:t>
            </a:r>
            <a:r>
              <a:rPr lang="uk-UA" sz="2400" dirty="0" smtClean="0"/>
              <a:t>, які є дочірніми по відношенню до елементу </a:t>
            </a:r>
            <a:r>
              <a:rPr lang="uk-UA" sz="2400" dirty="0" smtClean="0">
                <a:solidFill>
                  <a:srgbClr val="FF0000"/>
                </a:solidFill>
              </a:rPr>
              <a:t>p</a:t>
            </a:r>
            <a:r>
              <a:rPr lang="uk-UA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1297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сестринський селектор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Сестринські відносини виникають між елементами, що мають загального батька. Селектори сестринських елементів дозволяють вибрати елементи з групи елементів одного рівня.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h1 + p </a:t>
            </a:r>
            <a:r>
              <a:rPr lang="uk-UA" sz="2400" dirty="0" smtClean="0"/>
              <a:t>- вибере всі перші абзаци, що йдуть безпосередньо за будь-яким тегом </a:t>
            </a:r>
            <a:r>
              <a:rPr lang="uk-UA" sz="2400" dirty="0" smtClean="0">
                <a:solidFill>
                  <a:srgbClr val="FF0000"/>
                </a:solidFill>
              </a:rPr>
              <a:t>&lt;h1&gt;</a:t>
            </a:r>
            <a:r>
              <a:rPr lang="uk-UA" sz="2400" dirty="0" smtClean="0"/>
              <a:t>, не зачіпаючи інші абзаци;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h1 ~ p</a:t>
            </a:r>
            <a:r>
              <a:rPr lang="uk-UA" sz="2400" dirty="0" smtClean="0"/>
              <a:t> - вибере всі абзаци, які є сестринськими по відношенню до будь-якого заголовку </a:t>
            </a:r>
            <a:r>
              <a:rPr lang="uk-UA" sz="2400" dirty="0" smtClean="0">
                <a:solidFill>
                  <a:srgbClr val="FF0000"/>
                </a:solidFill>
              </a:rPr>
              <a:t>h1</a:t>
            </a:r>
            <a:r>
              <a:rPr lang="uk-UA" sz="2400" dirty="0" smtClean="0"/>
              <a:t> і йдуть відразу після нього.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028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атрибуту</a:t>
            </a:r>
            <a:br>
              <a:rPr lang="uk-UA" sz="2400" b="1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Селектори атрибутів вибирають елементи на основі імені атрибута або значення атрибута: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[Атрибут]</a:t>
            </a:r>
            <a:r>
              <a:rPr lang="uk-UA" sz="2400" b="1" dirty="0" smtClean="0"/>
              <a:t> </a:t>
            </a:r>
            <a:r>
              <a:rPr lang="uk-UA" sz="2400" dirty="0" smtClean="0"/>
              <a:t>- всі елементи, що містять вказаний атрибут, </a:t>
            </a:r>
            <a:r>
              <a:rPr lang="uk-UA" sz="2400" b="1" dirty="0" smtClean="0">
                <a:solidFill>
                  <a:srgbClr val="FF0000"/>
                </a:solidFill>
              </a:rPr>
              <a:t>[</a:t>
            </a:r>
            <a:r>
              <a:rPr lang="uk-UA" sz="2400" b="1" dirty="0" err="1" smtClean="0">
                <a:solidFill>
                  <a:srgbClr val="FF0000"/>
                </a:solidFill>
              </a:rPr>
              <a:t>alt</a:t>
            </a:r>
            <a:r>
              <a:rPr lang="uk-UA" sz="2400" b="1" dirty="0" smtClean="0">
                <a:solidFill>
                  <a:srgbClr val="FF0000"/>
                </a:solidFill>
              </a:rPr>
              <a:t>] </a:t>
            </a:r>
            <a:r>
              <a:rPr lang="uk-UA" sz="2400" dirty="0" smtClean="0"/>
              <a:t>- всі елементи, для яких заданий атрибут </a:t>
            </a:r>
            <a:r>
              <a:rPr lang="uk-UA" sz="2400" dirty="0" err="1" smtClean="0"/>
              <a:t>alt</a:t>
            </a:r>
            <a:r>
              <a:rPr lang="uk-UA" sz="2400" dirty="0" smtClean="0"/>
              <a:t>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селектор [атрибут]</a:t>
            </a:r>
            <a:r>
              <a:rPr lang="uk-UA" sz="2400" b="1" dirty="0" smtClean="0"/>
              <a:t> </a:t>
            </a:r>
            <a:r>
              <a:rPr lang="uk-UA" sz="2400" dirty="0" smtClean="0"/>
              <a:t>- елементи даного типу, що містять вказаний атрибут</a:t>
            </a:r>
            <a:r>
              <a:rPr lang="uk-UA" sz="2400" b="1" dirty="0" smtClean="0"/>
              <a:t>, </a:t>
            </a:r>
            <a:r>
              <a:rPr lang="uk-UA" sz="2400" b="1" dirty="0" err="1" smtClean="0">
                <a:solidFill>
                  <a:srgbClr val="FF0000"/>
                </a:solidFill>
              </a:rPr>
              <a:t>img</a:t>
            </a:r>
            <a:r>
              <a:rPr lang="uk-UA" sz="2400" b="1" dirty="0" smtClean="0">
                <a:solidFill>
                  <a:srgbClr val="FF0000"/>
                </a:solidFill>
              </a:rPr>
              <a:t> [</a:t>
            </a:r>
            <a:r>
              <a:rPr lang="uk-UA" sz="2400" b="1" dirty="0" err="1" smtClean="0">
                <a:solidFill>
                  <a:srgbClr val="FF0000"/>
                </a:solidFill>
              </a:rPr>
              <a:t>alt</a:t>
            </a:r>
            <a:r>
              <a:rPr lang="uk-UA" sz="2400" b="1" dirty="0" smtClean="0">
                <a:solidFill>
                  <a:srgbClr val="FF0000"/>
                </a:solidFill>
              </a:rPr>
              <a:t>]</a:t>
            </a:r>
            <a:r>
              <a:rPr lang="uk-UA" sz="2400" b="1" dirty="0" smtClean="0"/>
              <a:t> </a:t>
            </a:r>
            <a:r>
              <a:rPr lang="uk-UA" sz="2400" dirty="0" smtClean="0"/>
              <a:t>- тільки картинки, для яких заданий атрибут </a:t>
            </a:r>
            <a:r>
              <a:rPr lang="uk-UA" sz="2400" dirty="0" err="1" smtClean="0"/>
              <a:t>alt</a:t>
            </a:r>
            <a:r>
              <a:rPr lang="uk-UA" sz="2400" dirty="0" smtClean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6467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атрибуту</a:t>
            </a:r>
            <a:br>
              <a:rPr lang="uk-UA" sz="2400" b="1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селектор [атрибут = "значення"]</a:t>
            </a:r>
            <a:r>
              <a:rPr lang="uk-UA" sz="2400" dirty="0" smtClean="0"/>
              <a:t> - елементи даного типу, що містять вказаний атрибут з конкретним значенням, </a:t>
            </a:r>
          </a:p>
          <a:p>
            <a:r>
              <a:rPr lang="uk-UA" sz="2400" b="1" dirty="0" err="1" smtClean="0">
                <a:solidFill>
                  <a:srgbClr val="FF0000"/>
                </a:solidFill>
              </a:rPr>
              <a:t>img</a:t>
            </a:r>
            <a:r>
              <a:rPr lang="uk-UA" sz="2400" b="1" dirty="0" smtClean="0">
                <a:solidFill>
                  <a:srgbClr val="FF0000"/>
                </a:solidFill>
              </a:rPr>
              <a:t> [</a:t>
            </a:r>
            <a:r>
              <a:rPr lang="uk-UA" sz="2400" b="1" dirty="0" err="1" smtClean="0">
                <a:solidFill>
                  <a:srgbClr val="FF0000"/>
                </a:solidFill>
              </a:rPr>
              <a:t>title</a:t>
            </a:r>
            <a:r>
              <a:rPr lang="uk-UA" sz="2400" b="1" dirty="0" smtClean="0">
                <a:solidFill>
                  <a:srgbClr val="FF0000"/>
                </a:solidFill>
              </a:rPr>
              <a:t> = "</a:t>
            </a:r>
            <a:r>
              <a:rPr lang="uk-UA" sz="2400" b="1" dirty="0" err="1" smtClean="0">
                <a:solidFill>
                  <a:srgbClr val="FF0000"/>
                </a:solidFill>
              </a:rPr>
              <a:t>flower</a:t>
            </a:r>
            <a:r>
              <a:rPr lang="uk-UA" sz="2400" b="1" dirty="0" smtClean="0">
                <a:solidFill>
                  <a:srgbClr val="FF0000"/>
                </a:solidFill>
              </a:rPr>
              <a:t>"]</a:t>
            </a:r>
            <a:r>
              <a:rPr lang="uk-UA" sz="2400" b="1" dirty="0" smtClean="0"/>
              <a:t> </a:t>
            </a:r>
            <a:r>
              <a:rPr lang="uk-UA" sz="2400" dirty="0" smtClean="0"/>
              <a:t>- всі картинки, назва яких містить слово </a:t>
            </a:r>
            <a:r>
              <a:rPr lang="uk-UA" sz="2400" dirty="0" err="1" smtClean="0"/>
              <a:t>flower</a:t>
            </a:r>
            <a:r>
              <a:rPr lang="uk-UA" sz="2400" dirty="0" smtClean="0"/>
              <a:t>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селектор [атрибут ~ = "значення"]</a:t>
            </a:r>
            <a:r>
              <a:rPr lang="uk-UA" sz="2400" dirty="0" smtClean="0"/>
              <a:t> - елементи частково містять дане значення, наприклад, якщо для елемента задано кілька класів через пробіл, 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p [</a:t>
            </a:r>
            <a:r>
              <a:rPr lang="uk-UA" sz="2400" b="1" dirty="0" err="1" smtClean="0">
                <a:solidFill>
                  <a:srgbClr val="FF0000"/>
                </a:solidFill>
              </a:rPr>
              <a:t>class</a:t>
            </a:r>
            <a:r>
              <a:rPr lang="uk-UA" sz="2400" b="1" dirty="0" smtClean="0">
                <a:solidFill>
                  <a:srgbClr val="FF0000"/>
                </a:solidFill>
              </a:rPr>
              <a:t> ~ = "</a:t>
            </a:r>
            <a:r>
              <a:rPr lang="uk-UA" sz="2400" b="1" dirty="0" err="1" smtClean="0">
                <a:solidFill>
                  <a:srgbClr val="FF0000"/>
                </a:solidFill>
              </a:rPr>
              <a:t>feature</a:t>
            </a:r>
            <a:r>
              <a:rPr lang="uk-UA" sz="2400" b="1" dirty="0" smtClean="0">
                <a:solidFill>
                  <a:srgbClr val="FF0000"/>
                </a:solidFill>
              </a:rPr>
              <a:t>"]</a:t>
            </a:r>
            <a:r>
              <a:rPr lang="uk-UA" sz="2400" dirty="0" smtClean="0"/>
              <a:t> - абзаци, ім'я класу яких містить </a:t>
            </a:r>
            <a:r>
              <a:rPr lang="uk-UA" sz="2400" dirty="0" err="1" smtClean="0"/>
              <a:t>feature</a:t>
            </a:r>
            <a:r>
              <a:rPr lang="uk-UA" sz="2400" dirty="0" smtClean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878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атрибуту</a:t>
            </a:r>
            <a:br>
              <a:rPr lang="uk-UA" sz="2400" b="1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селектор [атрибут | = "значення"] </a:t>
            </a:r>
            <a:r>
              <a:rPr lang="uk-UA" sz="2400" dirty="0" smtClean="0"/>
              <a:t>- елементи, список значень атрибута яких починається з вказаного слова, 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p [</a:t>
            </a:r>
            <a:r>
              <a:rPr lang="uk-UA" sz="2400" b="1" dirty="0" err="1" smtClean="0">
                <a:solidFill>
                  <a:srgbClr val="FF0000"/>
                </a:solidFill>
              </a:rPr>
              <a:t>class</a:t>
            </a:r>
            <a:r>
              <a:rPr lang="uk-UA" sz="2400" b="1" dirty="0" smtClean="0">
                <a:solidFill>
                  <a:srgbClr val="FF0000"/>
                </a:solidFill>
              </a:rPr>
              <a:t> | = "</a:t>
            </a:r>
            <a:r>
              <a:rPr lang="uk-UA" sz="2400" b="1" dirty="0" err="1" smtClean="0">
                <a:solidFill>
                  <a:srgbClr val="FF0000"/>
                </a:solidFill>
              </a:rPr>
              <a:t>feature</a:t>
            </a:r>
            <a:r>
              <a:rPr lang="uk-UA" sz="2400" b="1" dirty="0" smtClean="0">
                <a:solidFill>
                  <a:srgbClr val="FF0000"/>
                </a:solidFill>
              </a:rPr>
              <a:t>"]</a:t>
            </a:r>
            <a:r>
              <a:rPr lang="uk-UA" sz="2400" dirty="0" smtClean="0"/>
              <a:t> - абзаци, ім'я класу яких </a:t>
            </a:r>
            <a:r>
              <a:rPr lang="uk-UA" sz="2400" dirty="0" err="1" smtClean="0"/>
              <a:t>feature</a:t>
            </a:r>
            <a:r>
              <a:rPr lang="uk-UA" sz="2400" dirty="0" smtClean="0"/>
              <a:t> або починається на </a:t>
            </a:r>
            <a:r>
              <a:rPr lang="uk-UA" sz="2400" dirty="0" err="1" smtClean="0"/>
              <a:t>feature</a:t>
            </a:r>
            <a:r>
              <a:rPr lang="uk-UA" sz="2400" dirty="0" smtClean="0"/>
              <a:t>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селектор [атрибут ^ = "значення"] </a:t>
            </a:r>
            <a:r>
              <a:rPr lang="uk-UA" sz="2400" dirty="0" smtClean="0"/>
              <a:t>- елементи, значення атрибута яких починається з вказаного значення, 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a [</a:t>
            </a:r>
            <a:r>
              <a:rPr lang="uk-UA" sz="2400" b="1" dirty="0" err="1" smtClean="0">
                <a:solidFill>
                  <a:srgbClr val="FF0000"/>
                </a:solidFill>
              </a:rPr>
              <a:t>href</a:t>
            </a:r>
            <a:r>
              <a:rPr lang="uk-UA" sz="2400" b="1" dirty="0" smtClean="0">
                <a:solidFill>
                  <a:srgbClr val="FF0000"/>
                </a:solidFill>
              </a:rPr>
              <a:t> ^ = "http: //"]</a:t>
            </a:r>
            <a:r>
              <a:rPr lang="uk-UA" sz="2400" dirty="0" smtClean="0"/>
              <a:t> - всі посилання, що починаються на http://;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265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764704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CSS (</a:t>
            </a:r>
            <a:r>
              <a:rPr lang="uk-UA" sz="2400" dirty="0" err="1" smtClean="0"/>
              <a:t>Cascading</a:t>
            </a:r>
            <a:r>
              <a:rPr lang="uk-UA" sz="2400" dirty="0" smtClean="0"/>
              <a:t> </a:t>
            </a:r>
            <a:r>
              <a:rPr lang="uk-UA" sz="2400" dirty="0" err="1" smtClean="0"/>
              <a:t>Style</a:t>
            </a:r>
            <a:r>
              <a:rPr lang="uk-UA" sz="2400" dirty="0" smtClean="0"/>
              <a:t> </a:t>
            </a:r>
            <a:r>
              <a:rPr lang="uk-UA" sz="2400" dirty="0" err="1" smtClean="0"/>
              <a:t>Sheets</a:t>
            </a:r>
            <a:r>
              <a:rPr lang="uk-UA" sz="2400" dirty="0" smtClean="0"/>
              <a:t>), або каскадні таблиці стилів, використовуються для опису зовнішнього вигляду документа, написаного мовою розмітки.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uk-UA" sz="2400" dirty="0" smtClean="0"/>
              <a:t>Зазвичай CSS-стилі використовуються для створення і зміни стилю елементів </a:t>
            </a:r>
            <a:r>
              <a:rPr lang="uk-UA" sz="2400" dirty="0" err="1" smtClean="0"/>
              <a:t>веб-сторінок</a:t>
            </a:r>
            <a:r>
              <a:rPr lang="uk-UA" sz="2400" dirty="0" smtClean="0"/>
              <a:t> і призначених для користувача інтерфейсів, написаних на мовах HTML і XHTML, але також можуть бути застосовані до будь-якого виду XML-документа, в тому числі XML, SVG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11866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атрибуту</a:t>
            </a:r>
            <a:br>
              <a:rPr lang="uk-UA" sz="2400" b="1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селектор [атрибут $ = "значення"] </a:t>
            </a:r>
            <a:r>
              <a:rPr lang="uk-UA" sz="2400" dirty="0" smtClean="0"/>
              <a:t>- елементи, значення атрибута яких закінчується вказаним значенням, 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img</a:t>
            </a:r>
            <a:r>
              <a:rPr lang="en-US" sz="2400" b="1" dirty="0" smtClean="0">
                <a:solidFill>
                  <a:srgbClr val="FF0000"/>
                </a:solidFill>
              </a:rPr>
              <a:t> [</a:t>
            </a:r>
            <a:r>
              <a:rPr lang="en-US" sz="2400" b="1" dirty="0" err="1" smtClean="0">
                <a:solidFill>
                  <a:srgbClr val="FF0000"/>
                </a:solidFill>
              </a:rPr>
              <a:t>src</a:t>
            </a:r>
            <a:r>
              <a:rPr lang="en-US" sz="2400" b="1" dirty="0" smtClean="0">
                <a:solidFill>
                  <a:srgbClr val="FF0000"/>
                </a:solidFill>
              </a:rPr>
              <a:t> $ = ". </a:t>
            </a:r>
            <a:r>
              <a:rPr lang="en-US" sz="2400" b="1" dirty="0" err="1" smtClean="0">
                <a:solidFill>
                  <a:srgbClr val="FF0000"/>
                </a:solidFill>
              </a:rPr>
              <a:t>png</a:t>
            </a:r>
            <a:r>
              <a:rPr lang="en-US" sz="2400" b="1" dirty="0" smtClean="0">
                <a:solidFill>
                  <a:srgbClr val="FF0000"/>
                </a:solidFill>
              </a:rPr>
              <a:t>"]</a:t>
            </a:r>
            <a:r>
              <a:rPr lang="en-US" sz="2400" dirty="0" smtClean="0"/>
              <a:t> - </a:t>
            </a:r>
            <a:r>
              <a:rPr lang="uk-UA" sz="2400" dirty="0" smtClean="0"/>
              <a:t>всі картинки в форматі </a:t>
            </a:r>
            <a:r>
              <a:rPr lang="en-US" sz="2400" dirty="0" err="1" smtClean="0"/>
              <a:t>png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uk-UA" sz="2400" dirty="0"/>
          </a:p>
          <a:p>
            <a:r>
              <a:rPr lang="uk-UA" sz="2400" b="1" dirty="0" smtClean="0">
                <a:solidFill>
                  <a:srgbClr val="FF0000"/>
                </a:solidFill>
              </a:rPr>
              <a:t>селектор [атрибут * = "значення"]</a:t>
            </a:r>
            <a:r>
              <a:rPr lang="uk-UA" sz="2400" dirty="0" smtClean="0"/>
              <a:t> - елементи, значення атрибута яких містить в будь-якому місці вказане слово,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 [</a:t>
            </a:r>
            <a:r>
              <a:rPr lang="en-US" sz="2400" b="1" dirty="0" err="1" smtClean="0">
                <a:solidFill>
                  <a:srgbClr val="FF0000"/>
                </a:solidFill>
              </a:rPr>
              <a:t>href</a:t>
            </a:r>
            <a:r>
              <a:rPr lang="en-US" sz="2400" b="1" dirty="0" smtClean="0">
                <a:solidFill>
                  <a:srgbClr val="FF0000"/>
                </a:solidFill>
              </a:rPr>
              <a:t> * = "book"] </a:t>
            </a:r>
            <a:r>
              <a:rPr lang="en-US" sz="2400" dirty="0" smtClean="0"/>
              <a:t>- </a:t>
            </a:r>
            <a:r>
              <a:rPr lang="uk-UA" sz="2400" dirty="0" smtClean="0"/>
              <a:t>всі посилання, назва яких містить </a:t>
            </a:r>
            <a:r>
              <a:rPr lang="en-US" sz="2400" dirty="0" smtClean="0"/>
              <a:t>book.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604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</a:t>
            </a:r>
            <a:r>
              <a:rPr lang="uk-UA" sz="2400" b="1" dirty="0" err="1" smtClean="0"/>
              <a:t>псевдокласу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err="1" smtClean="0"/>
              <a:t>Псевдокласи</a:t>
            </a:r>
            <a:r>
              <a:rPr lang="uk-UA" sz="2400" dirty="0" smtClean="0"/>
              <a:t> - це класи, практично не прикріплені до HTML-тегами. </a:t>
            </a:r>
          </a:p>
          <a:p>
            <a:r>
              <a:rPr lang="uk-UA" sz="2400" dirty="0" smtClean="0"/>
              <a:t>Вони дозволяють застосувати CSS-правила до елементів при здійсненні події або тим, що підпорядковуються певним правилам.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140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</a:t>
            </a:r>
            <a:r>
              <a:rPr lang="uk-UA" sz="2400" b="1" dirty="0" err="1" smtClean="0"/>
              <a:t>псевдокласу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err="1" smtClean="0"/>
              <a:t>Псевдокласи</a:t>
            </a:r>
            <a:r>
              <a:rPr lang="uk-UA" sz="2400" dirty="0" smtClean="0"/>
              <a:t> характеризують елементи з такими властивостями:</a:t>
            </a:r>
            <a:endParaRPr lang="ru-RU" sz="24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307974" y="2132856"/>
            <a:ext cx="84404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:link </a:t>
            </a:r>
            <a:r>
              <a:rPr lang="en-US" sz="2400" dirty="0" smtClean="0"/>
              <a:t>- </a:t>
            </a:r>
            <a:r>
              <a:rPr lang="uk-UA" sz="2400" dirty="0" smtClean="0"/>
              <a:t>не відвідане посилання;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</a:rPr>
              <a:t>visited </a:t>
            </a:r>
            <a:r>
              <a:rPr lang="en-US" sz="2400" dirty="0" smtClean="0"/>
              <a:t>- </a:t>
            </a:r>
            <a:r>
              <a:rPr lang="uk-UA" sz="2400" dirty="0" smtClean="0"/>
              <a:t>відвідане посилання;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</a:rPr>
              <a:t>hover </a:t>
            </a:r>
            <a:r>
              <a:rPr lang="en-US" sz="2400" dirty="0" smtClean="0"/>
              <a:t>- </a:t>
            </a:r>
            <a:r>
              <a:rPr lang="uk-UA" sz="2400" dirty="0" smtClean="0"/>
              <a:t>будь-який елемент, по </a:t>
            </a:r>
            <a:r>
              <a:rPr lang="uk-UA" sz="2400" dirty="0" err="1" smtClean="0"/>
              <a:t>якомупроводять</a:t>
            </a:r>
            <a:r>
              <a:rPr lang="uk-UA" sz="2400" dirty="0" smtClean="0"/>
              <a:t> курсором миші;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</a:rPr>
              <a:t>focus </a:t>
            </a:r>
            <a:r>
              <a:rPr lang="en-US" sz="2400" dirty="0" smtClean="0"/>
              <a:t>- </a:t>
            </a:r>
            <a:r>
              <a:rPr lang="uk-UA" sz="2400" dirty="0" smtClean="0"/>
              <a:t>інтерактивний елемент, до якого перейшли за допомогою клавіатури або активували за допомогою миші;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</a:rPr>
              <a:t>active </a:t>
            </a:r>
            <a:r>
              <a:rPr lang="en-US" sz="2400" dirty="0" smtClean="0"/>
              <a:t>- </a:t>
            </a:r>
            <a:r>
              <a:rPr lang="uk-UA" sz="2400" dirty="0" smtClean="0"/>
              <a:t>елемент, який був активізований користувачем;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</a:rPr>
              <a:t>valid </a:t>
            </a:r>
            <a:r>
              <a:rPr lang="en-US" sz="2400" dirty="0" smtClean="0"/>
              <a:t>- </a:t>
            </a:r>
            <a:r>
              <a:rPr lang="uk-UA" sz="2400" dirty="0" smtClean="0"/>
              <a:t>поля форми, вміст яких пройшов перевірку в браузері на відповідність зазначеного типу даних;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</a:rPr>
              <a:t>invalid </a:t>
            </a:r>
            <a:r>
              <a:rPr lang="en-US" sz="2400" dirty="0" smtClean="0"/>
              <a:t>- </a:t>
            </a:r>
            <a:r>
              <a:rPr lang="uk-UA" sz="2400" dirty="0" smtClean="0"/>
              <a:t>поля форми, вміст яких не відповідає вказаному типу даних;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79739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</a:t>
            </a:r>
            <a:r>
              <a:rPr lang="uk-UA" sz="2400" b="1" dirty="0" err="1" smtClean="0"/>
              <a:t>псевдокласу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err="1" smtClean="0"/>
              <a:t>Псевдокласи</a:t>
            </a:r>
            <a:r>
              <a:rPr lang="uk-UA" sz="2400" dirty="0" smtClean="0"/>
              <a:t> характеризують елементи з такими властивостями:</a:t>
            </a:r>
            <a:endParaRPr lang="ru-RU" sz="24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307974" y="2132856"/>
            <a:ext cx="84404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uk-UA" sz="2400" b="1" dirty="0" err="1" smtClean="0">
                <a:solidFill>
                  <a:srgbClr val="FF0000"/>
                </a:solidFill>
              </a:rPr>
              <a:t>Enabled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всі активні поля форм;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uk-UA" sz="2400" b="1" dirty="0" err="1" smtClean="0">
                <a:solidFill>
                  <a:srgbClr val="FF0000"/>
                </a:solidFill>
              </a:rPr>
              <a:t>Disabled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заблоковані поля форм, тобто ті, що знаходяться в неактивному стані;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:In-</a:t>
            </a:r>
            <a:r>
              <a:rPr lang="uk-UA" sz="2400" b="1" dirty="0" err="1" smtClean="0">
                <a:solidFill>
                  <a:srgbClr val="FF0000"/>
                </a:solidFill>
              </a:rPr>
              <a:t>range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поля форми, значення яких знаходяться в заданому діапазоні;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:Out-of-range </a:t>
            </a:r>
            <a:r>
              <a:rPr lang="uk-UA" sz="2400" dirty="0" smtClean="0"/>
              <a:t>- поля форми, значення яких не входять у встановлений діапазон;</a:t>
            </a:r>
            <a:br>
              <a:rPr lang="uk-UA" sz="2400" dirty="0" smtClean="0"/>
            </a:b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9969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</a:t>
            </a:r>
            <a:r>
              <a:rPr lang="uk-UA" sz="2400" b="1" dirty="0" err="1" smtClean="0"/>
              <a:t>псевдокласу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err="1" smtClean="0"/>
              <a:t>Псевдокласи</a:t>
            </a:r>
            <a:r>
              <a:rPr lang="uk-UA" sz="2400" dirty="0" smtClean="0"/>
              <a:t> характеризують елементи з такими властивостями:</a:t>
            </a:r>
            <a:endParaRPr lang="ru-RU" sz="24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307974" y="2132856"/>
            <a:ext cx="84404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uk-UA" sz="2400" b="1" dirty="0" err="1" smtClean="0">
                <a:solidFill>
                  <a:srgbClr val="FF0000"/>
                </a:solidFill>
              </a:rPr>
              <a:t>Lang</a:t>
            </a:r>
            <a:r>
              <a:rPr lang="uk-UA" sz="2400" b="1" dirty="0" smtClean="0">
                <a:solidFill>
                  <a:srgbClr val="FF0000"/>
                </a:solidFill>
              </a:rPr>
              <a:t> () </a:t>
            </a:r>
            <a:r>
              <a:rPr lang="uk-UA" sz="2400" dirty="0" smtClean="0"/>
              <a:t>- елементи з текстом на зазначеній мові;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uk-UA" sz="2400" b="1" dirty="0" err="1" smtClean="0">
                <a:solidFill>
                  <a:srgbClr val="FF0000"/>
                </a:solidFill>
              </a:rPr>
              <a:t>Not</a:t>
            </a:r>
            <a:r>
              <a:rPr lang="uk-UA" sz="2400" b="1" dirty="0" smtClean="0">
                <a:solidFill>
                  <a:srgbClr val="FF0000"/>
                </a:solidFill>
              </a:rPr>
              <a:t>(селектор) </a:t>
            </a:r>
            <a:r>
              <a:rPr lang="uk-UA" sz="2400" dirty="0" smtClean="0"/>
              <a:t>- елементи, які не містять вказаний селектор - клас, ідентифікатор, назва або тип поля форми – </a:t>
            </a:r>
          </a:p>
          <a:p>
            <a:r>
              <a:rPr lang="uk-UA" sz="2400" dirty="0" smtClean="0">
                <a:solidFill>
                  <a:srgbClr val="FF0000"/>
                </a:solidFill>
              </a:rPr>
              <a:t>:</a:t>
            </a:r>
            <a:r>
              <a:rPr lang="uk-UA" sz="2400" dirty="0" err="1" smtClean="0">
                <a:solidFill>
                  <a:srgbClr val="FF0000"/>
                </a:solidFill>
              </a:rPr>
              <a:t>not</a:t>
            </a:r>
            <a:r>
              <a:rPr lang="uk-UA" sz="2400" dirty="0" smtClean="0">
                <a:solidFill>
                  <a:srgbClr val="FF0000"/>
                </a:solidFill>
              </a:rPr>
              <a:t> ([</a:t>
            </a:r>
            <a:r>
              <a:rPr lang="uk-UA" sz="2400" dirty="0" err="1" smtClean="0">
                <a:solidFill>
                  <a:srgbClr val="FF0000"/>
                </a:solidFill>
              </a:rPr>
              <a:t>type</a:t>
            </a:r>
            <a:r>
              <a:rPr lang="uk-UA" sz="2400" dirty="0" smtClean="0">
                <a:solidFill>
                  <a:srgbClr val="FF0000"/>
                </a:solidFill>
              </a:rPr>
              <a:t> = "</a:t>
            </a:r>
            <a:r>
              <a:rPr lang="uk-UA" sz="2400" dirty="0" err="1" smtClean="0">
                <a:solidFill>
                  <a:srgbClr val="FF0000"/>
                </a:solidFill>
              </a:rPr>
              <a:t>submit</a:t>
            </a:r>
            <a:r>
              <a:rPr lang="uk-UA" sz="2400" dirty="0" smtClean="0">
                <a:solidFill>
                  <a:srgbClr val="FF0000"/>
                </a:solidFill>
              </a:rPr>
              <a:t>"])</a:t>
            </a:r>
            <a:r>
              <a:rPr lang="uk-UA" sz="2400" dirty="0" smtClean="0"/>
              <a:t>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uk-UA" sz="2400" b="1" dirty="0" err="1" smtClean="0">
                <a:solidFill>
                  <a:srgbClr val="FF0000"/>
                </a:solidFill>
              </a:rPr>
              <a:t>Target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елемент з символом #, на який посилаються в документі;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uk-UA" sz="2400" b="1" dirty="0" err="1" smtClean="0">
                <a:solidFill>
                  <a:srgbClr val="FF0000"/>
                </a:solidFill>
              </a:rPr>
              <a:t>Checked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виділені (вибрані користувачем) елементи форми.</a:t>
            </a:r>
            <a:br>
              <a:rPr lang="uk-UA" sz="2400" dirty="0" smtClean="0"/>
            </a:b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85287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структурних </a:t>
            </a:r>
            <a:r>
              <a:rPr lang="uk-UA" sz="2400" b="1" dirty="0" err="1" smtClean="0"/>
              <a:t>псевдокласів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Структурні </a:t>
            </a:r>
            <a:r>
              <a:rPr lang="uk-UA" sz="2400" dirty="0" err="1" smtClean="0"/>
              <a:t>псевдокласи</a:t>
            </a:r>
            <a:r>
              <a:rPr lang="uk-UA" sz="2400" dirty="0" smtClean="0"/>
              <a:t> відбирають дочірні елементи відповідно до параметрів, зазначених в круглих дужках:</a:t>
            </a:r>
            <a:endParaRPr lang="ru-RU" sz="24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244704" y="2564904"/>
            <a:ext cx="86545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:nth-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(</a:t>
            </a:r>
            <a:r>
              <a:rPr lang="uk-UA" sz="2000" b="1" dirty="0" err="1" smtClean="0">
                <a:solidFill>
                  <a:srgbClr val="FF0000"/>
                </a:solidFill>
              </a:rPr>
              <a:t>odd</a:t>
            </a:r>
            <a:r>
              <a:rPr lang="uk-UA" sz="2000" b="1" dirty="0" smtClean="0">
                <a:solidFill>
                  <a:srgbClr val="FF0000"/>
                </a:solidFill>
              </a:rPr>
              <a:t>)</a:t>
            </a:r>
            <a:r>
              <a:rPr lang="uk-UA" sz="2000" dirty="0" smtClean="0"/>
              <a:t> - непарні дочірні елементи;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:nth-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(</a:t>
            </a:r>
            <a:r>
              <a:rPr lang="uk-UA" sz="2000" b="1" dirty="0" err="1" smtClean="0">
                <a:solidFill>
                  <a:srgbClr val="FF0000"/>
                </a:solidFill>
              </a:rPr>
              <a:t>even</a:t>
            </a:r>
            <a:r>
              <a:rPr lang="uk-UA" sz="2000" b="1" dirty="0" smtClean="0">
                <a:solidFill>
                  <a:srgbClr val="FF0000"/>
                </a:solidFill>
              </a:rPr>
              <a:t>) </a:t>
            </a:r>
            <a:r>
              <a:rPr lang="uk-UA" sz="2000" dirty="0" smtClean="0"/>
              <a:t>- парні дочірні елементи;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:nth-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(3n) </a:t>
            </a:r>
            <a:r>
              <a:rPr lang="uk-UA" sz="2000" dirty="0" smtClean="0"/>
              <a:t>- кожен третій елемент серед дочірніх;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:nth-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(3n + 2) </a:t>
            </a:r>
            <a:r>
              <a:rPr lang="uk-UA" sz="2000" dirty="0" smtClean="0"/>
              <a:t>- вибирає кожен третій елемент, починаючи з другого дочірнього елемента (+2);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:nth-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(n + 2) </a:t>
            </a:r>
            <a:r>
              <a:rPr lang="uk-UA" sz="2000" dirty="0" smtClean="0"/>
              <a:t>- вибирає всі елементи, починаючи з другого;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:nth-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(3) </a:t>
            </a:r>
            <a:r>
              <a:rPr lang="uk-UA" sz="2000" dirty="0" smtClean="0"/>
              <a:t>- вибирає третій дочірній елемент;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986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структурних </a:t>
            </a:r>
            <a:r>
              <a:rPr lang="uk-UA" sz="2400" b="1" dirty="0" err="1" smtClean="0"/>
              <a:t>псевдокласів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Структурні </a:t>
            </a:r>
            <a:r>
              <a:rPr lang="uk-UA" sz="2400" dirty="0" err="1" smtClean="0"/>
              <a:t>псевдокласи</a:t>
            </a:r>
            <a:r>
              <a:rPr lang="uk-UA" sz="2400" dirty="0" smtClean="0"/>
              <a:t> відбирають дочірні елементи відповідно до параметрів, зазначених в круглих дужках:</a:t>
            </a:r>
            <a:endParaRPr lang="ru-RU" sz="24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244704" y="2564904"/>
            <a:ext cx="86545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:nth-last-child () </a:t>
            </a:r>
            <a:r>
              <a:rPr lang="uk-UA" sz="2000" dirty="0" smtClean="0"/>
              <a:t>- в списку дочірніх елементів вибирає елемент із зазначеним місцем розташування, аналогічно з </a:t>
            </a:r>
            <a:r>
              <a:rPr lang="uk-UA" sz="2000" dirty="0" smtClean="0">
                <a:solidFill>
                  <a:srgbClr val="FF0000"/>
                </a:solidFill>
              </a:rPr>
              <a:t>:nth-</a:t>
            </a:r>
            <a:r>
              <a:rPr lang="uk-UA" sz="2000" dirty="0" err="1" smtClean="0">
                <a:solidFill>
                  <a:srgbClr val="FF0000"/>
                </a:solidFill>
              </a:rPr>
              <a:t>child</a:t>
            </a:r>
            <a:r>
              <a:rPr lang="uk-UA" sz="2000" dirty="0" smtClean="0">
                <a:solidFill>
                  <a:srgbClr val="FF0000"/>
                </a:solidFill>
              </a:rPr>
              <a:t> ()</a:t>
            </a:r>
            <a:r>
              <a:rPr lang="uk-UA" sz="2000" dirty="0" smtClean="0"/>
              <a:t>, але починаючи з останнього, в зворотному сторону;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:first-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- дозволяє оформити тільки найперший дочірній елемент </a:t>
            </a:r>
            <a:r>
              <a:rPr lang="uk-UA" sz="2000" dirty="0" err="1" smtClean="0"/>
              <a:t>тега</a:t>
            </a:r>
            <a:r>
              <a:rPr lang="uk-UA" sz="2000" dirty="0" smtClean="0"/>
              <a:t>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:last-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- дозволяє форматувати останній дочірній елемент </a:t>
            </a:r>
            <a:r>
              <a:rPr lang="uk-UA" sz="2000" dirty="0" err="1" smtClean="0"/>
              <a:t>тега</a:t>
            </a:r>
            <a:r>
              <a:rPr lang="uk-UA" sz="2000" dirty="0" smtClean="0"/>
              <a:t>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:only-</a:t>
            </a:r>
            <a:r>
              <a:rPr lang="uk-UA" sz="2000" b="1" dirty="0" err="1" smtClean="0">
                <a:solidFill>
                  <a:srgbClr val="FF0000"/>
                </a:solidFill>
              </a:rPr>
              <a:t>child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- вибирає елемент, який є єдиним дочірнім елементом;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</a:t>
            </a:r>
            <a:r>
              <a:rPr lang="uk-UA" sz="2000" b="1" dirty="0" err="1" smtClean="0">
                <a:solidFill>
                  <a:srgbClr val="FF0000"/>
                </a:solidFill>
              </a:rPr>
              <a:t>empty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- вибирає елементи, у яких немає дочірніх елементів;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</a:t>
            </a:r>
            <a:r>
              <a:rPr lang="uk-UA" sz="2000" b="1" dirty="0" err="1" smtClean="0">
                <a:solidFill>
                  <a:srgbClr val="FF0000"/>
                </a:solidFill>
              </a:rPr>
              <a:t>root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- вибирає елемент, який є кореневим в документі - елемент </a:t>
            </a:r>
            <a:r>
              <a:rPr lang="uk-UA" sz="2000" dirty="0" err="1" smtClean="0"/>
              <a:t>html</a:t>
            </a:r>
            <a:r>
              <a:rPr lang="uk-UA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45706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структурних </a:t>
            </a:r>
            <a:r>
              <a:rPr lang="uk-UA" sz="2400" b="1" dirty="0" err="1" smtClean="0"/>
              <a:t>псевдокласів</a:t>
            </a:r>
            <a:r>
              <a:rPr lang="uk-UA" sz="2400" b="1" dirty="0" smtClean="0"/>
              <a:t> типу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Вказують на конкретний тип дочірнього </a:t>
            </a:r>
            <a:r>
              <a:rPr lang="uk-UA" sz="2400" dirty="0" err="1" smtClean="0"/>
              <a:t>тега</a:t>
            </a:r>
            <a:r>
              <a:rPr lang="uk-UA" sz="2400" dirty="0" smtClean="0"/>
              <a:t>: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:nth-of-type () </a:t>
            </a:r>
            <a:r>
              <a:rPr lang="uk-UA" sz="2000" dirty="0" smtClean="0"/>
              <a:t>- вибирає елементи за аналогією з </a:t>
            </a:r>
            <a:r>
              <a:rPr lang="uk-UA" sz="2000" dirty="0" smtClean="0">
                <a:solidFill>
                  <a:srgbClr val="FF0000"/>
                </a:solidFill>
              </a:rPr>
              <a:t>:nth-</a:t>
            </a:r>
            <a:r>
              <a:rPr lang="uk-UA" sz="2000" dirty="0" err="1" smtClean="0">
                <a:solidFill>
                  <a:srgbClr val="FF0000"/>
                </a:solidFill>
              </a:rPr>
              <a:t>child</a:t>
            </a:r>
            <a:r>
              <a:rPr lang="uk-UA" sz="2000" dirty="0" smtClean="0">
                <a:solidFill>
                  <a:srgbClr val="FF0000"/>
                </a:solidFill>
              </a:rPr>
              <a:t> ()</a:t>
            </a:r>
            <a:r>
              <a:rPr lang="uk-UA" sz="2000" dirty="0" smtClean="0"/>
              <a:t>, при цьому бере до уваги тільки тип елемента;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:first-of-type </a:t>
            </a:r>
            <a:r>
              <a:rPr lang="uk-UA" sz="2000" dirty="0" smtClean="0"/>
              <a:t>- вибирає перший дочірній елемент даного типу;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:last-of-type </a:t>
            </a:r>
            <a:r>
              <a:rPr lang="uk-UA" sz="2000" dirty="0" smtClean="0"/>
              <a:t>- вибирає останній елемент даного типу;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:nth-last-of-type () </a:t>
            </a:r>
            <a:r>
              <a:rPr lang="uk-UA" sz="2000" dirty="0" smtClean="0"/>
              <a:t>- вибирає елемент заданого типу в списку елементів відповідно до зазначеного місцем розташування, починаючи з кінця;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:only-of-type </a:t>
            </a:r>
            <a:r>
              <a:rPr lang="uk-UA" sz="2000" dirty="0" smtClean="0"/>
              <a:t>- вибирає єдиний елемент зазначеного типу серед дочірніх елементів батьківського елемента.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5259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селектор </a:t>
            </a:r>
            <a:r>
              <a:rPr lang="uk-UA" sz="2400" b="1" dirty="0" err="1" smtClean="0"/>
              <a:t>псевдоелемента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err="1" smtClean="0"/>
              <a:t>Псевдоелементи</a:t>
            </a:r>
            <a:r>
              <a:rPr lang="uk-UA" sz="2400" dirty="0" smtClean="0"/>
              <a:t> використовуються для додавання вмісту, який генерується за допомогою властивості </a:t>
            </a:r>
            <a:r>
              <a:rPr lang="uk-UA" sz="2400" dirty="0" err="1" smtClean="0">
                <a:solidFill>
                  <a:srgbClr val="FF0000"/>
                </a:solidFill>
              </a:rPr>
              <a:t>content</a:t>
            </a:r>
            <a:r>
              <a:rPr lang="uk-UA" sz="2400" dirty="0" smtClean="0"/>
              <a:t>: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:first-</a:t>
            </a:r>
            <a:r>
              <a:rPr lang="uk-UA" sz="2400" b="1" dirty="0" err="1" smtClean="0">
                <a:solidFill>
                  <a:srgbClr val="FF0000"/>
                </a:solidFill>
              </a:rPr>
              <a:t>letter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вибирає першу букву кожного абзацу, застосовується тільки до блокових елементів;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:first-</a:t>
            </a:r>
            <a:r>
              <a:rPr lang="uk-UA" sz="2400" b="1" dirty="0" err="1" smtClean="0">
                <a:solidFill>
                  <a:srgbClr val="FF0000"/>
                </a:solidFill>
              </a:rPr>
              <a:t>line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вибирає перший рядок тексту елемента, застосовується тільки до блокових елементів;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uk-UA" sz="2400" b="1" dirty="0" err="1" smtClean="0">
                <a:solidFill>
                  <a:srgbClr val="FF0000"/>
                </a:solidFill>
              </a:rPr>
              <a:t>before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вставляє вміст, що </a:t>
            </a:r>
            <a:r>
              <a:rPr lang="uk-UA" sz="2400" dirty="0" smtClean="0"/>
              <a:t>генерується</a:t>
            </a:r>
            <a:r>
              <a:rPr lang="uk-UA" sz="2400" dirty="0" smtClean="0"/>
              <a:t> перед елементом;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:</a:t>
            </a:r>
            <a:r>
              <a:rPr lang="uk-UA" sz="2400" b="1" dirty="0" err="1" smtClean="0">
                <a:solidFill>
                  <a:srgbClr val="FF0000"/>
                </a:solidFill>
              </a:rPr>
              <a:t>after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- додає вміст, </a:t>
            </a:r>
            <a:r>
              <a:rPr lang="uk-UA" sz="2400" dirty="0" smtClean="0"/>
              <a:t>що генерується</a:t>
            </a:r>
            <a:r>
              <a:rPr lang="uk-UA" sz="2400" dirty="0" smtClean="0"/>
              <a:t> після елемента.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585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комбінація селекторів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Для більш точного відбору елементів для форматування можна використовувати комбінації селекторів: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solidFill>
                  <a:srgbClr val="FF0000"/>
                </a:solidFill>
              </a:rPr>
              <a:t>a[</a:t>
            </a:r>
            <a:r>
              <a:rPr lang="uk-UA" sz="2400" b="1" dirty="0" err="1" smtClean="0">
                <a:solidFill>
                  <a:srgbClr val="FF0000"/>
                </a:solidFill>
              </a:rPr>
              <a:t>href</a:t>
            </a:r>
            <a:r>
              <a:rPr lang="uk-UA" sz="2400" b="1" dirty="0" smtClean="0">
                <a:solidFill>
                  <a:srgbClr val="FF0000"/>
                </a:solidFill>
              </a:rPr>
              <a:t>][</a:t>
            </a:r>
            <a:r>
              <a:rPr lang="uk-UA" sz="2400" b="1" dirty="0" err="1" smtClean="0">
                <a:solidFill>
                  <a:srgbClr val="FF0000"/>
                </a:solidFill>
              </a:rPr>
              <a:t>title</a:t>
            </a:r>
            <a:r>
              <a:rPr lang="uk-UA" sz="2400" b="1" dirty="0" smtClean="0">
                <a:solidFill>
                  <a:srgbClr val="FF0000"/>
                </a:solidFill>
              </a:rPr>
              <a:t>] </a:t>
            </a:r>
            <a:r>
              <a:rPr lang="uk-UA" sz="2400" dirty="0" smtClean="0"/>
              <a:t>- вибере всі посилання, для яких задані атрибути </a:t>
            </a:r>
            <a:r>
              <a:rPr lang="uk-UA" sz="2400" dirty="0" err="1" smtClean="0"/>
              <a:t>href</a:t>
            </a:r>
            <a:r>
              <a:rPr lang="uk-UA" sz="2400" dirty="0" smtClean="0"/>
              <a:t> і </a:t>
            </a:r>
            <a:r>
              <a:rPr lang="uk-UA" sz="2400" dirty="0" err="1" smtClean="0"/>
              <a:t>title</a:t>
            </a:r>
            <a:r>
              <a:rPr lang="uk-UA" sz="2400" dirty="0" smtClean="0"/>
              <a:t>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err="1" smtClean="0">
                <a:solidFill>
                  <a:srgbClr val="FF0000"/>
                </a:solidFill>
              </a:rPr>
              <a:t>img</a:t>
            </a:r>
            <a:r>
              <a:rPr lang="uk-UA" sz="2400" b="1" dirty="0" smtClean="0">
                <a:solidFill>
                  <a:srgbClr val="FF0000"/>
                </a:solidFill>
              </a:rPr>
              <a:t>[</a:t>
            </a:r>
            <a:r>
              <a:rPr lang="uk-UA" sz="2400" b="1" dirty="0" err="1" smtClean="0">
                <a:solidFill>
                  <a:srgbClr val="FF0000"/>
                </a:solidFill>
              </a:rPr>
              <a:t>alt</a:t>
            </a:r>
            <a:r>
              <a:rPr lang="uk-UA" sz="2400" b="1" dirty="0" smtClean="0">
                <a:solidFill>
                  <a:srgbClr val="FF0000"/>
                </a:solidFill>
              </a:rPr>
              <a:t> * = "</a:t>
            </a:r>
            <a:r>
              <a:rPr lang="uk-UA" sz="2400" b="1" dirty="0" err="1" smtClean="0">
                <a:solidFill>
                  <a:srgbClr val="FF0000"/>
                </a:solidFill>
              </a:rPr>
              <a:t>css</a:t>
            </a:r>
            <a:r>
              <a:rPr lang="uk-UA" sz="2400" b="1" dirty="0" smtClean="0">
                <a:solidFill>
                  <a:srgbClr val="FF0000"/>
                </a:solidFill>
              </a:rPr>
              <a:t>"]:nth-of-type(</a:t>
            </a:r>
            <a:r>
              <a:rPr lang="uk-UA" sz="2400" b="1" dirty="0" err="1" smtClean="0">
                <a:solidFill>
                  <a:srgbClr val="FF0000"/>
                </a:solidFill>
              </a:rPr>
              <a:t>even</a:t>
            </a:r>
            <a:r>
              <a:rPr lang="uk-UA" sz="2400" b="1" dirty="0" smtClean="0">
                <a:solidFill>
                  <a:srgbClr val="FF0000"/>
                </a:solidFill>
              </a:rPr>
              <a:t>)</a:t>
            </a:r>
            <a:r>
              <a:rPr lang="uk-UA" sz="2400" dirty="0" smtClean="0"/>
              <a:t> - вибере всі парні картинки, альтернативний текст яких містить слово </a:t>
            </a:r>
            <a:r>
              <a:rPr lang="uk-UA" sz="2400" dirty="0" err="1" smtClean="0"/>
              <a:t>css</a:t>
            </a:r>
            <a:r>
              <a:rPr lang="uk-UA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03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764704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Оголошення</a:t>
            </a:r>
            <a:r>
              <a:rPr lang="ru-RU" sz="2400" dirty="0" smtClean="0"/>
              <a:t> стилю </a:t>
            </a:r>
            <a:r>
              <a:rPr lang="ru-RU" sz="2400" dirty="0" err="1" smtClean="0"/>
              <a:t>складається</a:t>
            </a:r>
            <a:r>
              <a:rPr lang="ru-RU" sz="2400" dirty="0" smtClean="0"/>
              <a:t> з </a:t>
            </a:r>
            <a:r>
              <a:rPr lang="ru-RU" sz="2400" dirty="0" err="1" smtClean="0"/>
              <a:t>двох</a:t>
            </a:r>
            <a:r>
              <a:rPr lang="ru-RU" sz="2400" dirty="0" smtClean="0"/>
              <a:t> </a:t>
            </a:r>
            <a:r>
              <a:rPr lang="ru-RU" sz="2400" dirty="0" err="1" smtClean="0"/>
              <a:t>частин</a:t>
            </a:r>
            <a:r>
              <a:rPr lang="ru-RU" sz="2400" dirty="0" smtClean="0"/>
              <a:t>: </a:t>
            </a:r>
            <a:r>
              <a:rPr lang="ru-RU" sz="2400" dirty="0" err="1" smtClean="0"/>
              <a:t>елемента</a:t>
            </a:r>
            <a:r>
              <a:rPr lang="ru-RU" sz="2400" dirty="0" smtClean="0"/>
              <a:t> веб-</a:t>
            </a:r>
            <a:r>
              <a:rPr lang="ru-RU" sz="2400" dirty="0" err="1" smtClean="0"/>
              <a:t>сторінки</a:t>
            </a:r>
            <a:r>
              <a:rPr lang="ru-RU" sz="2400" dirty="0" smtClean="0"/>
              <a:t> - </a:t>
            </a:r>
            <a:r>
              <a:rPr lang="ru-RU" sz="2400" dirty="0" smtClean="0">
                <a:solidFill>
                  <a:srgbClr val="FF0000"/>
                </a:solidFill>
              </a:rPr>
              <a:t>селектора</a:t>
            </a:r>
            <a:r>
              <a:rPr lang="ru-RU" sz="2400" dirty="0" smtClean="0"/>
              <a:t>, і </a:t>
            </a:r>
            <a:r>
              <a:rPr lang="ru-RU" sz="2400" dirty="0" err="1" smtClean="0"/>
              <a:t>команди</a:t>
            </a:r>
            <a:r>
              <a:rPr lang="ru-RU" sz="2400" dirty="0" smtClean="0"/>
              <a:t> </a:t>
            </a:r>
            <a:r>
              <a:rPr lang="ru-RU" sz="2400" dirty="0" err="1" smtClean="0"/>
              <a:t>форматування</a:t>
            </a:r>
            <a:r>
              <a:rPr lang="ru-RU" sz="2400" dirty="0" smtClean="0"/>
              <a:t> - </a:t>
            </a:r>
            <a:r>
              <a:rPr lang="ru-RU" sz="2400" dirty="0" smtClean="0">
                <a:solidFill>
                  <a:srgbClr val="FF0000"/>
                </a:solidFill>
              </a:rPr>
              <a:t>блоку </a:t>
            </a:r>
            <a:r>
              <a:rPr lang="ru-RU" sz="2400" dirty="0" err="1" smtClean="0">
                <a:solidFill>
                  <a:srgbClr val="FF0000"/>
                </a:solidFill>
              </a:rPr>
              <a:t>оголошення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r>
              <a:rPr lang="ru-RU" sz="2400" dirty="0" smtClean="0"/>
              <a:t>Селектор </a:t>
            </a:r>
            <a:r>
              <a:rPr lang="ru-RU" sz="2400" dirty="0" err="1" smtClean="0"/>
              <a:t>повідомляє</a:t>
            </a:r>
            <a:r>
              <a:rPr lang="ru-RU" sz="2400" dirty="0" smtClean="0"/>
              <a:t> браузеру, </a:t>
            </a:r>
            <a:r>
              <a:rPr lang="ru-RU" sz="2400" dirty="0" err="1" smtClean="0"/>
              <a:t>який</a:t>
            </a:r>
            <a:r>
              <a:rPr lang="ru-RU" sz="2400" dirty="0" smtClean="0"/>
              <a:t>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елемент</a:t>
            </a:r>
            <a:r>
              <a:rPr lang="ru-RU" sz="2400" dirty="0" smtClean="0"/>
              <a:t> </a:t>
            </a:r>
            <a:r>
              <a:rPr lang="ru-RU" sz="2400" dirty="0" err="1" smtClean="0"/>
              <a:t>форматувати</a:t>
            </a:r>
            <a:r>
              <a:rPr lang="ru-RU" sz="2400" dirty="0" smtClean="0"/>
              <a:t>, а в </a:t>
            </a:r>
            <a:r>
              <a:rPr lang="ru-RU" sz="2400" dirty="0" err="1" smtClean="0"/>
              <a:t>блоці</a:t>
            </a:r>
            <a:r>
              <a:rPr lang="ru-RU" sz="2400" dirty="0" smtClean="0"/>
              <a:t> </a:t>
            </a:r>
            <a:r>
              <a:rPr lang="ru-RU" sz="2400" dirty="0" err="1" smtClean="0"/>
              <a:t>оголошення</a:t>
            </a:r>
            <a:r>
              <a:rPr lang="ru-RU" sz="2400" dirty="0" smtClean="0"/>
              <a:t> (код в </a:t>
            </a:r>
            <a:r>
              <a:rPr lang="ru-RU" sz="2400" dirty="0" err="1" smtClean="0"/>
              <a:t>фігурних</a:t>
            </a:r>
            <a:r>
              <a:rPr lang="ru-RU" sz="2400" dirty="0" smtClean="0"/>
              <a:t> дужках) </a:t>
            </a:r>
            <a:r>
              <a:rPr lang="ru-RU" sz="2400" dirty="0" err="1" smtClean="0"/>
              <a:t>перераховуються</a:t>
            </a:r>
            <a:r>
              <a:rPr lang="ru-RU" sz="2400" dirty="0" smtClean="0"/>
              <a:t> формату</a:t>
            </a:r>
            <a:r>
              <a:rPr lang="uk-UA" sz="2400" dirty="0" err="1" smtClean="0"/>
              <a:t>ючі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 smtClean="0"/>
              <a:t> - </a:t>
            </a:r>
            <a:r>
              <a:rPr lang="ru-RU" sz="2400" dirty="0" err="1" smtClean="0"/>
              <a:t>властивості</a:t>
            </a:r>
            <a:r>
              <a:rPr lang="ru-RU" sz="2400" dirty="0" smtClean="0"/>
              <a:t> і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 smtClean="0"/>
              <a:t>значення</a:t>
            </a:r>
            <a:r>
              <a:rPr lang="ru-RU" sz="2400" dirty="0" smtClean="0"/>
              <a:t>.</a:t>
            </a:r>
            <a:endParaRPr lang="uk-UA" sz="2400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8" name="Picture 4" descr="https://mdn.mozillademos.org/files/9461/css-declaration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6552728" cy="370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04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err="1" smtClean="0"/>
              <a:t>груповання</a:t>
            </a:r>
            <a:r>
              <a:rPr lang="uk-UA" sz="2400" b="1" dirty="0" smtClean="0"/>
              <a:t> селекторів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Один і той же стиль можна одночасно застосувати до кількох елементів. Для цього необхідно в лівій частині оголошення перерахувати через кому потрібні селектори:</a:t>
            </a:r>
            <a:endParaRPr lang="ru-RU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96" y="2614548"/>
            <a:ext cx="4107348" cy="421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911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Успадкування і каскад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Успадкування і каскад - два фундаментальних поняття в CSS, які тісно пов'язані між собою. </a:t>
            </a:r>
          </a:p>
          <a:p>
            <a:endParaRPr lang="uk-UA" sz="2400" dirty="0"/>
          </a:p>
          <a:p>
            <a:r>
              <a:rPr lang="uk-UA" sz="2400" dirty="0" smtClean="0"/>
              <a:t>Ус</a:t>
            </a:r>
            <a:r>
              <a:rPr lang="uk-UA" sz="2400" dirty="0" smtClean="0"/>
              <a:t>падкування полягає в тому, що елементи успадковують властивості від свого батька (елемента, що їх містить). </a:t>
            </a:r>
          </a:p>
          <a:p>
            <a:endParaRPr lang="uk-UA" sz="2400" dirty="0"/>
          </a:p>
          <a:p>
            <a:r>
              <a:rPr lang="uk-UA" sz="2400" dirty="0" smtClean="0"/>
              <a:t>Каскад проявляється в тому, як різні види таблиць стилів застосовуються до документу, і як конфліктуючі правила скасовують один одного.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943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Успадкування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err="1" smtClean="0"/>
              <a:t>Успадкування</a:t>
            </a:r>
            <a:r>
              <a:rPr lang="uk-UA" sz="2400" dirty="0" smtClean="0"/>
              <a:t> є механізмом, за допомогою якого певні властивості передаються від предка до його нащадків. </a:t>
            </a:r>
          </a:p>
          <a:p>
            <a:endParaRPr lang="uk-UA" sz="2400" dirty="0"/>
          </a:p>
          <a:p>
            <a:r>
              <a:rPr lang="uk-UA" sz="2400" dirty="0" smtClean="0"/>
              <a:t>Специфікацією CSS передбачено успадкування властивостей, що відносяться до текстового вмісту сторінки, таких як </a:t>
            </a:r>
          </a:p>
          <a:p>
            <a:endParaRPr lang="uk-UA" sz="2400" dirty="0"/>
          </a:p>
          <a:p>
            <a:r>
              <a:rPr lang="uk-UA" sz="2400" dirty="0" err="1" smtClean="0">
                <a:solidFill>
                  <a:srgbClr val="FF0000"/>
                </a:solidFill>
              </a:rPr>
              <a:t>color</a:t>
            </a:r>
            <a:r>
              <a:rPr lang="uk-UA" sz="2400" dirty="0" smtClean="0">
                <a:solidFill>
                  <a:srgbClr val="FF0000"/>
                </a:solidFill>
              </a:rPr>
              <a:t>, </a:t>
            </a:r>
            <a:r>
              <a:rPr lang="uk-UA" sz="2400" dirty="0" err="1" smtClean="0">
                <a:solidFill>
                  <a:srgbClr val="FF0000"/>
                </a:solidFill>
              </a:rPr>
              <a:t>font</a:t>
            </a:r>
            <a:r>
              <a:rPr lang="uk-UA" sz="2400" dirty="0" smtClean="0">
                <a:solidFill>
                  <a:srgbClr val="FF0000"/>
                </a:solidFill>
              </a:rPr>
              <a:t>, letter-spacing, line-</a:t>
            </a:r>
            <a:r>
              <a:rPr lang="uk-UA" sz="2400" dirty="0" err="1" smtClean="0">
                <a:solidFill>
                  <a:srgbClr val="FF0000"/>
                </a:solidFill>
              </a:rPr>
              <a:t>height</a:t>
            </a:r>
            <a:r>
              <a:rPr lang="uk-UA" sz="2400" dirty="0" smtClean="0">
                <a:solidFill>
                  <a:srgbClr val="FF0000"/>
                </a:solidFill>
              </a:rPr>
              <a:t>, list-</a:t>
            </a:r>
            <a:r>
              <a:rPr lang="uk-UA" sz="2400" dirty="0" err="1" smtClean="0">
                <a:solidFill>
                  <a:srgbClr val="FF0000"/>
                </a:solidFill>
              </a:rPr>
              <a:t>style</a:t>
            </a:r>
            <a:r>
              <a:rPr lang="uk-UA" sz="2400" dirty="0" smtClean="0">
                <a:solidFill>
                  <a:srgbClr val="FF0000"/>
                </a:solidFill>
              </a:rPr>
              <a:t>, text-</a:t>
            </a:r>
            <a:r>
              <a:rPr lang="uk-UA" sz="2400" dirty="0" err="1" smtClean="0">
                <a:solidFill>
                  <a:srgbClr val="FF0000"/>
                </a:solidFill>
              </a:rPr>
              <a:t>align</a:t>
            </a:r>
            <a:r>
              <a:rPr lang="uk-UA" sz="2400" dirty="0" smtClean="0">
                <a:solidFill>
                  <a:srgbClr val="FF0000"/>
                </a:solidFill>
              </a:rPr>
              <a:t>, text-</a:t>
            </a:r>
            <a:r>
              <a:rPr lang="uk-UA" sz="2400" dirty="0" err="1" smtClean="0">
                <a:solidFill>
                  <a:srgbClr val="FF0000"/>
                </a:solidFill>
              </a:rPr>
              <a:t>indent</a:t>
            </a:r>
            <a:r>
              <a:rPr lang="uk-UA" sz="2400" dirty="0" smtClean="0">
                <a:solidFill>
                  <a:srgbClr val="FF0000"/>
                </a:solidFill>
              </a:rPr>
              <a:t>, text-</a:t>
            </a:r>
            <a:r>
              <a:rPr lang="uk-UA" sz="2400" dirty="0" err="1" smtClean="0">
                <a:solidFill>
                  <a:srgbClr val="FF0000"/>
                </a:solidFill>
              </a:rPr>
              <a:t>transform</a:t>
            </a:r>
            <a:r>
              <a:rPr lang="uk-UA" sz="2400" dirty="0" smtClean="0">
                <a:solidFill>
                  <a:srgbClr val="FF0000"/>
                </a:solidFill>
              </a:rPr>
              <a:t>, </a:t>
            </a:r>
            <a:r>
              <a:rPr lang="uk-UA" sz="2400" dirty="0" err="1" smtClean="0">
                <a:solidFill>
                  <a:srgbClr val="FF0000"/>
                </a:solidFill>
              </a:rPr>
              <a:t>visibility</a:t>
            </a:r>
            <a:r>
              <a:rPr lang="uk-UA" sz="2400" dirty="0" smtClean="0">
                <a:solidFill>
                  <a:srgbClr val="FF0000"/>
                </a:solidFill>
              </a:rPr>
              <a:t>, white-</a:t>
            </a:r>
            <a:r>
              <a:rPr lang="uk-UA" sz="2400" dirty="0" err="1" smtClean="0">
                <a:solidFill>
                  <a:srgbClr val="FF0000"/>
                </a:solidFill>
              </a:rPr>
              <a:t>space</a:t>
            </a:r>
            <a:r>
              <a:rPr lang="uk-UA" sz="2400" dirty="0" smtClean="0">
                <a:solidFill>
                  <a:srgbClr val="FF0000"/>
                </a:solidFill>
              </a:rPr>
              <a:t> і word- </a:t>
            </a:r>
            <a:r>
              <a:rPr lang="uk-UA" sz="2400" dirty="0" err="1" smtClean="0">
                <a:solidFill>
                  <a:srgbClr val="FF0000"/>
                </a:solidFill>
              </a:rPr>
              <a:t>spacing</a:t>
            </a:r>
            <a:r>
              <a:rPr lang="uk-UA" sz="2400" dirty="0" smtClean="0"/>
              <a:t>. </a:t>
            </a:r>
          </a:p>
          <a:p>
            <a:endParaRPr lang="uk-UA" sz="2400" dirty="0"/>
          </a:p>
          <a:p>
            <a:r>
              <a:rPr lang="uk-UA" sz="2400" dirty="0" smtClean="0"/>
              <a:t>У багатьох випадках це зручно, так як не потрібно ставити розмір шрифту і сімейство шрифтів для кожного елемента </a:t>
            </a:r>
            <a:r>
              <a:rPr lang="uk-UA" sz="2400" dirty="0" err="1" smtClean="0"/>
              <a:t>веб-сторінки</a:t>
            </a:r>
            <a:r>
              <a:rPr lang="uk-UA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2581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Успадкування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Властивості, що відносяться до форматування блоків, не успадковуються. </a:t>
            </a:r>
          </a:p>
          <a:p>
            <a:endParaRPr lang="uk-UA" sz="2400" dirty="0"/>
          </a:p>
          <a:p>
            <a:r>
              <a:rPr lang="uk-UA" sz="2400" dirty="0" smtClean="0"/>
              <a:t>Це </a:t>
            </a:r>
            <a:r>
              <a:rPr lang="en-US" sz="2400" dirty="0" smtClean="0">
                <a:solidFill>
                  <a:srgbClr val="FF0000"/>
                </a:solidFill>
              </a:rPr>
              <a:t>background, border, display, float </a:t>
            </a:r>
            <a:r>
              <a:rPr lang="uk-UA" sz="2400" dirty="0" smtClean="0">
                <a:solidFill>
                  <a:srgbClr val="FF0000"/>
                </a:solidFill>
              </a:rPr>
              <a:t>і </a:t>
            </a:r>
            <a:r>
              <a:rPr lang="en-US" sz="2400" dirty="0" smtClean="0">
                <a:solidFill>
                  <a:srgbClr val="FF0000"/>
                </a:solidFill>
              </a:rPr>
              <a:t>clear, height </a:t>
            </a:r>
            <a:r>
              <a:rPr lang="uk-UA" sz="2400" dirty="0" smtClean="0">
                <a:solidFill>
                  <a:srgbClr val="FF0000"/>
                </a:solidFill>
              </a:rPr>
              <a:t>і </a:t>
            </a:r>
            <a:r>
              <a:rPr lang="en-US" sz="2400" dirty="0" smtClean="0">
                <a:solidFill>
                  <a:srgbClr val="FF0000"/>
                </a:solidFill>
              </a:rPr>
              <a:t>width, margin, min-max-height </a:t>
            </a:r>
            <a:r>
              <a:rPr lang="uk-UA" sz="2400" dirty="0" smtClean="0">
                <a:solidFill>
                  <a:srgbClr val="FF0000"/>
                </a:solidFill>
              </a:rPr>
              <a:t>і -</a:t>
            </a:r>
            <a:r>
              <a:rPr lang="en-US" sz="2400" dirty="0" smtClean="0">
                <a:solidFill>
                  <a:srgbClr val="FF0000"/>
                </a:solidFill>
              </a:rPr>
              <a:t>width, outline, overflow, padding, position, text-decoration, vertical-align </a:t>
            </a:r>
            <a:r>
              <a:rPr lang="uk-UA" sz="2400" dirty="0" smtClean="0">
                <a:solidFill>
                  <a:srgbClr val="FF0000"/>
                </a:solidFill>
              </a:rPr>
              <a:t>і </a:t>
            </a:r>
            <a:r>
              <a:rPr lang="en-US" sz="2400" dirty="0" smtClean="0">
                <a:solidFill>
                  <a:srgbClr val="FF0000"/>
                </a:solidFill>
              </a:rPr>
              <a:t>z-index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3789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примусове успадкування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За допомогою ключового слова </a:t>
            </a:r>
            <a:r>
              <a:rPr lang="uk-UA" sz="2400" dirty="0" err="1" smtClean="0">
                <a:solidFill>
                  <a:srgbClr val="FF0000"/>
                </a:solidFill>
              </a:rPr>
              <a:t>inherit</a:t>
            </a:r>
            <a:r>
              <a:rPr lang="uk-UA" sz="2400" dirty="0" smtClean="0"/>
              <a:t> можна примусити елемент успадковувати будь-яке значення властивості батьківського елемента. Це працює навіть для тих властивостей, які не успадковуються за замовчуванням.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2010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Як задаються і працюють CSS-стилі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1) </a:t>
            </a:r>
            <a:r>
              <a:rPr lang="uk-UA" sz="2400" dirty="0" err="1" smtClean="0"/>
              <a:t>Стилі</a:t>
            </a:r>
            <a:r>
              <a:rPr lang="uk-UA" sz="2400" dirty="0" smtClean="0"/>
              <a:t> можуть успадковуватися від батьківського елемента (успадковані властивості або за допомогою значення </a:t>
            </a:r>
            <a:r>
              <a:rPr lang="uk-UA" sz="2400" dirty="0" err="1" smtClean="0">
                <a:solidFill>
                  <a:srgbClr val="FF0000"/>
                </a:solidFill>
              </a:rPr>
              <a:t>inherit</a:t>
            </a:r>
            <a:r>
              <a:rPr lang="uk-UA" sz="2400" dirty="0" smtClean="0"/>
              <a:t>);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2) Стилі, розташовані в таблиці стилів нижче, скасовують стилі, розташовані в таблиці вище;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3) До одного елементу можуть застосовуватися стилі з різних джерел. Перевірити, які стилі застосовуються, можна в режимі розробника браузера.</a:t>
            </a:r>
          </a:p>
          <a:p>
            <a:endParaRPr lang="uk-UA" sz="2400" dirty="0"/>
          </a:p>
          <a:p>
            <a:r>
              <a:rPr lang="uk-UA" sz="2400" dirty="0" smtClean="0"/>
              <a:t>4) При визначенні стилю можна використовувати будь-яку комбінацію селекторів - селектор елемента, </a:t>
            </a:r>
            <a:r>
              <a:rPr lang="uk-UA" sz="2400" dirty="0" err="1" smtClean="0"/>
              <a:t>псевдокласу</a:t>
            </a:r>
            <a:r>
              <a:rPr lang="uk-UA" sz="2400" dirty="0" smtClean="0"/>
              <a:t> елемента, класу або ідентифікатора елемента.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251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Як задаються і працюють CSS-стилі</a:t>
            </a:r>
            <a:endParaRPr lang="ru-R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54360"/>
            <a:ext cx="6019982" cy="421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508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Каскад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err="1" smtClean="0"/>
              <a:t>Каскадування</a:t>
            </a:r>
            <a:r>
              <a:rPr lang="uk-UA" sz="2400" dirty="0" smtClean="0"/>
              <a:t> - це механізм, який керує кінцевим результатом в ситуації, коли до одного елементу застосовуються різні CSS-правила. </a:t>
            </a:r>
          </a:p>
          <a:p>
            <a:endParaRPr lang="uk-UA" sz="2400" dirty="0"/>
          </a:p>
          <a:p>
            <a:r>
              <a:rPr lang="uk-UA" sz="2400" dirty="0" smtClean="0"/>
              <a:t>Існує три критерії, які визначають порядок застосування властивостей - правило</a:t>
            </a:r>
            <a:r>
              <a:rPr lang="uk-UA" sz="2400" b="1" dirty="0" smtClean="0">
                <a:solidFill>
                  <a:srgbClr val="FF0000"/>
                </a:solidFill>
              </a:rPr>
              <a:t>!</a:t>
            </a:r>
            <a:r>
              <a:rPr lang="uk-UA" sz="2400" b="1" dirty="0" err="1" smtClean="0">
                <a:solidFill>
                  <a:srgbClr val="FF0000"/>
                </a:solidFill>
              </a:rPr>
              <a:t>Important</a:t>
            </a:r>
            <a:r>
              <a:rPr lang="uk-UA" sz="2400" dirty="0" smtClean="0"/>
              <a:t>, </a:t>
            </a:r>
            <a:r>
              <a:rPr lang="uk-UA" sz="2400" dirty="0" smtClean="0">
                <a:solidFill>
                  <a:srgbClr val="FF0000"/>
                </a:solidFill>
              </a:rPr>
              <a:t>специфічність і порядок</a:t>
            </a:r>
            <a:r>
              <a:rPr lang="uk-UA" sz="2400" dirty="0" smtClean="0"/>
              <a:t>, в якому підключені таблиці стилів.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2963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Каскад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ru-RU" sz="2400" b="1" dirty="0" smtClean="0"/>
              <a:t>Правило!</a:t>
            </a:r>
            <a:r>
              <a:rPr lang="en-US" sz="2400" b="1" dirty="0" smtClean="0"/>
              <a:t>Important</a:t>
            </a:r>
            <a:endParaRPr lang="uk-UA" sz="2400" b="1" dirty="0" smtClean="0"/>
          </a:p>
          <a:p>
            <a:endParaRPr lang="uk-UA" sz="2400" b="1" dirty="0"/>
          </a:p>
          <a:p>
            <a:r>
              <a:rPr lang="ru-RU" sz="2400" dirty="0" smtClean="0"/>
              <a:t>Вагу правила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задати</a:t>
            </a:r>
            <a:r>
              <a:rPr lang="ru-RU" sz="2400" dirty="0" smtClean="0"/>
              <a:t> за </a:t>
            </a:r>
            <a:r>
              <a:rPr lang="ru-RU" sz="2400" dirty="0" err="1" smtClean="0"/>
              <a:t>допомогою</a:t>
            </a:r>
            <a:r>
              <a:rPr lang="ru-RU" sz="2400" dirty="0" smtClean="0"/>
              <a:t> </a:t>
            </a:r>
            <a:r>
              <a:rPr lang="ru-RU" sz="2400" dirty="0" err="1" smtClean="0"/>
              <a:t>ключового</a:t>
            </a:r>
            <a:r>
              <a:rPr lang="ru-RU" sz="2400" dirty="0" smtClean="0"/>
              <a:t> слова </a:t>
            </a:r>
            <a:r>
              <a:rPr lang="ru-RU" sz="2400" b="1" dirty="0" smtClean="0">
                <a:solidFill>
                  <a:srgbClr val="FF0000"/>
                </a:solidFill>
              </a:rPr>
              <a:t>!</a:t>
            </a:r>
            <a:r>
              <a:rPr lang="en-US" sz="2400" b="1" dirty="0" smtClean="0">
                <a:solidFill>
                  <a:srgbClr val="FF0000"/>
                </a:solidFill>
              </a:rPr>
              <a:t>important</a:t>
            </a:r>
            <a:r>
              <a:rPr lang="en-US" sz="2400" dirty="0" smtClean="0"/>
              <a:t>, </a:t>
            </a:r>
            <a:r>
              <a:rPr lang="ru-RU" sz="2400" dirty="0" smtClean="0"/>
              <a:t>яке </a:t>
            </a:r>
            <a:r>
              <a:rPr lang="ru-RU" sz="2400" dirty="0" err="1" smtClean="0"/>
              <a:t>додається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відразу</a:t>
            </a:r>
            <a:r>
              <a:rPr lang="ru-RU" sz="2400" dirty="0" smtClean="0"/>
              <a:t> </a:t>
            </a:r>
            <a:r>
              <a:rPr lang="ru-RU" sz="2400" dirty="0" err="1" smtClean="0"/>
              <a:t>після</a:t>
            </a:r>
            <a:r>
              <a:rPr lang="ru-RU" sz="2400" dirty="0" smtClean="0"/>
              <a:t> </a:t>
            </a:r>
            <a:r>
              <a:rPr lang="ru-RU" sz="2400" dirty="0" err="1" smtClean="0"/>
              <a:t>значення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властивості</a:t>
            </a:r>
            <a:r>
              <a:rPr lang="ru-RU" sz="2400" dirty="0" smtClean="0"/>
              <a:t>, </a:t>
            </a:r>
            <a:r>
              <a:rPr lang="ru-RU" sz="2400" dirty="0" err="1" smtClean="0"/>
              <a:t>наприклад</a:t>
            </a:r>
            <a:r>
              <a:rPr lang="ru-RU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span {font-weight: </a:t>
            </a:r>
            <a:r>
              <a:rPr lang="en-US" sz="2400" dirty="0" err="1" smtClean="0">
                <a:solidFill>
                  <a:srgbClr val="FF0000"/>
                </a:solidFill>
              </a:rPr>
              <a:t>bold!important</a:t>
            </a:r>
            <a:r>
              <a:rPr lang="en-US" sz="2400" dirty="0" smtClean="0">
                <a:solidFill>
                  <a:srgbClr val="FF0000"/>
                </a:solidFill>
              </a:rPr>
              <a:t>;}</a:t>
            </a:r>
            <a:r>
              <a:rPr lang="en-US" sz="2400" dirty="0" smtClean="0"/>
              <a:t>. </a:t>
            </a:r>
            <a:endParaRPr lang="uk-UA" sz="2400" dirty="0" smtClean="0"/>
          </a:p>
          <a:p>
            <a:endParaRPr lang="uk-UA" sz="2400" dirty="0"/>
          </a:p>
          <a:p>
            <a:r>
              <a:rPr lang="ru-RU" sz="2400" dirty="0" smtClean="0"/>
              <a:t>Правило </a:t>
            </a:r>
            <a:r>
              <a:rPr lang="ru-RU" sz="2400" dirty="0" err="1" smtClean="0"/>
              <a:t>необхідно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розміщувати</a:t>
            </a:r>
            <a:r>
              <a:rPr lang="ru-RU" sz="2400" dirty="0" smtClean="0"/>
              <a:t> в </a:t>
            </a:r>
            <a:r>
              <a:rPr lang="ru-RU" sz="2400" dirty="0" err="1" smtClean="0"/>
              <a:t>кінці</a:t>
            </a:r>
            <a:r>
              <a:rPr lang="ru-RU" sz="2400" dirty="0" smtClean="0"/>
              <a:t> </a:t>
            </a:r>
            <a:r>
              <a:rPr lang="ru-RU" sz="2400" dirty="0" err="1" smtClean="0"/>
              <a:t>оголошення</a:t>
            </a:r>
            <a:r>
              <a:rPr lang="ru-RU" sz="2400" dirty="0" smtClean="0"/>
              <a:t> перед </a:t>
            </a:r>
            <a:r>
              <a:rPr lang="ru-RU" sz="2400" dirty="0" err="1" smtClean="0"/>
              <a:t>закриваючою</a:t>
            </a:r>
            <a:r>
              <a:rPr lang="ru-RU" sz="2400" dirty="0" smtClean="0"/>
              <a:t> дужкою, без </a:t>
            </a:r>
            <a:r>
              <a:rPr lang="ru-RU" sz="2400" dirty="0" err="1" smtClean="0"/>
              <a:t>пробілу</a:t>
            </a:r>
            <a:r>
              <a:rPr lang="ru-RU" sz="2400" dirty="0" smtClean="0"/>
              <a:t>. </a:t>
            </a:r>
          </a:p>
          <a:p>
            <a:endParaRPr lang="ru-RU" sz="2400" dirty="0"/>
          </a:p>
          <a:p>
            <a:r>
              <a:rPr lang="ru-RU" sz="2400" dirty="0" err="1" smtClean="0"/>
              <a:t>Таке</a:t>
            </a:r>
            <a:r>
              <a:rPr lang="ru-RU" sz="2400" dirty="0" smtClean="0"/>
              <a:t> </a:t>
            </a:r>
            <a:r>
              <a:rPr lang="ru-RU" sz="2400" dirty="0" err="1" smtClean="0"/>
              <a:t>оголошення</a:t>
            </a:r>
            <a:r>
              <a:rPr lang="ru-RU" sz="2400" dirty="0" smtClean="0"/>
              <a:t> буде </a:t>
            </a:r>
            <a:r>
              <a:rPr lang="ru-RU" sz="2400" dirty="0" err="1" smtClean="0"/>
              <a:t>мати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пріоритет</a:t>
            </a:r>
            <a:r>
              <a:rPr lang="ru-RU" sz="2400" dirty="0" smtClean="0"/>
              <a:t> над </a:t>
            </a:r>
            <a:r>
              <a:rPr lang="ru-RU" sz="2400" dirty="0" err="1" smtClean="0"/>
              <a:t>усіма</a:t>
            </a:r>
            <a:r>
              <a:rPr lang="ru-RU" sz="2400" dirty="0" smtClean="0"/>
              <a:t> </a:t>
            </a:r>
            <a:r>
              <a:rPr lang="ru-RU" sz="2400" dirty="0" err="1" smtClean="0"/>
              <a:t>іншими</a:t>
            </a:r>
            <a:r>
              <a:rPr lang="ru-RU" sz="2400" dirty="0" smtClean="0"/>
              <a:t> правилами. </a:t>
            </a:r>
            <a:r>
              <a:rPr lang="ru-RU" sz="2400" dirty="0" err="1" smtClean="0"/>
              <a:t>Це</a:t>
            </a:r>
            <a:r>
              <a:rPr lang="ru-RU" sz="2400" dirty="0" smtClean="0"/>
              <a:t> правило </a:t>
            </a:r>
            <a:r>
              <a:rPr lang="ru-RU" sz="2400" dirty="0" err="1" smtClean="0"/>
              <a:t>дозволяє</a:t>
            </a:r>
            <a:r>
              <a:rPr lang="ru-RU" sz="2400" dirty="0" smtClean="0"/>
              <a:t> </a:t>
            </a:r>
            <a:r>
              <a:rPr lang="ru-RU" sz="2400" dirty="0" err="1" smtClean="0"/>
              <a:t>скасувати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значення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властивості</a:t>
            </a:r>
            <a:r>
              <a:rPr lang="ru-RU" sz="2400" dirty="0" smtClean="0"/>
              <a:t> і </a:t>
            </a:r>
            <a:r>
              <a:rPr lang="ru-RU" sz="2400" dirty="0" err="1" smtClean="0"/>
              <a:t>встановити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нове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елемента</a:t>
            </a:r>
            <a:r>
              <a:rPr lang="ru-RU" sz="2400" dirty="0" smtClean="0"/>
              <a:t> з </a:t>
            </a:r>
            <a:r>
              <a:rPr lang="ru-RU" sz="2400" dirty="0" err="1" smtClean="0"/>
              <a:t>групи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елементів</a:t>
            </a:r>
            <a:r>
              <a:rPr lang="ru-RU" sz="2400" dirty="0" smtClean="0"/>
              <a:t> в </a:t>
            </a:r>
            <a:r>
              <a:rPr lang="ru-RU" sz="2400" dirty="0" err="1" smtClean="0"/>
              <a:t>разі</a:t>
            </a:r>
            <a:r>
              <a:rPr lang="ru-RU" sz="2400" dirty="0" smtClean="0"/>
              <a:t>, коли </a:t>
            </a:r>
            <a:r>
              <a:rPr lang="ru-RU" sz="2400" dirty="0" err="1" smtClean="0"/>
              <a:t>немає</a:t>
            </a:r>
            <a:r>
              <a:rPr lang="ru-RU" sz="2400" dirty="0" smtClean="0"/>
              <a:t> прямого доступу до файлу </a:t>
            </a:r>
            <a:r>
              <a:rPr lang="ru-RU" sz="2400" dirty="0" err="1" smtClean="0"/>
              <a:t>зі</a:t>
            </a:r>
            <a:r>
              <a:rPr lang="ru-RU" sz="2400" dirty="0" smtClean="0"/>
              <a:t> стилями.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3452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Каскад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/>
              <a:t>Специфічність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Для кожного правила браузер обчислює специфічність селектора, і якщо у елемента є конфліктуючі оголошення властивостей, до уваги береться правило,  яке має найбільшу специфічність. </a:t>
            </a:r>
          </a:p>
          <a:p>
            <a:endParaRPr lang="uk-UA" sz="2400" dirty="0"/>
          </a:p>
          <a:p>
            <a:r>
              <a:rPr lang="uk-UA" sz="2400" dirty="0" smtClean="0"/>
              <a:t>Значення специфічності складається з чотирьох частин: </a:t>
            </a:r>
            <a:r>
              <a:rPr lang="uk-UA" sz="2400" dirty="0" smtClean="0">
                <a:solidFill>
                  <a:srgbClr val="FF0000"/>
                </a:solidFill>
              </a:rPr>
              <a:t>0, 0, 0, 0</a:t>
            </a:r>
            <a:r>
              <a:rPr lang="uk-UA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784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таблиць стилів. Зовнішня таблиця стилів</a:t>
            </a:r>
            <a:endParaRPr lang="uk-UA" sz="2400" b="1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96752"/>
            <a:ext cx="86648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Зовнішня таблиця стилів являє собою текстовий файл з розширенням </a:t>
            </a:r>
            <a:r>
              <a:rPr lang="uk-UA" sz="2000" dirty="0" err="1" smtClean="0">
                <a:solidFill>
                  <a:srgbClr val="FF0000"/>
                </a:solidFill>
              </a:rPr>
              <a:t>.css</a:t>
            </a:r>
            <a:r>
              <a:rPr lang="uk-UA" sz="2000" dirty="0" smtClean="0"/>
              <a:t>, в якому знаходиться набір CSS-стилів елементів.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Всередині файлу містяться тільки стилі, без HTML-розмітки. </a:t>
            </a:r>
          </a:p>
          <a:p>
            <a:r>
              <a:rPr lang="uk-UA" sz="2000" dirty="0" smtClean="0"/>
              <a:t>Зовнішня таблиця стилів підключається до </a:t>
            </a:r>
            <a:r>
              <a:rPr lang="uk-UA" sz="2000" dirty="0" err="1" smtClean="0"/>
              <a:t>веб-сторінці</a:t>
            </a:r>
            <a:r>
              <a:rPr lang="uk-UA" sz="2000" dirty="0" smtClean="0"/>
              <a:t> за допомогою </a:t>
            </a:r>
            <a:r>
              <a:rPr lang="uk-UA" sz="2000" dirty="0" err="1" smtClean="0"/>
              <a:t>тега</a:t>
            </a:r>
            <a:r>
              <a:rPr lang="uk-UA" sz="2000" dirty="0" smtClean="0"/>
              <a:t> </a:t>
            </a:r>
            <a:r>
              <a:rPr lang="uk-UA" sz="2000" dirty="0" smtClean="0">
                <a:solidFill>
                  <a:srgbClr val="FF0000"/>
                </a:solidFill>
              </a:rPr>
              <a:t>&lt;</a:t>
            </a:r>
            <a:r>
              <a:rPr lang="uk-UA" sz="2000" dirty="0" err="1" smtClean="0">
                <a:solidFill>
                  <a:srgbClr val="FF0000"/>
                </a:solidFill>
              </a:rPr>
              <a:t>link</a:t>
            </a:r>
            <a:r>
              <a:rPr lang="uk-UA" sz="2000" dirty="0" smtClean="0">
                <a:solidFill>
                  <a:srgbClr val="FF0000"/>
                </a:solidFill>
              </a:rPr>
              <a:t>&gt;</a:t>
            </a:r>
            <a:r>
              <a:rPr lang="uk-UA" sz="2000" dirty="0" smtClean="0"/>
              <a:t>, розташованого всередині розділу </a:t>
            </a:r>
            <a:r>
              <a:rPr lang="uk-UA" sz="2000" dirty="0" smtClean="0">
                <a:solidFill>
                  <a:srgbClr val="FF0000"/>
                </a:solidFill>
              </a:rPr>
              <a:t>&lt;</a:t>
            </a:r>
            <a:r>
              <a:rPr lang="uk-UA" sz="2000" dirty="0" err="1" smtClean="0">
                <a:solidFill>
                  <a:srgbClr val="FF0000"/>
                </a:solidFill>
              </a:rPr>
              <a:t>head</a:t>
            </a:r>
            <a:r>
              <a:rPr lang="uk-UA" sz="2000" dirty="0" smtClean="0">
                <a:solidFill>
                  <a:srgbClr val="FF0000"/>
                </a:solidFill>
              </a:rPr>
              <a:t>&gt; &lt;/ </a:t>
            </a:r>
            <a:r>
              <a:rPr lang="uk-UA" sz="2000" dirty="0" err="1" smtClean="0">
                <a:solidFill>
                  <a:srgbClr val="FF0000"/>
                </a:solidFill>
              </a:rPr>
              <a:t>head</a:t>
            </a:r>
            <a:r>
              <a:rPr lang="uk-UA" sz="2000" dirty="0" smtClean="0">
                <a:solidFill>
                  <a:srgbClr val="FF0000"/>
                </a:solidFill>
              </a:rPr>
              <a:t>&gt;</a:t>
            </a:r>
            <a:r>
              <a:rPr lang="uk-UA" sz="2000" dirty="0" smtClean="0"/>
              <a:t>. Такі стилі працюють для всіх сторінок сайту.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До кожної </a:t>
            </a:r>
            <a:r>
              <a:rPr lang="uk-UA" sz="2000" dirty="0" err="1" smtClean="0"/>
              <a:t>веб-сторінки</a:t>
            </a:r>
            <a:r>
              <a:rPr lang="uk-UA" sz="2000" dirty="0" smtClean="0"/>
              <a:t> можна приєднати кілька таблиць стилів, додаючи послідовно кілька тегів </a:t>
            </a:r>
            <a:r>
              <a:rPr lang="uk-UA" sz="2000" dirty="0" smtClean="0">
                <a:solidFill>
                  <a:srgbClr val="FF0000"/>
                </a:solidFill>
              </a:rPr>
              <a:t>&lt;</a:t>
            </a:r>
            <a:r>
              <a:rPr lang="uk-UA" sz="2000" dirty="0" err="1" smtClean="0">
                <a:solidFill>
                  <a:srgbClr val="FF0000"/>
                </a:solidFill>
              </a:rPr>
              <a:t>link</a:t>
            </a:r>
            <a:r>
              <a:rPr lang="uk-UA" sz="2000" dirty="0" smtClean="0">
                <a:solidFill>
                  <a:srgbClr val="FF0000"/>
                </a:solidFill>
              </a:rPr>
              <a:t>&gt;</a:t>
            </a:r>
            <a:r>
              <a:rPr lang="uk-UA" sz="2000" dirty="0" smtClean="0"/>
              <a:t>, вказавши в атрибуті </a:t>
            </a:r>
            <a:r>
              <a:rPr lang="uk-UA" sz="2000" dirty="0" err="1" smtClean="0"/>
              <a:t>тега</a:t>
            </a:r>
            <a:r>
              <a:rPr lang="uk-UA" sz="2000" dirty="0" smtClean="0"/>
              <a:t> </a:t>
            </a:r>
            <a:r>
              <a:rPr lang="uk-UA" sz="2000" dirty="0" err="1" smtClean="0">
                <a:solidFill>
                  <a:srgbClr val="FF0000"/>
                </a:solidFill>
              </a:rPr>
              <a:t>media</a:t>
            </a:r>
            <a:r>
              <a:rPr lang="uk-UA" sz="2000" dirty="0" smtClean="0"/>
              <a:t> призначення даної таблиці стилів. </a:t>
            </a:r>
          </a:p>
          <a:p>
            <a:r>
              <a:rPr lang="uk-UA" sz="2000" dirty="0" err="1" smtClean="0">
                <a:solidFill>
                  <a:srgbClr val="FF0000"/>
                </a:solidFill>
              </a:rPr>
              <a:t>rel</a:t>
            </a:r>
            <a:r>
              <a:rPr lang="uk-UA" sz="2000" dirty="0" smtClean="0">
                <a:solidFill>
                  <a:srgbClr val="FF0000"/>
                </a:solidFill>
              </a:rPr>
              <a:t> = "</a:t>
            </a:r>
            <a:r>
              <a:rPr lang="uk-UA" sz="2000" dirty="0" err="1" smtClean="0">
                <a:solidFill>
                  <a:srgbClr val="FF0000"/>
                </a:solidFill>
              </a:rPr>
              <a:t>stylesheet</a:t>
            </a:r>
            <a:r>
              <a:rPr lang="uk-UA" sz="2000" dirty="0" smtClean="0">
                <a:solidFill>
                  <a:srgbClr val="FF0000"/>
                </a:solidFill>
              </a:rPr>
              <a:t>" </a:t>
            </a:r>
            <a:r>
              <a:rPr lang="uk-UA" sz="2000" dirty="0" smtClean="0"/>
              <a:t>вказує тип посилання (</a:t>
            </a:r>
            <a:r>
              <a:rPr lang="uk-UA" sz="2000" dirty="0" err="1" smtClean="0"/>
              <a:t>посилання</a:t>
            </a:r>
            <a:r>
              <a:rPr lang="uk-UA" sz="2000" dirty="0" smtClean="0"/>
              <a:t> на таблицю стилів).</a:t>
            </a:r>
            <a:endParaRPr lang="uk-UA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69160"/>
            <a:ext cx="5627573" cy="127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кутник 5"/>
          <p:cNvSpPr/>
          <p:nvPr/>
        </p:nvSpPr>
        <p:spPr>
          <a:xfrm>
            <a:off x="231774" y="5928930"/>
            <a:ext cx="8512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Атрибут </a:t>
            </a:r>
            <a:r>
              <a:rPr lang="uk-UA" dirty="0" err="1" smtClean="0">
                <a:solidFill>
                  <a:srgbClr val="FF0000"/>
                </a:solidFill>
              </a:rPr>
              <a:t>type</a:t>
            </a:r>
            <a:r>
              <a:rPr lang="uk-UA" dirty="0" smtClean="0">
                <a:solidFill>
                  <a:srgbClr val="FF0000"/>
                </a:solidFill>
              </a:rPr>
              <a:t> = "</a:t>
            </a:r>
            <a:r>
              <a:rPr lang="uk-UA" dirty="0" err="1" smtClean="0">
                <a:solidFill>
                  <a:srgbClr val="FF0000"/>
                </a:solidFill>
              </a:rPr>
              <a:t>text</a:t>
            </a:r>
            <a:r>
              <a:rPr lang="uk-UA" dirty="0" smtClean="0">
                <a:solidFill>
                  <a:srgbClr val="FF0000"/>
                </a:solidFill>
              </a:rPr>
              <a:t> / </a:t>
            </a:r>
            <a:r>
              <a:rPr lang="uk-UA" dirty="0" err="1" smtClean="0">
                <a:solidFill>
                  <a:srgbClr val="FF0000"/>
                </a:solidFill>
              </a:rPr>
              <a:t>css</a:t>
            </a:r>
            <a:r>
              <a:rPr lang="uk-UA" dirty="0" smtClean="0">
                <a:solidFill>
                  <a:srgbClr val="FF0000"/>
                </a:solidFill>
              </a:rPr>
              <a:t>" </a:t>
            </a:r>
            <a:r>
              <a:rPr lang="uk-UA" dirty="0" smtClean="0"/>
              <a:t>не є обов'язковим за стандартом HTML5, тому його можна не вказувати. Якщо атрибут відсутній, за замовчуванням використовується значення </a:t>
            </a:r>
            <a:r>
              <a:rPr lang="uk-UA" dirty="0" err="1" smtClean="0"/>
              <a:t>type</a:t>
            </a:r>
            <a:r>
              <a:rPr lang="uk-UA" dirty="0" smtClean="0"/>
              <a:t> = "</a:t>
            </a:r>
            <a:r>
              <a:rPr lang="uk-UA" dirty="0" err="1" smtClean="0"/>
              <a:t>text</a:t>
            </a:r>
            <a:r>
              <a:rPr lang="uk-UA" dirty="0" smtClean="0"/>
              <a:t> / </a:t>
            </a:r>
            <a:r>
              <a:rPr lang="uk-UA" dirty="0" err="1" smtClean="0"/>
              <a:t>css</a:t>
            </a:r>
            <a:r>
              <a:rPr lang="uk-UA" dirty="0" smtClean="0"/>
              <a:t>".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8042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Каскад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/>
              <a:t>Специфічність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err="1" smtClean="0"/>
              <a:t>Специфічність</a:t>
            </a:r>
            <a:r>
              <a:rPr lang="uk-UA" sz="2400" dirty="0" smtClean="0"/>
              <a:t> селектора визначається наступним чином:</a:t>
            </a:r>
          </a:p>
          <a:p>
            <a:endParaRPr lang="uk-UA" sz="2400" dirty="0"/>
          </a:p>
          <a:p>
            <a:r>
              <a:rPr lang="uk-UA" sz="2400" dirty="0" smtClean="0"/>
              <a:t>для </a:t>
            </a:r>
            <a:r>
              <a:rPr lang="uk-UA" sz="2400" dirty="0" err="1" smtClean="0">
                <a:solidFill>
                  <a:srgbClr val="FF0000"/>
                </a:solidFill>
              </a:rPr>
              <a:t>id</a:t>
            </a:r>
            <a:r>
              <a:rPr lang="uk-UA" sz="2400" dirty="0" smtClean="0"/>
              <a:t> додається 0, </a:t>
            </a:r>
            <a:r>
              <a:rPr lang="uk-UA" sz="2400" dirty="0" smtClean="0">
                <a:solidFill>
                  <a:srgbClr val="FF0000"/>
                </a:solidFill>
              </a:rPr>
              <a:t>1</a:t>
            </a:r>
            <a:r>
              <a:rPr lang="uk-UA" sz="2400" dirty="0" smtClean="0"/>
              <a:t>, 0, 0;</a:t>
            </a:r>
            <a:br>
              <a:rPr lang="uk-UA" sz="2400" dirty="0" smtClean="0"/>
            </a:br>
            <a:endParaRPr lang="uk-UA" sz="2400" dirty="0" smtClean="0"/>
          </a:p>
          <a:p>
            <a:r>
              <a:rPr lang="uk-UA" sz="2400" dirty="0" smtClean="0"/>
              <a:t>для </a:t>
            </a:r>
            <a:r>
              <a:rPr lang="uk-UA" sz="2400" dirty="0" err="1" smtClean="0">
                <a:solidFill>
                  <a:srgbClr val="FF0000"/>
                </a:solidFill>
              </a:rPr>
              <a:t>class</a:t>
            </a:r>
            <a:r>
              <a:rPr lang="uk-UA" sz="2400" dirty="0" smtClean="0"/>
              <a:t> додається 0, 0, </a:t>
            </a:r>
            <a:r>
              <a:rPr lang="uk-UA" sz="2400" dirty="0" smtClean="0">
                <a:solidFill>
                  <a:srgbClr val="FF0000"/>
                </a:solidFill>
              </a:rPr>
              <a:t>1</a:t>
            </a:r>
            <a:r>
              <a:rPr lang="uk-UA" sz="2400" dirty="0" smtClean="0"/>
              <a:t>, 0;</a:t>
            </a:r>
            <a:br>
              <a:rPr lang="uk-UA" sz="2400" dirty="0" smtClean="0"/>
            </a:br>
            <a:endParaRPr lang="uk-UA" sz="2400" dirty="0" smtClean="0"/>
          </a:p>
          <a:p>
            <a:r>
              <a:rPr lang="uk-UA" sz="2400" dirty="0" smtClean="0"/>
              <a:t>для кожного </a:t>
            </a:r>
            <a:r>
              <a:rPr lang="uk-UA" sz="2400" dirty="0" smtClean="0">
                <a:solidFill>
                  <a:srgbClr val="FF0000"/>
                </a:solidFill>
              </a:rPr>
              <a:t>елемента</a:t>
            </a:r>
            <a:r>
              <a:rPr lang="uk-UA" sz="2400" dirty="0" smtClean="0"/>
              <a:t> і </a:t>
            </a:r>
            <a:r>
              <a:rPr lang="uk-UA" sz="2400" dirty="0" err="1" smtClean="0">
                <a:solidFill>
                  <a:srgbClr val="FF0000"/>
                </a:solidFill>
              </a:rPr>
              <a:t>псевдоелемента</a:t>
            </a:r>
            <a:r>
              <a:rPr lang="uk-UA" sz="2400" dirty="0" smtClean="0"/>
              <a:t> додається 0, 0, 0, </a:t>
            </a:r>
            <a:r>
              <a:rPr lang="uk-UA" sz="2400" dirty="0" smtClean="0">
                <a:solidFill>
                  <a:srgbClr val="FF0000"/>
                </a:solidFill>
              </a:rPr>
              <a:t>1</a:t>
            </a:r>
            <a:r>
              <a:rPr lang="uk-UA" sz="2400" dirty="0" smtClean="0"/>
              <a:t>;</a:t>
            </a:r>
            <a:br>
              <a:rPr lang="uk-UA" sz="2400" dirty="0" smtClean="0"/>
            </a:br>
            <a:endParaRPr lang="uk-UA" sz="2400" dirty="0" smtClean="0"/>
          </a:p>
          <a:p>
            <a:r>
              <a:rPr lang="uk-UA" sz="2400" dirty="0" smtClean="0"/>
              <a:t>для </a:t>
            </a:r>
            <a:r>
              <a:rPr lang="uk-UA" sz="2400" dirty="0" smtClean="0">
                <a:solidFill>
                  <a:srgbClr val="FF0000"/>
                </a:solidFill>
              </a:rPr>
              <a:t>вбудованого стилю</a:t>
            </a:r>
            <a:r>
              <a:rPr lang="uk-UA" sz="2400" dirty="0" smtClean="0"/>
              <a:t>, доданого безпосередньо до елементу - </a:t>
            </a:r>
            <a:r>
              <a:rPr lang="uk-UA" sz="2400" dirty="0" smtClean="0">
                <a:solidFill>
                  <a:srgbClr val="FF0000"/>
                </a:solidFill>
              </a:rPr>
              <a:t>1</a:t>
            </a:r>
            <a:r>
              <a:rPr lang="uk-UA" sz="2400" dirty="0" smtClean="0"/>
              <a:t>, 0, 0, 0;</a:t>
            </a:r>
            <a:br>
              <a:rPr lang="uk-UA" sz="2400" dirty="0" smtClean="0"/>
            </a:br>
            <a:endParaRPr lang="uk-UA" sz="2400" dirty="0" smtClean="0"/>
          </a:p>
          <a:p>
            <a:r>
              <a:rPr lang="uk-UA" sz="2400" dirty="0" smtClean="0"/>
              <a:t>універсальний селектор не має специфічності.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9789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Каскад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/>
              <a:t>Специфічність</a:t>
            </a:r>
            <a:endParaRPr lang="ru-RU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8" y="1895316"/>
            <a:ext cx="8964489" cy="218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187583" y="4365104"/>
            <a:ext cx="86317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 err="1" smtClean="0"/>
              <a:t>результаті</a:t>
            </a:r>
            <a:r>
              <a:rPr lang="ru-RU" sz="2400" dirty="0" smtClean="0"/>
              <a:t> до </a:t>
            </a:r>
            <a:r>
              <a:rPr lang="ru-RU" sz="2400" dirty="0" err="1" smtClean="0"/>
              <a:t>елементу</a:t>
            </a:r>
            <a:r>
              <a:rPr lang="ru-RU" sz="2400" dirty="0" smtClean="0"/>
              <a:t> </a:t>
            </a:r>
            <a:r>
              <a:rPr lang="ru-RU" sz="2400" dirty="0" err="1" smtClean="0"/>
              <a:t>застосуються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ті</a:t>
            </a:r>
            <a:r>
              <a:rPr lang="ru-RU" sz="2400" dirty="0" smtClean="0"/>
              <a:t> правила, </a:t>
            </a:r>
            <a:r>
              <a:rPr lang="ru-RU" sz="2400" dirty="0" err="1" smtClean="0"/>
              <a:t>специфічність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яких</a:t>
            </a:r>
            <a:r>
              <a:rPr lang="ru-RU" sz="2400" dirty="0" smtClean="0"/>
              <a:t> </a:t>
            </a:r>
            <a:r>
              <a:rPr lang="ru-RU" sz="2400" dirty="0" err="1" smtClean="0"/>
              <a:t>більша</a:t>
            </a:r>
            <a:r>
              <a:rPr lang="ru-RU" sz="2400" dirty="0" smtClean="0"/>
              <a:t>. </a:t>
            </a:r>
          </a:p>
          <a:p>
            <a:endParaRPr lang="ru-RU" sz="2400" dirty="0"/>
          </a:p>
          <a:p>
            <a:r>
              <a:rPr lang="ru-RU" sz="2400" dirty="0" err="1" smtClean="0"/>
              <a:t>Наприклад</a:t>
            </a:r>
            <a:r>
              <a:rPr lang="ru-RU" sz="2400" dirty="0" smtClean="0"/>
              <a:t>, </a:t>
            </a:r>
            <a:r>
              <a:rPr lang="ru-RU" sz="2400" dirty="0" err="1" smtClean="0"/>
              <a:t>якщо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елемент</a:t>
            </a:r>
            <a:r>
              <a:rPr lang="ru-RU" sz="2400" dirty="0" smtClean="0"/>
              <a:t> </a:t>
            </a:r>
            <a:r>
              <a:rPr lang="ru-RU" sz="2400" dirty="0" err="1" smtClean="0"/>
              <a:t>діють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дві</a:t>
            </a:r>
            <a:r>
              <a:rPr lang="ru-RU" sz="2400" dirty="0" smtClean="0"/>
              <a:t> </a:t>
            </a:r>
            <a:r>
              <a:rPr lang="ru-RU" sz="2400" dirty="0" err="1" smtClean="0"/>
              <a:t>специфічності</a:t>
            </a:r>
            <a:r>
              <a:rPr lang="ru-RU" sz="2400" dirty="0" smtClean="0"/>
              <a:t> </a:t>
            </a:r>
            <a:r>
              <a:rPr lang="ru-RU" sz="2400" dirty="0" err="1" smtClean="0"/>
              <a:t>зі</a:t>
            </a:r>
            <a:r>
              <a:rPr lang="ru-RU" sz="2400" dirty="0" smtClean="0"/>
              <a:t> </a:t>
            </a:r>
            <a:r>
              <a:rPr lang="ru-RU" sz="2400" dirty="0" err="1" smtClean="0"/>
              <a:t>значеннями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0, 0, 0, 2 </a:t>
            </a:r>
            <a:r>
              <a:rPr lang="ru-RU" sz="2400" dirty="0" smtClean="0"/>
              <a:t>і </a:t>
            </a:r>
            <a:r>
              <a:rPr lang="ru-RU" sz="2400" dirty="0" smtClean="0">
                <a:solidFill>
                  <a:srgbClr val="FF0000"/>
                </a:solidFill>
              </a:rPr>
              <a:t>0, 1, 0, 1</a:t>
            </a:r>
            <a:r>
              <a:rPr lang="ru-RU" sz="2400" dirty="0" smtClean="0"/>
              <a:t>, то </a:t>
            </a:r>
            <a:r>
              <a:rPr lang="ru-RU" sz="2400" dirty="0" err="1" smtClean="0"/>
              <a:t>виграє</a:t>
            </a:r>
            <a:r>
              <a:rPr lang="ru-RU" sz="2400" dirty="0" smtClean="0"/>
              <a:t> друге правило.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7228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Порядок підключених таблиць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Ви можете створити кілька зовнішніх таблиць стилів і підключити їх до однієї </a:t>
            </a:r>
            <a:r>
              <a:rPr lang="uk-UA" sz="2400" dirty="0" err="1" smtClean="0"/>
              <a:t>веб-сторінки</a:t>
            </a:r>
            <a:r>
              <a:rPr lang="uk-UA" sz="2400" dirty="0" smtClean="0"/>
              <a:t>. </a:t>
            </a:r>
          </a:p>
          <a:p>
            <a:endParaRPr lang="uk-UA" sz="2400" dirty="0"/>
          </a:p>
          <a:p>
            <a:r>
              <a:rPr lang="uk-UA" sz="2400" dirty="0" smtClean="0"/>
              <a:t>Якщо в різних таблицях будуть зустрічатися різні значення властивостей одного елемента, то в результаті до елементу таким чином, застосовується правило, що знаходиться в таблиці стилів, що йде в списку нижче.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7029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4458" y="692696"/>
            <a:ext cx="86648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Почитайте про 30 селекторів</a:t>
            </a:r>
          </a:p>
          <a:p>
            <a:endParaRPr lang="uk-UA" sz="2400" b="1" dirty="0"/>
          </a:p>
          <a:p>
            <a:r>
              <a:rPr lang="en-US" sz="2400" dirty="0" smtClean="0">
                <a:hlinkClick r:id="rId2"/>
              </a:rPr>
              <a:t>https://code.tutsplus.com/uk/tutorials/the-30-css-selectors-you-must-memorize--net-16048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741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таблиць стилів. Внутрішні стилі</a:t>
            </a:r>
            <a:endParaRPr lang="uk-UA" sz="2400" b="1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Внутрішні стилі вбудовуються в розділ </a:t>
            </a:r>
            <a:r>
              <a:rPr lang="uk-UA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head&gt; &lt;/ head&gt;</a:t>
            </a:r>
            <a:r>
              <a:rPr lang="en-US" sz="2000" dirty="0" smtClean="0"/>
              <a:t> HTML-</a:t>
            </a:r>
            <a:r>
              <a:rPr lang="uk-UA" sz="2000" dirty="0" smtClean="0"/>
              <a:t>документа і визначаються всередині </a:t>
            </a:r>
            <a:r>
              <a:rPr lang="uk-UA" sz="2000" dirty="0" err="1" smtClean="0"/>
              <a:t>тега</a:t>
            </a:r>
            <a:r>
              <a:rPr lang="uk-UA" sz="2000" dirty="0" smtClean="0"/>
              <a:t> </a:t>
            </a:r>
            <a:r>
              <a:rPr lang="uk-UA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style&gt; &lt;/ style&gt;</a:t>
            </a:r>
            <a:r>
              <a:rPr lang="en-US" sz="2000" dirty="0" smtClean="0"/>
              <a:t>. </a:t>
            </a:r>
            <a:r>
              <a:rPr lang="uk-UA" sz="2000" dirty="0" smtClean="0"/>
              <a:t>Внутрішні стилі мають пріоритет над зовнішніми, але поступаються вбудованим стилям (заданим через атрибут </a:t>
            </a:r>
            <a:r>
              <a:rPr lang="en-US" sz="2000" dirty="0" smtClean="0">
                <a:solidFill>
                  <a:srgbClr val="FF0000"/>
                </a:solidFill>
              </a:rPr>
              <a:t>style</a:t>
            </a:r>
            <a:r>
              <a:rPr lang="en-US" sz="2000" dirty="0" smtClean="0"/>
              <a:t>).</a:t>
            </a:r>
            <a:endParaRPr lang="uk-UA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34470"/>
            <a:ext cx="5544616" cy="442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39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таблиць стилів. Вбудовані стилі</a:t>
            </a:r>
            <a:endParaRPr lang="uk-UA" sz="2400" b="1" dirty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Коли ми пишемо вбудовані стилі, ми пишемо CSS-код в HTML-файл, безпосередньо всередині </a:t>
            </a:r>
            <a:r>
              <a:rPr lang="uk-UA" sz="2000" dirty="0" err="1" smtClean="0"/>
              <a:t>тега</a:t>
            </a:r>
            <a:r>
              <a:rPr lang="uk-UA" sz="2000" dirty="0" smtClean="0"/>
              <a:t> елемента за допомогою атрибута </a:t>
            </a:r>
            <a:r>
              <a:rPr lang="uk-UA" sz="2000" dirty="0" err="1" smtClean="0">
                <a:solidFill>
                  <a:srgbClr val="FF0000"/>
                </a:solidFill>
              </a:rPr>
              <a:t>style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145705"/>
            <a:ext cx="8118075" cy="162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кутник 5"/>
          <p:cNvSpPr/>
          <p:nvPr/>
        </p:nvSpPr>
        <p:spPr>
          <a:xfrm>
            <a:off x="436388" y="4077072"/>
            <a:ext cx="824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Такі стилі діють тільки на той елемент, для якого вони задані.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70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таблиць стилів. Правило @</a:t>
            </a:r>
            <a:r>
              <a:rPr lang="en-US" sz="2400" b="1" dirty="0" smtClean="0"/>
              <a:t>import</a:t>
            </a:r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Правило </a:t>
            </a:r>
            <a:r>
              <a:rPr lang="uk-UA" sz="2000" dirty="0" smtClean="0">
                <a:solidFill>
                  <a:srgbClr val="FF0000"/>
                </a:solidFill>
              </a:rPr>
              <a:t>@</a:t>
            </a:r>
            <a:r>
              <a:rPr lang="uk-UA" sz="2000" dirty="0" err="1" smtClean="0">
                <a:solidFill>
                  <a:srgbClr val="FF0000"/>
                </a:solidFill>
              </a:rPr>
              <a:t>import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дозволяє завантажувати зовнішні таблиці стилів. Щоб директива </a:t>
            </a:r>
            <a:r>
              <a:rPr lang="uk-UA" sz="2000" dirty="0" smtClean="0">
                <a:solidFill>
                  <a:srgbClr val="FF0000"/>
                </a:solidFill>
              </a:rPr>
              <a:t>@</a:t>
            </a:r>
            <a:r>
              <a:rPr lang="uk-UA" sz="2000" dirty="0" err="1" smtClean="0">
                <a:solidFill>
                  <a:srgbClr val="FF0000"/>
                </a:solidFill>
              </a:rPr>
              <a:t>import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працювала, вона повинна розташовуватися в таблиці стилів (зовнішньої чи внутрішньої) перед усіма іншими правилами:</a:t>
            </a:r>
            <a:endParaRPr lang="uk-UA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5" y="2139260"/>
            <a:ext cx="3993123" cy="235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кутник 6"/>
          <p:cNvSpPr/>
          <p:nvPr/>
        </p:nvSpPr>
        <p:spPr>
          <a:xfrm>
            <a:off x="307974" y="4525032"/>
            <a:ext cx="8440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Правило </a:t>
            </a:r>
            <a:r>
              <a:rPr lang="uk-UA" dirty="0" smtClean="0">
                <a:solidFill>
                  <a:srgbClr val="FF0000"/>
                </a:solidFill>
              </a:rPr>
              <a:t>@</a:t>
            </a:r>
            <a:r>
              <a:rPr lang="uk-UA" dirty="0" err="1" smtClean="0">
                <a:solidFill>
                  <a:srgbClr val="FF0000"/>
                </a:solidFill>
              </a:rPr>
              <a:t>import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також використовується для підключення </a:t>
            </a:r>
            <a:r>
              <a:rPr lang="uk-UA" dirty="0" err="1" smtClean="0"/>
              <a:t>веб-шрифтів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894364"/>
            <a:ext cx="8869055" cy="148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2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Селектори представляють структуру </a:t>
            </a:r>
            <a:r>
              <a:rPr lang="uk-UA" sz="2400" dirty="0" err="1" smtClean="0"/>
              <a:t>веб-сторінки</a:t>
            </a:r>
            <a:r>
              <a:rPr lang="uk-UA" sz="2400" dirty="0" smtClean="0"/>
              <a:t>. </a:t>
            </a:r>
          </a:p>
          <a:p>
            <a:endParaRPr lang="uk-UA" sz="2400" dirty="0" smtClean="0"/>
          </a:p>
          <a:p>
            <a:r>
              <a:rPr lang="uk-UA" sz="2400" dirty="0" smtClean="0"/>
              <a:t>З їх допомогою створюються правила для форматування елементів </a:t>
            </a:r>
            <a:r>
              <a:rPr lang="uk-UA" sz="2400" dirty="0" err="1" smtClean="0"/>
              <a:t>веб-сторінки</a:t>
            </a:r>
            <a:r>
              <a:rPr lang="uk-UA" sz="2400" dirty="0" smtClean="0"/>
              <a:t>. Селекторами можуть бути </a:t>
            </a:r>
            <a:r>
              <a:rPr lang="uk-UA" sz="2400" dirty="0" smtClean="0">
                <a:solidFill>
                  <a:srgbClr val="FF0000"/>
                </a:solidFill>
              </a:rPr>
              <a:t>елементи</a:t>
            </a:r>
            <a:r>
              <a:rPr lang="uk-UA" sz="2400" dirty="0" smtClean="0"/>
              <a:t>, їх </a:t>
            </a:r>
            <a:r>
              <a:rPr lang="uk-UA" sz="2400" dirty="0" smtClean="0">
                <a:solidFill>
                  <a:srgbClr val="FF0000"/>
                </a:solidFill>
              </a:rPr>
              <a:t>класи</a:t>
            </a:r>
            <a:r>
              <a:rPr lang="uk-UA" sz="2400" dirty="0" smtClean="0"/>
              <a:t> і </a:t>
            </a:r>
            <a:r>
              <a:rPr lang="uk-UA" sz="2400" dirty="0" smtClean="0">
                <a:solidFill>
                  <a:srgbClr val="FF0000"/>
                </a:solidFill>
              </a:rPr>
              <a:t>ідентифікатори</a:t>
            </a:r>
            <a:r>
              <a:rPr lang="uk-UA" sz="2400" dirty="0" smtClean="0"/>
              <a:t>, а також </a:t>
            </a:r>
            <a:r>
              <a:rPr lang="uk-UA" sz="2400" dirty="0" err="1" smtClean="0">
                <a:solidFill>
                  <a:srgbClr val="FF0000"/>
                </a:solidFill>
              </a:rPr>
              <a:t>псевдокласи</a:t>
            </a:r>
            <a:r>
              <a:rPr lang="uk-UA" sz="2400" dirty="0" smtClean="0"/>
              <a:t> і </a:t>
            </a:r>
            <a:r>
              <a:rPr lang="uk-UA" sz="2400" dirty="0" err="1" smtClean="0">
                <a:solidFill>
                  <a:srgbClr val="FF0000"/>
                </a:solidFill>
              </a:rPr>
              <a:t>псевдоелементи</a:t>
            </a:r>
            <a:r>
              <a:rPr lang="uk-UA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20148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види селекторів</a:t>
            </a:r>
            <a:endParaRPr lang="en-US" sz="2400" b="1" dirty="0" smtClean="0"/>
          </a:p>
        </p:txBody>
      </p:sp>
      <p:sp>
        <p:nvSpPr>
          <p:cNvPr id="4" name="AutoShape 2" descr="https://mdn.mozillademos.org/files/9461/css-declaration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155574" y="1124744"/>
            <a:ext cx="86648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універсальний селектор</a:t>
            </a:r>
          </a:p>
          <a:p>
            <a:endParaRPr lang="uk-UA" sz="2400" dirty="0"/>
          </a:p>
          <a:p>
            <a:r>
              <a:rPr lang="uk-UA" sz="2400" dirty="0" smtClean="0"/>
              <a:t>Відповідає будь-якому </a:t>
            </a:r>
            <a:r>
              <a:rPr lang="en-US" sz="2400" dirty="0" smtClean="0"/>
              <a:t>HTML-</a:t>
            </a:r>
            <a:r>
              <a:rPr lang="uk-UA" sz="2400" dirty="0" smtClean="0"/>
              <a:t>елементу. </a:t>
            </a:r>
          </a:p>
          <a:p>
            <a:r>
              <a:rPr lang="uk-UA" sz="2400" dirty="0" smtClean="0"/>
              <a:t>Наприклад, </a:t>
            </a:r>
            <a:r>
              <a:rPr lang="uk-UA" sz="2400" dirty="0" smtClean="0">
                <a:solidFill>
                  <a:srgbClr val="FF0000"/>
                </a:solidFill>
              </a:rPr>
              <a:t>* {</a:t>
            </a:r>
            <a:r>
              <a:rPr lang="en-US" sz="2400" dirty="0" smtClean="0">
                <a:solidFill>
                  <a:srgbClr val="FF0000"/>
                </a:solidFill>
              </a:rPr>
              <a:t>margin: 0;}</a:t>
            </a:r>
            <a:r>
              <a:rPr lang="en-US" sz="2400" dirty="0" smtClean="0"/>
              <a:t> </a:t>
            </a:r>
            <a:r>
              <a:rPr lang="uk-UA" sz="2400" dirty="0" err="1" smtClean="0"/>
              <a:t>обнулить</a:t>
            </a:r>
            <a:r>
              <a:rPr lang="uk-UA" sz="2400" dirty="0" smtClean="0"/>
              <a:t> зовнішні відступи для всіх елементів сайту. </a:t>
            </a:r>
          </a:p>
          <a:p>
            <a:endParaRPr lang="uk-UA" sz="2400" dirty="0"/>
          </a:p>
          <a:p>
            <a:r>
              <a:rPr lang="uk-UA" sz="2400" dirty="0" smtClean="0"/>
              <a:t>Також селектор може використовуватися в комбінації з </a:t>
            </a:r>
            <a:r>
              <a:rPr lang="uk-UA" sz="2400" dirty="0" err="1" smtClean="0"/>
              <a:t>псевдокласами</a:t>
            </a:r>
            <a:r>
              <a:rPr lang="uk-UA" sz="2400" dirty="0" smtClean="0"/>
              <a:t> або </a:t>
            </a:r>
            <a:r>
              <a:rPr lang="uk-UA" sz="2400" dirty="0" err="1" smtClean="0"/>
              <a:t>псевдоелементами</a:t>
            </a:r>
            <a:r>
              <a:rPr lang="uk-UA" sz="2400" dirty="0" smtClean="0"/>
              <a:t>: </a:t>
            </a:r>
          </a:p>
          <a:p>
            <a:r>
              <a:rPr lang="uk-UA" sz="2400" dirty="0" smtClean="0">
                <a:solidFill>
                  <a:srgbClr val="FF0000"/>
                </a:solidFill>
              </a:rPr>
              <a:t>*: </a:t>
            </a:r>
            <a:r>
              <a:rPr lang="en-US" sz="2400" dirty="0" smtClean="0">
                <a:solidFill>
                  <a:srgbClr val="FF0000"/>
                </a:solidFill>
              </a:rPr>
              <a:t>after {CSS-</a:t>
            </a:r>
            <a:r>
              <a:rPr lang="uk-UA" sz="2400" dirty="0" smtClean="0">
                <a:solidFill>
                  <a:srgbClr val="FF0000"/>
                </a:solidFill>
              </a:rPr>
              <a:t>стилі}, *: </a:t>
            </a:r>
            <a:r>
              <a:rPr lang="en-US" sz="2400" dirty="0" smtClean="0">
                <a:solidFill>
                  <a:srgbClr val="FF0000"/>
                </a:solidFill>
              </a:rPr>
              <a:t>checked {CSS-</a:t>
            </a:r>
            <a:r>
              <a:rPr lang="uk-UA" sz="2400" dirty="0" smtClean="0">
                <a:solidFill>
                  <a:srgbClr val="FF0000"/>
                </a:solidFill>
              </a:rPr>
              <a:t>стилі}</a:t>
            </a:r>
            <a:r>
              <a:rPr lang="uk-UA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4620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754</Words>
  <Application>Microsoft Office PowerPoint</Application>
  <PresentationFormat>Екран (4:3)</PresentationFormat>
  <Paragraphs>200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43</vt:i4>
      </vt:variant>
    </vt:vector>
  </HeadingPairs>
  <TitlesOfParts>
    <vt:vector size="44" baseType="lpstr">
      <vt:lpstr>Тема Office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sem</dc:creator>
  <cp:lastModifiedBy>sem</cp:lastModifiedBy>
  <cp:revision>34</cp:revision>
  <dcterms:created xsi:type="dcterms:W3CDTF">2018-02-20T14:21:35Z</dcterms:created>
  <dcterms:modified xsi:type="dcterms:W3CDTF">2018-02-20T15:36:11Z</dcterms:modified>
</cp:coreProperties>
</file>