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54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50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44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05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504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527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186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743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2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269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281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846B-69E2-4EFB-85E7-2F6BB541DA0E}" type="datetimeFigureOut">
              <a:rPr lang="uk-UA" smtClean="0"/>
              <a:t>19.03.2018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21BC-7C1E-40D5-BE40-A3EE5904BA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55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76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padding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&amp; margin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95536" y="1092806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Значення можуть бути вказані в будь-яких одиницях </a:t>
            </a:r>
            <a:r>
              <a:rPr lang="en-US" dirty="0" smtClean="0"/>
              <a:t>CSS - </a:t>
            </a:r>
            <a:r>
              <a:rPr lang="en-US" dirty="0" err="1" smtClean="0">
                <a:solidFill>
                  <a:srgbClr val="FF0000"/>
                </a:solidFill>
              </a:rPr>
              <a:t>px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em</a:t>
            </a:r>
            <a:r>
              <a:rPr lang="en-US" dirty="0" smtClean="0">
                <a:solidFill>
                  <a:srgbClr val="FF0000"/>
                </a:solidFill>
              </a:rPr>
              <a:t>,% </a:t>
            </a:r>
            <a:r>
              <a:rPr lang="uk-UA" dirty="0" smtClean="0">
                <a:solidFill>
                  <a:srgbClr val="FF0000"/>
                </a:solidFill>
              </a:rPr>
              <a:t>і т. д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Приклад: </a:t>
            </a:r>
            <a:r>
              <a:rPr lang="en-US" dirty="0" smtClean="0">
                <a:solidFill>
                  <a:srgbClr val="FF0000"/>
                </a:solidFill>
              </a:rPr>
              <a:t>margin-top: 15px</a:t>
            </a:r>
            <a:r>
              <a:rPr lang="en-US" dirty="0" smtClean="0"/>
              <a:t>.</a:t>
            </a:r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Для </a:t>
            </a:r>
            <a:r>
              <a:rPr lang="en-US" dirty="0" smtClean="0">
                <a:solidFill>
                  <a:srgbClr val="FF0000"/>
                </a:solidFill>
              </a:rPr>
              <a:t>margin </a:t>
            </a:r>
            <a:r>
              <a:rPr lang="uk-UA" dirty="0" smtClean="0">
                <a:solidFill>
                  <a:srgbClr val="FF0000"/>
                </a:solidFill>
              </a:rPr>
              <a:t>і </a:t>
            </a:r>
            <a:r>
              <a:rPr lang="en-US" dirty="0" smtClean="0">
                <a:solidFill>
                  <a:srgbClr val="FF0000"/>
                </a:solidFill>
              </a:rPr>
              <a:t>padding </a:t>
            </a:r>
            <a:r>
              <a:rPr lang="uk-UA" dirty="0" smtClean="0"/>
              <a:t>можна вказувати відразу 1, 2, 3 або 4 значення. Від кількості значень залежить, як розподіляються настройки:</a:t>
            </a:r>
          </a:p>
          <a:p>
            <a:endParaRPr lang="uk-UA" dirty="0" smtClean="0"/>
          </a:p>
          <a:p>
            <a:r>
              <a:rPr lang="uk-UA" dirty="0" smtClean="0">
                <a:solidFill>
                  <a:srgbClr val="FF0000"/>
                </a:solidFill>
              </a:rPr>
              <a:t>4 значення:</a:t>
            </a:r>
            <a:r>
              <a:rPr lang="uk-UA" dirty="0" smtClean="0"/>
              <a:t> задаються відступи для всіх сторін елемента в такій послідовності: </a:t>
            </a:r>
            <a:r>
              <a:rPr lang="uk-UA" dirty="0" smtClean="0">
                <a:solidFill>
                  <a:srgbClr val="FF0000"/>
                </a:solidFill>
              </a:rPr>
              <a:t>зверху, праворуч, знизу, зліва</a:t>
            </a:r>
            <a:r>
              <a:rPr lang="uk-UA" dirty="0" smtClean="0"/>
              <a:t>:</a:t>
            </a:r>
            <a:br>
              <a:rPr lang="uk-UA" dirty="0" smtClean="0"/>
            </a:br>
            <a:r>
              <a:rPr lang="uk-UA" dirty="0" smtClean="0"/>
              <a:t>			</a:t>
            </a:r>
            <a:r>
              <a:rPr lang="uk-UA" b="1" dirty="0" err="1" smtClean="0">
                <a:solidFill>
                  <a:srgbClr val="FF0000"/>
                </a:solidFill>
              </a:rPr>
              <a:t>padding</a:t>
            </a:r>
            <a:r>
              <a:rPr lang="uk-UA" b="1" dirty="0" smtClean="0">
                <a:solidFill>
                  <a:srgbClr val="FF0000"/>
                </a:solidFill>
              </a:rPr>
              <a:t>: 2px 4px 5px 10px;</a:t>
            </a:r>
            <a:br>
              <a:rPr lang="uk-UA" b="1" dirty="0" smtClean="0">
                <a:solidFill>
                  <a:srgbClr val="FF0000"/>
                </a:solidFill>
              </a:rPr>
            </a:br>
            <a:endParaRPr lang="uk-UA" b="1" dirty="0" smtClean="0">
              <a:solidFill>
                <a:srgbClr val="FF0000"/>
              </a:solidFill>
            </a:endParaRPr>
          </a:p>
          <a:p>
            <a:r>
              <a:rPr lang="uk-UA" dirty="0" smtClean="0">
                <a:solidFill>
                  <a:srgbClr val="FF0000"/>
                </a:solidFill>
              </a:rPr>
              <a:t>3 значення:</a:t>
            </a:r>
            <a:r>
              <a:rPr lang="uk-UA" dirty="0" smtClean="0"/>
              <a:t> задається відступ спочатку для верхнього боку, потім одночасно для лівого і правого, а потім - для нижньої:</a:t>
            </a:r>
            <a:br>
              <a:rPr lang="uk-UA" dirty="0" smtClean="0"/>
            </a:br>
            <a:r>
              <a:rPr lang="uk-UA" dirty="0" smtClean="0"/>
              <a:t>			</a:t>
            </a:r>
            <a:r>
              <a:rPr lang="uk-UA" b="1" dirty="0" err="1" smtClean="0">
                <a:solidFill>
                  <a:srgbClr val="FF0000"/>
                </a:solidFill>
              </a:rPr>
              <a:t>padding</a:t>
            </a:r>
            <a:r>
              <a:rPr lang="uk-UA" b="1" dirty="0" smtClean="0">
                <a:solidFill>
                  <a:srgbClr val="FF0000"/>
                </a:solidFill>
              </a:rPr>
              <a:t>: 3px 6px 9px;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 smtClean="0"/>
          </a:p>
          <a:p>
            <a:r>
              <a:rPr lang="uk-UA" dirty="0" smtClean="0">
                <a:solidFill>
                  <a:srgbClr val="FF0000"/>
                </a:solidFill>
              </a:rPr>
              <a:t>2 значення</a:t>
            </a:r>
            <a:r>
              <a:rPr lang="uk-UA" dirty="0" smtClean="0"/>
              <a:t>: задаються відступи спочатку одночасно від верхньої і нижньої сторони, а потім - одночасно для лівого і правого:</a:t>
            </a:r>
            <a:br>
              <a:rPr lang="uk-UA" dirty="0" smtClean="0"/>
            </a:br>
            <a:r>
              <a:rPr lang="uk-UA" dirty="0" smtClean="0"/>
              <a:t>			</a:t>
            </a:r>
            <a:r>
              <a:rPr lang="uk-UA" b="1" dirty="0" err="1" smtClean="0">
                <a:solidFill>
                  <a:srgbClr val="FF0000"/>
                </a:solidFill>
              </a:rPr>
              <a:t>padding</a:t>
            </a:r>
            <a:r>
              <a:rPr lang="uk-UA" b="1" dirty="0" smtClean="0">
                <a:solidFill>
                  <a:srgbClr val="FF0000"/>
                </a:solidFill>
              </a:rPr>
              <a:t>: 6px 12px;</a:t>
            </a:r>
            <a:br>
              <a:rPr lang="uk-UA" b="1" dirty="0" smtClean="0">
                <a:solidFill>
                  <a:srgbClr val="FF0000"/>
                </a:solidFill>
              </a:rPr>
            </a:br>
            <a:endParaRPr lang="uk-UA" b="1" dirty="0" smtClean="0">
              <a:solidFill>
                <a:srgbClr val="FF0000"/>
              </a:solidFill>
            </a:endParaRPr>
          </a:p>
          <a:p>
            <a:r>
              <a:rPr lang="uk-UA" dirty="0" smtClean="0">
                <a:solidFill>
                  <a:srgbClr val="FF0000"/>
                </a:solidFill>
              </a:rPr>
              <a:t>1 значення</a:t>
            </a:r>
            <a:r>
              <a:rPr lang="uk-UA" dirty="0" smtClean="0"/>
              <a:t>: задаються однакові відступи для всіх сторін елемента:</a:t>
            </a:r>
            <a:br>
              <a:rPr lang="uk-UA" dirty="0" smtClean="0"/>
            </a:br>
            <a:r>
              <a:rPr lang="uk-UA" dirty="0" smtClean="0"/>
              <a:t>			</a:t>
            </a:r>
            <a:r>
              <a:rPr lang="uk-UA" b="1" dirty="0" err="1" smtClean="0">
                <a:solidFill>
                  <a:srgbClr val="FF0000"/>
                </a:solidFill>
              </a:rPr>
              <a:t>padding</a:t>
            </a:r>
            <a:r>
              <a:rPr lang="uk-UA" b="1" dirty="0" smtClean="0">
                <a:solidFill>
                  <a:srgbClr val="FF0000"/>
                </a:solidFill>
              </a:rPr>
              <a:t>: 3px;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4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padding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&amp; margin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95536" y="1092806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Ті ж правила стосуються і властивості </a:t>
            </a:r>
            <a:r>
              <a:rPr lang="uk-UA" sz="2000" dirty="0" err="1" smtClean="0">
                <a:solidFill>
                  <a:srgbClr val="FF0000"/>
                </a:solidFill>
              </a:rPr>
              <a:t>margin</a:t>
            </a:r>
            <a:r>
              <a:rPr lang="uk-UA" sz="2000" dirty="0" smtClean="0"/>
              <a:t> CSS. </a:t>
            </a:r>
          </a:p>
          <a:p>
            <a:endParaRPr lang="uk-UA" sz="2000" dirty="0"/>
          </a:p>
          <a:p>
            <a:r>
              <a:rPr lang="uk-UA" sz="2000" dirty="0" smtClean="0"/>
              <a:t>Зверніть увагу на те, що для </a:t>
            </a:r>
            <a:r>
              <a:rPr lang="uk-UA" sz="2000" dirty="0" err="1" smtClean="0">
                <a:solidFill>
                  <a:srgbClr val="FF0000"/>
                </a:solidFill>
              </a:rPr>
              <a:t>margin</a:t>
            </a:r>
            <a:r>
              <a:rPr lang="uk-UA" sz="2000" dirty="0" smtClean="0"/>
              <a:t> можна використовувати і негативні значення (наприклад, </a:t>
            </a:r>
            <a:r>
              <a:rPr lang="uk-UA" sz="2000" dirty="0" smtClean="0">
                <a:solidFill>
                  <a:srgbClr val="FF0000"/>
                </a:solidFill>
              </a:rPr>
              <a:t>-3px</a:t>
            </a:r>
            <a:r>
              <a:rPr lang="uk-UA" sz="2000" dirty="0" smtClean="0"/>
              <a:t>), які іноді бувають дуже корисними.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3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FF0000"/>
                </a:solidFill>
              </a:rPr>
              <a:t>Схлопування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uk-UA" sz="2000" b="1" dirty="0" err="1" smtClean="0">
                <a:solidFill>
                  <a:srgbClr val="FF0000"/>
                </a:solidFill>
              </a:rPr>
              <a:t>margin</a:t>
            </a:r>
            <a:r>
              <a:rPr lang="uk-UA" sz="2000" b="1" dirty="0" smtClean="0">
                <a:solidFill>
                  <a:srgbClr val="FF0000"/>
                </a:solidFill>
              </a:rPr>
              <a:t> (</a:t>
            </a:r>
            <a:r>
              <a:rPr lang="en-US" sz="2000" b="1" dirty="0" smtClean="0">
                <a:solidFill>
                  <a:srgbClr val="FF0000"/>
                </a:solidFill>
              </a:rPr>
              <a:t>Slapping margin</a:t>
            </a:r>
            <a:r>
              <a:rPr lang="uk-UA" sz="20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323528" y="978476"/>
            <a:ext cx="41795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/>
              <a:t>Уявіть ситуацію: два блокових елемента знаходяться один над одним і їм задані поля </a:t>
            </a:r>
            <a:r>
              <a:rPr lang="uk-UA" dirty="0" err="1" smtClean="0"/>
              <a:t>margin</a:t>
            </a:r>
            <a:r>
              <a:rPr lang="uk-UA" dirty="0" smtClean="0"/>
              <a:t>. Для верхнього блоку встановлено значення </a:t>
            </a:r>
            <a:r>
              <a:rPr lang="uk-UA" dirty="0" err="1" smtClean="0">
                <a:solidFill>
                  <a:srgbClr val="FF0000"/>
                </a:solidFill>
              </a:rPr>
              <a:t>margin</a:t>
            </a:r>
            <a:r>
              <a:rPr lang="uk-UA" dirty="0" smtClean="0">
                <a:solidFill>
                  <a:srgbClr val="FF0000"/>
                </a:solidFill>
              </a:rPr>
              <a:t>: 60px</a:t>
            </a:r>
            <a:r>
              <a:rPr lang="uk-UA" dirty="0" smtClean="0"/>
              <a:t>, а для нижнього - </a:t>
            </a:r>
            <a:r>
              <a:rPr lang="uk-UA" dirty="0" err="1" smtClean="0">
                <a:solidFill>
                  <a:srgbClr val="FF0000"/>
                </a:solidFill>
              </a:rPr>
              <a:t>margin</a:t>
            </a:r>
            <a:r>
              <a:rPr lang="uk-UA" dirty="0" smtClean="0">
                <a:solidFill>
                  <a:srgbClr val="FF0000"/>
                </a:solidFill>
              </a:rPr>
              <a:t>: 30px</a:t>
            </a:r>
            <a:r>
              <a:rPr lang="uk-UA" dirty="0" smtClean="0"/>
              <a:t>. Логічно було б припустити, що два поля двох елементів просто стикнуться і в підсумку </a:t>
            </a:r>
            <a:r>
              <a:rPr lang="uk-UA" dirty="0" smtClean="0">
                <a:solidFill>
                  <a:srgbClr val="FF0000"/>
                </a:solidFill>
              </a:rPr>
              <a:t>проміжок між блоками буде дорівнювати 90 </a:t>
            </a:r>
            <a:r>
              <a:rPr lang="uk-UA" dirty="0" err="1" smtClean="0">
                <a:solidFill>
                  <a:srgbClr val="FF0000"/>
                </a:solidFill>
              </a:rPr>
              <a:t>пікселям</a:t>
            </a:r>
            <a:r>
              <a:rPr lang="uk-UA" dirty="0" smtClean="0"/>
              <a:t>.</a:t>
            </a:r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Насправді в такій ситуації виявляється ефект, який називають </a:t>
            </a:r>
            <a:r>
              <a:rPr lang="uk-UA" dirty="0" err="1" smtClean="0"/>
              <a:t>схлопуванням</a:t>
            </a:r>
            <a:r>
              <a:rPr lang="uk-UA" dirty="0" smtClean="0"/>
              <a:t>, коли з двох сусідніх полів елементів вибирається найбільший за розміром. У нашому прикладі підсумковий </a:t>
            </a:r>
            <a:r>
              <a:rPr lang="uk-UA" dirty="0" smtClean="0">
                <a:solidFill>
                  <a:srgbClr val="FF0000"/>
                </a:solidFill>
              </a:rPr>
              <a:t>проміжок між елементами буде дорівнювати 60 </a:t>
            </a:r>
            <a:r>
              <a:rPr lang="uk-UA" dirty="0" err="1" smtClean="0">
                <a:solidFill>
                  <a:srgbClr val="FF0000"/>
                </a:solidFill>
              </a:rPr>
              <a:t>пікселям</a:t>
            </a:r>
            <a:r>
              <a:rPr lang="uk-UA" dirty="0" smtClean="0"/>
              <a:t>.</a:t>
            </a:r>
            <a:endParaRPr lang="uk-UA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73" y="771987"/>
            <a:ext cx="4548823" cy="57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6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FF0000"/>
                </a:solidFill>
              </a:rPr>
              <a:t>Схлопування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uk-UA" sz="2000" b="1" dirty="0" err="1" smtClean="0">
                <a:solidFill>
                  <a:srgbClr val="FF0000"/>
                </a:solidFill>
              </a:rPr>
              <a:t>margin</a:t>
            </a:r>
            <a:r>
              <a:rPr lang="uk-UA" sz="2000" b="1" dirty="0" smtClean="0">
                <a:solidFill>
                  <a:srgbClr val="FF0000"/>
                </a:solidFill>
              </a:rPr>
              <a:t> (</a:t>
            </a:r>
            <a:r>
              <a:rPr lang="en-US" sz="2000" b="1" dirty="0" smtClean="0">
                <a:solidFill>
                  <a:srgbClr val="FF0000"/>
                </a:solidFill>
              </a:rPr>
              <a:t>Slapping margin</a:t>
            </a:r>
            <a:r>
              <a:rPr lang="uk-UA" sz="20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323528" y="908720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err="1" smtClean="0"/>
              <a:t>Схлопування</a:t>
            </a:r>
            <a:r>
              <a:rPr lang="uk-UA" dirty="0" smtClean="0"/>
              <a:t> </a:t>
            </a:r>
            <a:r>
              <a:rPr lang="uk-UA" dirty="0" err="1" smtClean="0">
                <a:solidFill>
                  <a:srgbClr val="FF0000"/>
                </a:solidFill>
              </a:rPr>
              <a:t>margin</a:t>
            </a:r>
            <a:r>
              <a:rPr lang="uk-UA" dirty="0" smtClean="0"/>
              <a:t> працює </a:t>
            </a:r>
            <a:r>
              <a:rPr lang="uk-UA" dirty="0" smtClean="0">
                <a:solidFill>
                  <a:srgbClr val="FF0000"/>
                </a:solidFill>
              </a:rPr>
              <a:t>тільки для верхніх і нижніх полів</a:t>
            </a:r>
            <a:r>
              <a:rPr lang="uk-UA" dirty="0" smtClean="0"/>
              <a:t> елементів і не відноситься до полів з правого та лівого боків. Остаточна величина проміжку вираховується в різних ситуаціях по-різному:</a:t>
            </a:r>
          </a:p>
          <a:p>
            <a:pPr algn="just"/>
            <a:endParaRPr lang="uk-UA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/>
              <a:t>Коли обидва значення </a:t>
            </a:r>
            <a:r>
              <a:rPr lang="uk-UA" dirty="0" err="1" smtClean="0"/>
              <a:t>margin</a:t>
            </a:r>
            <a:r>
              <a:rPr lang="uk-UA" dirty="0" smtClean="0"/>
              <a:t> додатні, підсумковий розмір поля буде дорівнювати більшому значенню.</a:t>
            </a:r>
            <a:br>
              <a:rPr lang="uk-UA" dirty="0" smtClean="0"/>
            </a:br>
            <a:endParaRPr lang="uk-U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/>
              <a:t>Якщо одне із значень є негативним, то для обчислення розміру поля потрібно отримати суму значень. Наприклад, при значеннях </a:t>
            </a:r>
            <a:r>
              <a:rPr lang="uk-UA" dirty="0" smtClean="0">
                <a:solidFill>
                  <a:srgbClr val="FF0000"/>
                </a:solidFill>
              </a:rPr>
              <a:t>20px і -18px</a:t>
            </a:r>
            <a:r>
              <a:rPr lang="uk-UA" dirty="0" smtClean="0"/>
              <a:t> розмір поля буде дорівнювати:   </a:t>
            </a:r>
            <a:r>
              <a:rPr lang="uk-UA" dirty="0" smtClean="0">
                <a:solidFill>
                  <a:srgbClr val="FF0000"/>
                </a:solidFill>
              </a:rPr>
              <a:t> 20 + (-18) = 20 - 18 = 2 </a:t>
            </a:r>
            <a:r>
              <a:rPr lang="uk-UA" dirty="0" err="1" smtClean="0">
                <a:solidFill>
                  <a:srgbClr val="FF0000"/>
                </a:solidFill>
              </a:rPr>
              <a:t>пікселя</a:t>
            </a:r>
            <a:r>
              <a:rPr lang="uk-UA" dirty="0" smtClean="0"/>
              <a:t>.</a:t>
            </a:r>
            <a:br>
              <a:rPr lang="uk-UA" dirty="0" smtClean="0"/>
            </a:br>
            <a:endParaRPr lang="uk-U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/>
              <a:t>Якщо обидва значення негативні, порівнюються модулі цих чисел і вибирається число, більше по модулю (отже, менше з негативних чисел). </a:t>
            </a:r>
            <a:br>
              <a:rPr lang="uk-UA" dirty="0" smtClean="0"/>
            </a:br>
            <a:endParaRPr lang="uk-U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/>
              <a:t>У разі, коли значення вказані в різних одиницях CSS, вони приводяться до однієї, після чого порівнюються і вибирається більше значення.</a:t>
            </a:r>
            <a:br>
              <a:rPr lang="uk-UA" dirty="0" smtClean="0"/>
            </a:br>
            <a:endParaRPr lang="uk-U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/>
              <a:t>Розмір </a:t>
            </a:r>
            <a:r>
              <a:rPr lang="uk-UA" dirty="0" err="1" smtClean="0"/>
              <a:t>margin</a:t>
            </a:r>
            <a:r>
              <a:rPr lang="uk-UA" dirty="0" smtClean="0"/>
              <a:t> для дочірніх елементів визначається так: якщо у нащадка поле </a:t>
            </a:r>
            <a:r>
              <a:rPr lang="uk-UA" dirty="0" err="1" smtClean="0"/>
              <a:t>margin</a:t>
            </a:r>
            <a:r>
              <a:rPr lang="uk-UA" dirty="0" smtClean="0"/>
              <a:t> більше, ніж у батька, то пріоритет віддається йому. У цьому випадку розміри верхнього і нижнього полів батька стануть такими, як задано у нащадка. При цьому відстані між батьком і нащадком не буде.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FF0000"/>
                </a:solidFill>
              </a:rPr>
              <a:t>Блокові і рядкові елементи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23528" y="908720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За допомогою </a:t>
            </a:r>
            <a:r>
              <a:rPr lang="uk-UA" dirty="0" smtClean="0"/>
              <a:t>властивості </a:t>
            </a:r>
            <a:r>
              <a:rPr lang="en-US" dirty="0">
                <a:solidFill>
                  <a:srgbClr val="FF0000"/>
                </a:solidFill>
              </a:rPr>
              <a:t>display</a:t>
            </a:r>
            <a:r>
              <a:rPr lang="en-US" dirty="0"/>
              <a:t> </a:t>
            </a:r>
            <a:r>
              <a:rPr lang="uk-UA" dirty="0"/>
              <a:t>в </a:t>
            </a:r>
            <a:r>
              <a:rPr lang="en-US" dirty="0"/>
              <a:t>CSS </a:t>
            </a:r>
            <a:r>
              <a:rPr lang="uk-UA" dirty="0"/>
              <a:t>можна змусити блоковий елемент виглядати як рядковий та навпаки. </a:t>
            </a:r>
            <a:endParaRPr lang="en-US" dirty="0" smtClean="0"/>
          </a:p>
          <a:p>
            <a:pPr algn="just"/>
            <a:r>
              <a:rPr lang="uk-UA" dirty="0" smtClean="0"/>
              <a:t>Щоб </a:t>
            </a:r>
            <a:r>
              <a:rPr lang="uk-UA" dirty="0"/>
              <a:t>блоковий елемент поводився як </a:t>
            </a:r>
            <a:r>
              <a:rPr lang="en-US" dirty="0"/>
              <a:t>inline-</a:t>
            </a:r>
            <a:r>
              <a:rPr lang="uk-UA" dirty="0"/>
              <a:t>елемент </a:t>
            </a:r>
            <a:r>
              <a:rPr lang="uk-UA" dirty="0" smtClean="0"/>
              <a:t>(переводився на </a:t>
            </a:r>
            <a:r>
              <a:rPr lang="uk-UA" dirty="0"/>
              <a:t>новий рядок), для нього необхідно записати правило: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/>
              <a:t>	</a:t>
            </a:r>
            <a:r>
              <a:rPr lang="uk-UA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display</a:t>
            </a:r>
            <a:r>
              <a:rPr lang="en-US" b="1" dirty="0">
                <a:solidFill>
                  <a:srgbClr val="FF0000"/>
                </a:solidFill>
              </a:rPr>
              <a:t>: inline;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Якщо </a:t>
            </a:r>
            <a:r>
              <a:rPr lang="uk-UA" dirty="0"/>
              <a:t>ж необхідно відобразити рядковий елемент як </a:t>
            </a:r>
            <a:r>
              <a:rPr lang="en-US" dirty="0"/>
              <a:t>block-</a:t>
            </a:r>
            <a:r>
              <a:rPr lang="uk-UA" dirty="0"/>
              <a:t>елемент (щоб до і після елементу відбувався перенос рядка</a:t>
            </a:r>
            <a:r>
              <a:rPr lang="uk-UA" dirty="0" smtClean="0"/>
              <a:t>):</a:t>
            </a:r>
            <a:endParaRPr lang="uk-UA" dirty="0"/>
          </a:p>
          <a:p>
            <a:pPr algn="just"/>
            <a:endParaRPr lang="uk-UA" dirty="0"/>
          </a:p>
          <a:p>
            <a:pPr algn="just"/>
            <a:r>
              <a:rPr lang="uk-UA" b="1" dirty="0" smtClean="0">
                <a:solidFill>
                  <a:srgbClr val="FF0000"/>
                </a:solidFill>
              </a:rPr>
              <a:t>		</a:t>
            </a:r>
            <a:r>
              <a:rPr lang="en-US" b="1" dirty="0" smtClean="0">
                <a:solidFill>
                  <a:srgbClr val="FF0000"/>
                </a:solidFill>
              </a:rPr>
              <a:t>display</a:t>
            </a:r>
            <a:r>
              <a:rPr lang="en-US" b="1" dirty="0">
                <a:solidFill>
                  <a:srgbClr val="FF0000"/>
                </a:solidFill>
              </a:rPr>
              <a:t>: block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uk-UA" b="1" dirty="0" smtClean="0">
              <a:solidFill>
                <a:srgbClr val="FF0000"/>
              </a:solidFill>
            </a:endParaRPr>
          </a:p>
          <a:p>
            <a:pPr algn="just"/>
            <a:endParaRPr lang="uk-UA" b="1" dirty="0">
              <a:solidFill>
                <a:srgbClr val="FF0000"/>
              </a:solidFill>
            </a:endParaRPr>
          </a:p>
          <a:p>
            <a:pPr algn="just"/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зробити</a:t>
            </a:r>
            <a:r>
              <a:rPr lang="ru-RU" dirty="0"/>
              <a:t> «</a:t>
            </a:r>
            <a:r>
              <a:rPr lang="ru-RU" dirty="0" err="1"/>
              <a:t>гібрид</a:t>
            </a:r>
            <a:r>
              <a:rPr lang="ru-RU" dirty="0"/>
              <a:t>» - </a:t>
            </a:r>
            <a:r>
              <a:rPr lang="ru-RU" dirty="0" err="1"/>
              <a:t>блоковий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з </a:t>
            </a:r>
            <a:r>
              <a:rPr lang="ru-RU" dirty="0" err="1"/>
              <a:t>поведінкою</a:t>
            </a:r>
            <a:r>
              <a:rPr lang="ru-RU" dirty="0"/>
              <a:t>, як у </a:t>
            </a:r>
            <a:r>
              <a:rPr lang="ru-RU" dirty="0" smtClean="0"/>
              <a:t>рядкового. </a:t>
            </a:r>
            <a:r>
              <a:rPr lang="ru-RU" dirty="0"/>
              <a:t>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весь </a:t>
            </a:r>
            <a:r>
              <a:rPr lang="ru-RU" dirty="0" err="1"/>
              <a:t>вміст</a:t>
            </a:r>
            <a:r>
              <a:rPr lang="ru-RU" dirty="0"/>
              <a:t> таких </a:t>
            </a:r>
            <a:r>
              <a:rPr lang="ru-RU" dirty="0" err="1"/>
              <a:t>блокових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буде </a:t>
            </a:r>
            <a:r>
              <a:rPr lang="ru-RU" dirty="0" err="1"/>
              <a:t>відображатися</a:t>
            </a:r>
            <a:r>
              <a:rPr lang="ru-RU" dirty="0"/>
              <a:t>, як </a:t>
            </a:r>
            <a:r>
              <a:rPr lang="ru-RU" dirty="0" err="1"/>
              <a:t>зазвичай</a:t>
            </a:r>
            <a:r>
              <a:rPr lang="ru-RU" dirty="0"/>
              <a:t>, але при </a:t>
            </a:r>
            <a:r>
              <a:rPr lang="ru-RU" dirty="0" err="1"/>
              <a:t>цьому</a:t>
            </a:r>
            <a:r>
              <a:rPr lang="ru-RU" dirty="0"/>
              <a:t> блоки </a:t>
            </a:r>
            <a:r>
              <a:rPr lang="ru-RU" dirty="0" err="1"/>
              <a:t>будуть</a:t>
            </a:r>
            <a:r>
              <a:rPr lang="ru-RU" dirty="0"/>
              <a:t> вести себе як </a:t>
            </a:r>
            <a:r>
              <a:rPr lang="ru-RU" dirty="0" err="1"/>
              <a:t>малі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, </a:t>
            </a:r>
            <a:r>
              <a:rPr lang="ru-RU" dirty="0" err="1"/>
              <a:t>шикуючись</a:t>
            </a:r>
            <a:r>
              <a:rPr lang="ru-RU" dirty="0"/>
              <a:t> в одному рядку один за одним і </a:t>
            </a:r>
            <a:r>
              <a:rPr lang="ru-RU" dirty="0" err="1" smtClean="0"/>
              <a:t>переносячись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новий</a:t>
            </a:r>
            <a:r>
              <a:rPr lang="ru-RU" dirty="0"/>
              <a:t> рядок </a:t>
            </a:r>
            <a:r>
              <a:rPr lang="ru-RU" dirty="0" err="1"/>
              <a:t>лише</a:t>
            </a:r>
            <a:r>
              <a:rPr lang="ru-RU" dirty="0"/>
              <a:t> при </a:t>
            </a:r>
            <a:r>
              <a:rPr lang="ru-RU" dirty="0" err="1"/>
              <a:t>необхідності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ru-RU" dirty="0" err="1" smtClean="0">
                <a:solidFill>
                  <a:srgbClr val="FF0000"/>
                </a:solidFill>
              </a:rPr>
              <a:t>Схлопування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margin</a:t>
            </a:r>
            <a:r>
              <a:rPr lang="ru-RU" dirty="0">
                <a:solidFill>
                  <a:srgbClr val="FF0000"/>
                </a:solidFill>
              </a:rPr>
              <a:t> в таких </a:t>
            </a:r>
            <a:r>
              <a:rPr lang="ru-RU" dirty="0" err="1">
                <a:solidFill>
                  <a:srgbClr val="FF0000"/>
                </a:solidFill>
              </a:rPr>
              <a:t>випадках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перестає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діяти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b="1" dirty="0">
              <a:solidFill>
                <a:srgbClr val="FF0000"/>
              </a:solidFill>
            </a:endParaRPr>
          </a:p>
          <a:p>
            <a:pPr algn="just"/>
            <a:r>
              <a:rPr lang="ru-RU" b="1" dirty="0" smtClean="0">
                <a:solidFill>
                  <a:srgbClr val="FF0000"/>
                </a:solidFill>
              </a:rPr>
              <a:t>		</a:t>
            </a:r>
            <a:r>
              <a:rPr lang="ru-RU" b="1" dirty="0" err="1" smtClean="0">
                <a:solidFill>
                  <a:srgbClr val="FF0000"/>
                </a:solidFill>
              </a:rPr>
              <a:t>display</a:t>
            </a:r>
            <a:r>
              <a:rPr lang="ru-RU" b="1" dirty="0">
                <a:solidFill>
                  <a:srgbClr val="FF0000"/>
                </a:solidFill>
              </a:rPr>
              <a:t>: </a:t>
            </a:r>
            <a:r>
              <a:rPr lang="ru-RU" b="1" dirty="0" err="1">
                <a:solidFill>
                  <a:srgbClr val="FF0000"/>
                </a:solidFill>
              </a:rPr>
              <a:t>inline-block</a:t>
            </a:r>
            <a:r>
              <a:rPr lang="ru-RU" b="1" dirty="0">
                <a:solidFill>
                  <a:srgbClr val="FF0000"/>
                </a:solidFill>
              </a:rPr>
              <a:t>;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властивість </a:t>
            </a:r>
            <a:r>
              <a:rPr lang="en-US" sz="2000" b="1" dirty="0" smtClean="0">
                <a:solidFill>
                  <a:srgbClr val="FF0000"/>
                </a:solidFill>
              </a:rPr>
              <a:t>border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23528" y="908720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 smtClean="0"/>
              <a:t>Межа розташовується між полем і відступом. </a:t>
            </a:r>
          </a:p>
          <a:p>
            <a:pPr algn="just"/>
            <a:endParaRPr lang="uk-UA" sz="2000" dirty="0"/>
          </a:p>
          <a:p>
            <a:pPr algn="just"/>
            <a:r>
              <a:rPr lang="uk-UA" sz="2000" dirty="0" smtClean="0"/>
              <a:t>Це означає, що </a:t>
            </a:r>
            <a:r>
              <a:rPr lang="en-US" sz="2000" dirty="0" smtClean="0"/>
              <a:t>margin </a:t>
            </a:r>
            <a:r>
              <a:rPr lang="uk-UA" sz="2000" dirty="0" smtClean="0"/>
              <a:t>знаходиться за межею. </a:t>
            </a:r>
          </a:p>
          <a:p>
            <a:pPr algn="just"/>
            <a:endParaRPr lang="uk-UA" sz="2000" dirty="0"/>
          </a:p>
          <a:p>
            <a:pPr algn="just"/>
            <a:r>
              <a:rPr lang="uk-UA" sz="2000" dirty="0" smtClean="0"/>
              <a:t>Межу можна задавати як з усіх чотирьох сторін (як би вкладаючи блок в рамку), так і з однієї, двох або трьох сторін. У </a:t>
            </a:r>
            <a:r>
              <a:rPr lang="en-US" sz="2000" dirty="0" smtClean="0"/>
              <a:t>CSS </a:t>
            </a:r>
            <a:r>
              <a:rPr lang="uk-UA" sz="2000" dirty="0" smtClean="0"/>
              <a:t>можна управляти товщиною, кольором і стилем границь.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Border-width: </a:t>
            </a:r>
            <a:r>
              <a:rPr lang="uk-UA" sz="2000" b="1" dirty="0">
                <a:solidFill>
                  <a:srgbClr val="FF0000"/>
                </a:solidFill>
              </a:rPr>
              <a:t>ширина </a:t>
            </a:r>
            <a:r>
              <a:rPr lang="uk-UA" sz="2000" b="1" dirty="0" smtClean="0">
                <a:solidFill>
                  <a:srgbClr val="FF0000"/>
                </a:solidFill>
              </a:rPr>
              <a:t>межі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323528" y="908720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border-width</a:t>
            </a:r>
            <a:r>
              <a:rPr lang="ru-RU" dirty="0"/>
              <a:t> </a:t>
            </a:r>
            <a:r>
              <a:rPr lang="ru-RU" dirty="0" err="1"/>
              <a:t>задається</a:t>
            </a:r>
            <a:r>
              <a:rPr lang="ru-RU" dirty="0"/>
              <a:t> ширина </a:t>
            </a:r>
            <a:r>
              <a:rPr lang="ru-RU" dirty="0" err="1" smtClean="0"/>
              <a:t>межі</a:t>
            </a:r>
            <a:r>
              <a:rPr lang="ru-RU" dirty="0" smtClean="0"/>
              <a:t>. </a:t>
            </a:r>
          </a:p>
          <a:p>
            <a:pPr algn="just"/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/>
              <a:t>часто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вказується</a:t>
            </a:r>
            <a:r>
              <a:rPr lang="ru-RU" dirty="0"/>
              <a:t> в </a:t>
            </a:r>
            <a:r>
              <a:rPr lang="ru-RU" dirty="0" err="1"/>
              <a:t>пікселях</a:t>
            </a:r>
            <a:r>
              <a:rPr lang="ru-RU" dirty="0"/>
              <a:t>.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задати</a:t>
            </a:r>
            <a:r>
              <a:rPr lang="ru-RU" dirty="0"/>
              <a:t> </a:t>
            </a:r>
            <a:r>
              <a:rPr lang="ru-RU" dirty="0" err="1"/>
              <a:t>однакову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різну</a:t>
            </a:r>
            <a:r>
              <a:rPr lang="ru-RU" dirty="0"/>
              <a:t> ширину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чотирьох</a:t>
            </a:r>
            <a:r>
              <a:rPr lang="ru-RU" dirty="0"/>
              <a:t> </a:t>
            </a:r>
            <a:r>
              <a:rPr lang="ru-RU" dirty="0" err="1"/>
              <a:t>кордонів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:</a:t>
            </a:r>
            <a:endParaRPr lang="uk-UA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11669"/>
            <a:ext cx="7779324" cy="346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44240" y="5280827"/>
            <a:ext cx="7779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Крім цього, існують ключові слова для позначення </a:t>
            </a:r>
            <a:r>
              <a:rPr lang="uk-UA" dirty="0" smtClean="0"/>
              <a:t>ширини:</a:t>
            </a:r>
            <a:endParaRPr lang="uk-UA" dirty="0"/>
          </a:p>
          <a:p>
            <a:endParaRPr lang="uk-UA" dirty="0"/>
          </a:p>
          <a:p>
            <a:r>
              <a:rPr lang="en-US" dirty="0">
                <a:solidFill>
                  <a:srgbClr val="FF0000"/>
                </a:solidFill>
              </a:rPr>
              <a:t>thin</a:t>
            </a:r>
            <a:r>
              <a:rPr lang="en-US" dirty="0"/>
              <a:t> - </a:t>
            </a:r>
            <a:r>
              <a:rPr lang="uk-UA" dirty="0"/>
              <a:t>межа шириною 2</a:t>
            </a:r>
            <a:r>
              <a:rPr lang="en-US" dirty="0" err="1"/>
              <a:t>px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medium</a:t>
            </a:r>
            <a:r>
              <a:rPr lang="en-US" dirty="0"/>
              <a:t> - </a:t>
            </a:r>
            <a:r>
              <a:rPr lang="uk-UA" dirty="0"/>
              <a:t>межа шириною 4</a:t>
            </a:r>
            <a:r>
              <a:rPr lang="en-US" dirty="0" err="1"/>
              <a:t>px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thick</a:t>
            </a:r>
            <a:r>
              <a:rPr lang="en-US" dirty="0"/>
              <a:t> - </a:t>
            </a:r>
            <a:r>
              <a:rPr lang="uk-UA" dirty="0"/>
              <a:t>межа шириною 6</a:t>
            </a:r>
            <a:r>
              <a:rPr lang="en-US" dirty="0" err="1"/>
              <a:t>px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72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Border-color: </a:t>
            </a:r>
            <a:r>
              <a:rPr lang="uk-UA" sz="2000" b="1" dirty="0">
                <a:solidFill>
                  <a:srgbClr val="FF0000"/>
                </a:solidFill>
              </a:rPr>
              <a:t>колір межі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323528" y="908720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en-US" dirty="0">
                <a:solidFill>
                  <a:srgbClr val="FF0000"/>
                </a:solidFill>
              </a:rPr>
              <a:t>border-color</a:t>
            </a:r>
            <a:r>
              <a:rPr lang="en-US" dirty="0"/>
              <a:t> </a:t>
            </a:r>
            <a:r>
              <a:rPr lang="ru-RU" dirty="0" err="1"/>
              <a:t>задає</a:t>
            </a:r>
            <a:r>
              <a:rPr lang="ru-RU" dirty="0"/>
              <a:t> </a:t>
            </a:r>
            <a:r>
              <a:rPr lang="ru-RU" dirty="0" err="1"/>
              <a:t>колір</a:t>
            </a:r>
            <a:r>
              <a:rPr lang="ru-RU" dirty="0"/>
              <a:t> для </a:t>
            </a:r>
            <a:r>
              <a:rPr lang="ru-RU" dirty="0" err="1"/>
              <a:t>кордонів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err="1" smtClean="0"/>
              <a:t>Кольори</a:t>
            </a:r>
            <a:r>
              <a:rPr lang="ru-RU" dirty="0" smtClean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вказувати</a:t>
            </a:r>
            <a:r>
              <a:rPr lang="ru-RU" dirty="0"/>
              <a:t> в будь-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форматі</a:t>
            </a:r>
            <a:r>
              <a:rPr lang="ru-RU" dirty="0"/>
              <a:t> </a:t>
            </a:r>
            <a:r>
              <a:rPr lang="en-US" dirty="0"/>
              <a:t>CSS: </a:t>
            </a:r>
            <a:r>
              <a:rPr lang="ru-RU" dirty="0" err="1"/>
              <a:t>ключовими</a:t>
            </a:r>
            <a:r>
              <a:rPr lang="ru-RU" dirty="0"/>
              <a:t> словами, в </a:t>
            </a:r>
            <a:r>
              <a:rPr lang="ru-RU" dirty="0" err="1"/>
              <a:t>шістнадцятковому</a:t>
            </a:r>
            <a:r>
              <a:rPr lang="ru-RU" dirty="0"/>
              <a:t>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в </a:t>
            </a:r>
            <a:r>
              <a:rPr lang="en-US" dirty="0"/>
              <a:t>RGB -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того, як вам </a:t>
            </a:r>
            <a:r>
              <a:rPr lang="ru-RU" dirty="0" err="1"/>
              <a:t>зручніше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За </a:t>
            </a:r>
            <a:r>
              <a:rPr lang="ru-RU" dirty="0" err="1"/>
              <a:t>аналогією</a:t>
            </a:r>
            <a:r>
              <a:rPr lang="ru-RU" dirty="0"/>
              <a:t> з </a:t>
            </a:r>
            <a:r>
              <a:rPr lang="ru-RU" dirty="0" err="1">
                <a:solidFill>
                  <a:srgbClr val="FF0000"/>
                </a:solidFill>
              </a:rPr>
              <a:t>border-width</a:t>
            </a:r>
            <a:r>
              <a:rPr lang="ru-RU" dirty="0" smtClean="0"/>
              <a:t>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встановлювати</a:t>
            </a:r>
            <a:r>
              <a:rPr lang="ru-RU" dirty="0"/>
              <a:t> як один </a:t>
            </a:r>
            <a:r>
              <a:rPr lang="ru-RU" dirty="0" err="1"/>
              <a:t>колір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кордонів</a:t>
            </a:r>
            <a:r>
              <a:rPr lang="ru-RU" dirty="0"/>
              <a:t>, так і </a:t>
            </a:r>
            <a:r>
              <a:rPr lang="ru-RU" dirty="0" err="1"/>
              <a:t>вибирати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кольори</a:t>
            </a:r>
            <a:r>
              <a:rPr lang="ru-RU" dirty="0"/>
              <a:t> для </a:t>
            </a:r>
            <a:r>
              <a:rPr lang="ru-RU" dirty="0" smtClean="0"/>
              <a:t>кожного </a:t>
            </a:r>
            <a:r>
              <a:rPr lang="ru-RU" dirty="0" err="1" smtClean="0"/>
              <a:t>окремо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uk-UA" b="1" dirty="0" smtClean="0">
                <a:solidFill>
                  <a:srgbClr val="FF0000"/>
                </a:solidFill>
              </a:rPr>
              <a:t>			</a:t>
            </a:r>
            <a:r>
              <a:rPr lang="en-US" b="1" dirty="0" smtClean="0">
                <a:solidFill>
                  <a:srgbClr val="FF0000"/>
                </a:solidFill>
              </a:rPr>
              <a:t>border-color</a:t>
            </a:r>
            <a:r>
              <a:rPr lang="en-US" b="1" dirty="0">
                <a:solidFill>
                  <a:srgbClr val="FF0000"/>
                </a:solidFill>
              </a:rPr>
              <a:t>: # FFFF00;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задати</a:t>
            </a:r>
            <a:r>
              <a:rPr lang="ru-RU" dirty="0"/>
              <a:t> </a:t>
            </a:r>
            <a:r>
              <a:rPr lang="ru-RU" dirty="0" err="1"/>
              <a:t>прозорий</a:t>
            </a:r>
            <a:r>
              <a:rPr lang="ru-RU" dirty="0"/>
              <a:t> </a:t>
            </a:r>
            <a:r>
              <a:rPr lang="ru-RU" dirty="0" err="1" smtClean="0"/>
              <a:t>колір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uk-UA" b="1" dirty="0" smtClean="0">
                <a:solidFill>
                  <a:srgbClr val="FF0000"/>
                </a:solidFill>
              </a:rPr>
              <a:t>			</a:t>
            </a:r>
            <a:r>
              <a:rPr lang="en-US" b="1" dirty="0" smtClean="0">
                <a:solidFill>
                  <a:srgbClr val="FF0000"/>
                </a:solidFill>
              </a:rPr>
              <a:t>border-color</a:t>
            </a:r>
            <a:r>
              <a:rPr lang="en-US" b="1" dirty="0">
                <a:solidFill>
                  <a:srgbClr val="FF0000"/>
                </a:solidFill>
              </a:rPr>
              <a:t>: transparent;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Border-style: </a:t>
            </a:r>
            <a:r>
              <a:rPr lang="uk-UA" sz="2000" b="1" dirty="0">
                <a:solidFill>
                  <a:srgbClr val="FF0000"/>
                </a:solidFill>
              </a:rPr>
              <a:t>стиль межі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323528" y="90872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en-US" dirty="0">
                <a:solidFill>
                  <a:srgbClr val="FF0000"/>
                </a:solidFill>
              </a:rPr>
              <a:t>border-style</a:t>
            </a:r>
            <a:r>
              <a:rPr lang="en-US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звичайної</a:t>
            </a:r>
            <a:r>
              <a:rPr lang="ru-RU" dirty="0"/>
              <a:t> </a:t>
            </a:r>
            <a:r>
              <a:rPr lang="ru-RU" dirty="0" err="1" smtClean="0"/>
              <a:t>межі</a:t>
            </a:r>
            <a:r>
              <a:rPr lang="ru-RU" dirty="0" smtClean="0"/>
              <a:t> </a:t>
            </a:r>
            <a:r>
              <a:rPr lang="ru-RU" dirty="0" err="1"/>
              <a:t>пунктирну</a:t>
            </a:r>
            <a:r>
              <a:rPr lang="ru-RU" dirty="0"/>
              <a:t>, </a:t>
            </a:r>
            <a:r>
              <a:rPr lang="ru-RU" dirty="0" err="1"/>
              <a:t>подвійну</a:t>
            </a:r>
            <a:r>
              <a:rPr lang="ru-RU" dirty="0"/>
              <a:t>, </a:t>
            </a:r>
            <a:r>
              <a:rPr lang="ru-RU" dirty="0" err="1"/>
              <a:t>об'ємну</a:t>
            </a:r>
            <a:r>
              <a:rPr lang="ru-RU" dirty="0"/>
              <a:t> -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.</a:t>
            </a:r>
            <a:endParaRPr lang="uk-UA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701963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solid - </a:t>
            </a:r>
            <a:r>
              <a:rPr lang="uk-UA" dirty="0"/>
              <a:t>суцільна межа</a:t>
            </a:r>
            <a:r>
              <a:rPr lang="uk-UA" dirty="0" smtClean="0"/>
              <a:t>;</a:t>
            </a:r>
          </a:p>
          <a:p>
            <a:endParaRPr lang="uk-UA" dirty="0"/>
          </a:p>
          <a:p>
            <a:r>
              <a:rPr lang="en-US" dirty="0"/>
              <a:t>dotted - </a:t>
            </a:r>
            <a:r>
              <a:rPr lang="uk-UA" dirty="0"/>
              <a:t>межа з точок</a:t>
            </a:r>
            <a:r>
              <a:rPr lang="uk-UA" dirty="0" smtClean="0"/>
              <a:t>;</a:t>
            </a:r>
          </a:p>
          <a:p>
            <a:endParaRPr lang="uk-UA" dirty="0"/>
          </a:p>
          <a:p>
            <a:r>
              <a:rPr lang="en-US" dirty="0"/>
              <a:t>dashed - </a:t>
            </a:r>
            <a:r>
              <a:rPr lang="uk-UA" dirty="0"/>
              <a:t>пунктирна межа</a:t>
            </a:r>
            <a:r>
              <a:rPr lang="uk-UA" dirty="0" smtClean="0"/>
              <a:t>;</a:t>
            </a:r>
          </a:p>
          <a:p>
            <a:endParaRPr lang="uk-UA" dirty="0"/>
          </a:p>
          <a:p>
            <a:r>
              <a:rPr lang="en-US" dirty="0"/>
              <a:t>double - </a:t>
            </a:r>
            <a:r>
              <a:rPr lang="uk-UA" dirty="0" smtClean="0"/>
              <a:t>подвійна </a:t>
            </a:r>
            <a:r>
              <a:rPr lang="uk-UA" dirty="0"/>
              <a:t>межа</a:t>
            </a:r>
            <a:r>
              <a:rPr lang="uk-UA" dirty="0" smtClean="0"/>
              <a:t>;</a:t>
            </a:r>
          </a:p>
          <a:p>
            <a:endParaRPr lang="uk-UA" dirty="0"/>
          </a:p>
          <a:p>
            <a:r>
              <a:rPr lang="en-US" dirty="0"/>
              <a:t>groove - </a:t>
            </a:r>
            <a:r>
              <a:rPr lang="uk-UA" dirty="0"/>
              <a:t>об'ємна межа-виїмка;</a:t>
            </a:r>
          </a:p>
          <a:p>
            <a:endParaRPr lang="uk-UA" dirty="0" smtClean="0"/>
          </a:p>
          <a:p>
            <a:r>
              <a:rPr lang="en-US" dirty="0" smtClean="0"/>
              <a:t>ridge </a:t>
            </a:r>
            <a:r>
              <a:rPr lang="en-US" dirty="0"/>
              <a:t>- </a:t>
            </a:r>
            <a:r>
              <a:rPr lang="uk-UA" dirty="0"/>
              <a:t>об'ємна межа</a:t>
            </a:r>
            <a:r>
              <a:rPr lang="uk-UA" dirty="0" smtClean="0"/>
              <a:t> </a:t>
            </a:r>
            <a:r>
              <a:rPr lang="uk-UA" dirty="0"/>
              <a:t>з </a:t>
            </a:r>
            <a:r>
              <a:rPr lang="uk-UA" dirty="0" smtClean="0"/>
              <a:t>товстою </a:t>
            </a:r>
            <a:r>
              <a:rPr lang="uk-UA" dirty="0"/>
              <a:t>кромкою (по суті, інверсія попереднього стилю);</a:t>
            </a:r>
          </a:p>
          <a:p>
            <a:endParaRPr lang="uk-UA" dirty="0" smtClean="0"/>
          </a:p>
          <a:p>
            <a:r>
              <a:rPr lang="en-US" dirty="0" smtClean="0"/>
              <a:t>outset </a:t>
            </a:r>
            <a:r>
              <a:rPr lang="en-US" dirty="0"/>
              <a:t>- </a:t>
            </a:r>
            <a:r>
              <a:rPr lang="uk-UA" dirty="0" smtClean="0"/>
              <a:t>видавлена </a:t>
            </a:r>
            <a:r>
              <a:rPr lang="uk-UA" dirty="0"/>
              <a:t>межа</a:t>
            </a:r>
            <a:r>
              <a:rPr lang="uk-UA" dirty="0" smtClean="0"/>
              <a:t>;</a:t>
            </a:r>
          </a:p>
          <a:p>
            <a:endParaRPr lang="uk-UA" dirty="0"/>
          </a:p>
          <a:p>
            <a:r>
              <a:rPr lang="en-US" dirty="0"/>
              <a:t>inset - </a:t>
            </a:r>
            <a:r>
              <a:rPr lang="uk-UA" dirty="0"/>
              <a:t>втиснута межа</a:t>
            </a:r>
            <a:r>
              <a:rPr lang="uk-UA" dirty="0" smtClean="0"/>
              <a:t> </a:t>
            </a:r>
            <a:r>
              <a:rPr lang="uk-UA" dirty="0"/>
              <a:t>(по суті, інверсія попереднього стилю).</a:t>
            </a:r>
          </a:p>
        </p:txBody>
      </p:sp>
    </p:spTree>
    <p:extLst>
      <p:ext uri="{BB962C8B-B14F-4D97-AF65-F5344CB8AC3E}">
        <p14:creationId xmlns:p14="http://schemas.microsoft.com/office/powerpoint/2010/main" val="34205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Border-style: </a:t>
            </a:r>
            <a:r>
              <a:rPr lang="uk-UA" sz="2000" b="1" dirty="0">
                <a:solidFill>
                  <a:srgbClr val="FF0000"/>
                </a:solidFill>
              </a:rPr>
              <a:t>стиль межі</a:t>
            </a: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91924"/>
            <a:ext cx="7488832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8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692696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Коли в браузері відкривається </a:t>
            </a:r>
            <a:r>
              <a:rPr lang="uk-UA" sz="2000" dirty="0" err="1" smtClean="0"/>
              <a:t>веб-сторінка</a:t>
            </a:r>
            <a:r>
              <a:rPr lang="uk-UA" sz="2000" dirty="0" smtClean="0"/>
              <a:t>, він сприймає її теги у вигляді окремих прямокутних блоків (контейнерів), наповнених вмістом. </a:t>
            </a:r>
            <a:endParaRPr lang="en-US" sz="2000" dirty="0" smtClean="0"/>
          </a:p>
          <a:p>
            <a:endParaRPr lang="en-US" sz="2000" dirty="0"/>
          </a:p>
          <a:p>
            <a:r>
              <a:rPr lang="uk-UA" sz="2000" dirty="0" smtClean="0"/>
              <a:t>У кожного такого елемента є свій контент (текст, графіка та інше) і свої налаштування CSS. Для блоків можна визначати розміри, відступи, поля, рамки, фон, тим самим створюючи для них стиль.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043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Border-style: </a:t>
            </a:r>
            <a:r>
              <a:rPr lang="uk-UA" sz="2000" b="1" dirty="0">
                <a:solidFill>
                  <a:srgbClr val="FF0000"/>
                </a:solidFill>
              </a:rPr>
              <a:t>стиль </a:t>
            </a:r>
            <a:r>
              <a:rPr lang="uk-UA" sz="2000" b="1" dirty="0" smtClean="0">
                <a:solidFill>
                  <a:srgbClr val="FF0000"/>
                </a:solidFill>
              </a:rPr>
              <a:t>межі</a:t>
            </a: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68300" y="1052736"/>
            <a:ext cx="83081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Як і в випадку з властивостями </a:t>
            </a:r>
            <a:r>
              <a:rPr lang="en-US" dirty="0">
                <a:solidFill>
                  <a:srgbClr val="FF0000"/>
                </a:solidFill>
              </a:rPr>
              <a:t>border-width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>
                <a:solidFill>
                  <a:srgbClr val="FF0000"/>
                </a:solidFill>
              </a:rPr>
              <a:t>border-color</a:t>
            </a:r>
            <a:r>
              <a:rPr lang="en-US" dirty="0"/>
              <a:t>, </a:t>
            </a:r>
            <a:r>
              <a:rPr lang="uk-UA" dirty="0"/>
              <a:t>для кожної рамки блоку можна задавати окремий стиль - наприклад, ви можете зробити верхню і нижню межі пунктирними, а праву і ліву - подвійними. </a:t>
            </a:r>
          </a:p>
          <a:p>
            <a:endParaRPr lang="uk-UA" dirty="0" smtClean="0"/>
          </a:p>
          <a:p>
            <a:r>
              <a:rPr lang="uk-UA" b="1" dirty="0" smtClean="0">
                <a:solidFill>
                  <a:srgbClr val="FF0000"/>
                </a:solidFill>
              </a:rPr>
              <a:t>		</a:t>
            </a:r>
            <a:r>
              <a:rPr lang="en-US" b="1" dirty="0" smtClean="0">
                <a:solidFill>
                  <a:srgbClr val="FF0000"/>
                </a:solidFill>
              </a:rPr>
              <a:t>border-style</a:t>
            </a:r>
            <a:r>
              <a:rPr lang="en-US" b="1" dirty="0">
                <a:solidFill>
                  <a:srgbClr val="FF0000"/>
                </a:solidFill>
              </a:rPr>
              <a:t>: double dotted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uk-UA" b="1" dirty="0" smtClean="0">
              <a:solidFill>
                <a:srgbClr val="FF0000"/>
              </a:solidFill>
            </a:endParaRPr>
          </a:p>
          <a:p>
            <a:endParaRPr lang="uk-UA" b="1" dirty="0">
              <a:solidFill>
                <a:srgbClr val="FF0000"/>
              </a:solidFill>
            </a:endParaRPr>
          </a:p>
          <a:p>
            <a:r>
              <a:rPr lang="ru-RU" b="1" dirty="0" err="1"/>
              <a:t>Зверніть</a:t>
            </a:r>
            <a:r>
              <a:rPr lang="ru-RU" b="1" dirty="0"/>
              <a:t> </a:t>
            </a:r>
            <a:r>
              <a:rPr lang="ru-RU" b="1" dirty="0" err="1"/>
              <a:t>увагу</a:t>
            </a:r>
            <a:r>
              <a:rPr lang="ru-RU" b="1" dirty="0"/>
              <a:t>: в </a:t>
            </a:r>
            <a:r>
              <a:rPr lang="ru-RU" b="1" dirty="0" err="1"/>
              <a:t>різних</a:t>
            </a:r>
            <a:r>
              <a:rPr lang="ru-RU" b="1" dirty="0"/>
              <a:t> браузерах </a:t>
            </a:r>
            <a:r>
              <a:rPr lang="ru-RU" b="1" dirty="0" err="1"/>
              <a:t>вигляд</a:t>
            </a:r>
            <a:r>
              <a:rPr lang="ru-RU" b="1" dirty="0"/>
              <a:t> рамки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трохи</a:t>
            </a:r>
            <a:r>
              <a:rPr lang="ru-RU" b="1" dirty="0"/>
              <a:t> </a:t>
            </a:r>
            <a:r>
              <a:rPr lang="ru-RU" b="1" dirty="0" err="1"/>
              <a:t>відрізнятися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задати</a:t>
            </a:r>
            <a:r>
              <a:rPr lang="ru-RU" dirty="0"/>
              <a:t> стиль для кордону, не </a:t>
            </a:r>
            <a:r>
              <a:rPr lang="ru-RU" dirty="0" err="1"/>
              <a:t>обов'язково</a:t>
            </a:r>
            <a:r>
              <a:rPr lang="ru-RU" dirty="0"/>
              <a:t> по </a:t>
            </a:r>
            <a:r>
              <a:rPr lang="ru-RU" dirty="0" err="1"/>
              <a:t>черзі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три </a:t>
            </a:r>
            <a:r>
              <a:rPr lang="ru-RU" dirty="0" err="1" smtClean="0"/>
              <a:t>властивості</a:t>
            </a:r>
            <a:r>
              <a:rPr lang="ru-RU" dirty="0"/>
              <a:t>. </a:t>
            </a:r>
            <a:r>
              <a:rPr lang="ru-RU" dirty="0" err="1"/>
              <a:t>Досить</a:t>
            </a:r>
            <a:r>
              <a:rPr lang="ru-RU" dirty="0"/>
              <a:t> знати про </a:t>
            </a:r>
            <a:r>
              <a:rPr lang="ru-RU" dirty="0" err="1" smtClean="0"/>
              <a:t>загальну</a:t>
            </a:r>
            <a:r>
              <a:rPr lang="ru-RU" dirty="0" smtClean="0"/>
              <a:t> </a:t>
            </a:r>
            <a:r>
              <a:rPr lang="ru-RU" dirty="0" err="1" smtClean="0"/>
              <a:t>універсальну</a:t>
            </a:r>
            <a:r>
              <a:rPr lang="ru-RU" dirty="0" smtClean="0"/>
              <a:t> </a:t>
            </a:r>
            <a:r>
              <a:rPr lang="ru-RU" dirty="0" err="1" smtClean="0"/>
              <a:t>властивість</a:t>
            </a:r>
            <a:r>
              <a:rPr lang="ru-RU" dirty="0" smtClean="0"/>
              <a:t> </a:t>
            </a:r>
            <a:r>
              <a:rPr lang="ru-RU" dirty="0" err="1">
                <a:solidFill>
                  <a:srgbClr val="FF0000"/>
                </a:solidFill>
              </a:rPr>
              <a:t>border</a:t>
            </a:r>
            <a:r>
              <a:rPr lang="ru-RU" dirty="0"/>
              <a:t> </a:t>
            </a:r>
            <a:r>
              <a:rPr lang="ru-RU" dirty="0" smtClean="0"/>
              <a:t>CSS. </a:t>
            </a:r>
          </a:p>
          <a:p>
            <a:endParaRPr lang="ru-RU" dirty="0"/>
          </a:p>
          <a:p>
            <a:r>
              <a:rPr lang="ru-RU" b="1" smtClean="0">
                <a:solidFill>
                  <a:srgbClr val="FF0000"/>
                </a:solidFill>
              </a:rPr>
              <a:t>		border</a:t>
            </a:r>
            <a:r>
              <a:rPr lang="ru-RU" b="1" dirty="0">
                <a:solidFill>
                  <a:srgbClr val="FF0000"/>
                </a:solidFill>
              </a:rPr>
              <a:t>: 2px </a:t>
            </a:r>
            <a:r>
              <a:rPr lang="ru-RU" b="1" dirty="0" err="1">
                <a:solidFill>
                  <a:srgbClr val="FF0000"/>
                </a:solidFill>
              </a:rPr>
              <a:t>dotted</a:t>
            </a:r>
            <a:r>
              <a:rPr lang="ru-RU" b="1" dirty="0">
                <a:solidFill>
                  <a:srgbClr val="FF0000"/>
                </a:solidFill>
              </a:rPr>
              <a:t> # FF0000;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Border-radius: </a:t>
            </a:r>
            <a:r>
              <a:rPr lang="uk-UA" sz="2000" b="1" dirty="0">
                <a:solidFill>
                  <a:srgbClr val="FF0000"/>
                </a:solidFill>
              </a:rPr>
              <a:t>закруглені кути в </a:t>
            </a:r>
            <a:r>
              <a:rPr lang="en-US" sz="2000" b="1" dirty="0">
                <a:solidFill>
                  <a:srgbClr val="FF0000"/>
                </a:solidFill>
              </a:rPr>
              <a:t>CSS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68300" y="1052736"/>
            <a:ext cx="83081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Закруглення кутів в CSS можна зробити для будь-якого елементу HTML-сторінки. Для цього необхідно застосувати до нього властивість </a:t>
            </a:r>
            <a:r>
              <a:rPr lang="uk-UA" sz="2000" dirty="0">
                <a:solidFill>
                  <a:srgbClr val="FF0000"/>
                </a:solidFill>
              </a:rPr>
              <a:t>border-radius</a:t>
            </a:r>
            <a:r>
              <a:rPr lang="uk-UA" sz="2000" dirty="0"/>
              <a:t> з відповідним значенням. Найчастіше значення вказується в </a:t>
            </a:r>
            <a:r>
              <a:rPr lang="uk-UA" sz="2000" dirty="0" err="1"/>
              <a:t>пікселях</a:t>
            </a:r>
            <a:r>
              <a:rPr lang="uk-UA" sz="2000" dirty="0"/>
              <a:t>, але можна також використовувати і інші одиниці, наприклад, </a:t>
            </a:r>
            <a:r>
              <a:rPr lang="uk-UA" sz="2000" dirty="0" err="1"/>
              <a:t>em</a:t>
            </a:r>
            <a:r>
              <a:rPr lang="uk-UA" sz="2000" dirty="0"/>
              <a:t> або відсотки (в останньому випадку обчислення проводиться щодо ширини блоку).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Border-radius: </a:t>
            </a:r>
            <a:r>
              <a:rPr lang="uk-UA" sz="2000" b="1" dirty="0">
                <a:solidFill>
                  <a:srgbClr val="FF0000"/>
                </a:solidFill>
              </a:rPr>
              <a:t>закруглені кути в </a:t>
            </a:r>
            <a:r>
              <a:rPr lang="en-US" sz="2000" b="1" dirty="0">
                <a:solidFill>
                  <a:srgbClr val="FF0000"/>
                </a:solidFill>
              </a:rPr>
              <a:t>CSS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68300" y="1052736"/>
            <a:ext cx="8308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Ефект </a:t>
            </a:r>
            <a:r>
              <a:rPr lang="uk-UA" sz="2000" dirty="0" smtClean="0"/>
              <a:t>даної </a:t>
            </a:r>
            <a:r>
              <a:rPr lang="uk-UA" sz="2000" dirty="0"/>
              <a:t>властивості буде помітний лише за умови, що </a:t>
            </a:r>
            <a:r>
              <a:rPr lang="uk-UA" sz="2000" dirty="0" smtClean="0"/>
              <a:t>у елемента </a:t>
            </a:r>
            <a:r>
              <a:rPr lang="uk-UA" sz="2000" dirty="0"/>
              <a:t>є кольоровий фон </a:t>
            </a:r>
            <a:r>
              <a:rPr lang="uk-UA" sz="2000" dirty="0" smtClean="0"/>
              <a:t>і/або </a:t>
            </a:r>
            <a:r>
              <a:rPr lang="uk-UA" sz="2000" dirty="0"/>
              <a:t>межа. наприклад:</a:t>
            </a:r>
            <a:endParaRPr lang="uk-UA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88056"/>
            <a:ext cx="4315472" cy="1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кутник 4"/>
          <p:cNvSpPr/>
          <p:nvPr/>
        </p:nvSpPr>
        <p:spPr>
          <a:xfrm>
            <a:off x="368300" y="3284984"/>
            <a:ext cx="8452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Стиль, описаний вище, дасть наступний результат на елементі &lt;</a:t>
            </a:r>
            <a:r>
              <a:rPr lang="uk-UA" dirty="0" err="1"/>
              <a:t>div</a:t>
            </a:r>
            <a:r>
              <a:rPr lang="uk-UA" dirty="0"/>
              <a:t>&gt; розміром 200 × 200 </a:t>
            </a:r>
            <a:r>
              <a:rPr lang="uk-UA" dirty="0" err="1"/>
              <a:t>пікселів</a:t>
            </a:r>
            <a:r>
              <a:rPr lang="uk-UA" dirty="0"/>
              <a:t>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30480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1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Border-radius: </a:t>
            </a:r>
            <a:r>
              <a:rPr lang="uk-UA" sz="2000" b="1" dirty="0">
                <a:solidFill>
                  <a:srgbClr val="FF0000"/>
                </a:solidFill>
              </a:rPr>
              <a:t>закруглені кути в </a:t>
            </a:r>
            <a:r>
              <a:rPr lang="en-US" sz="2000" b="1" dirty="0">
                <a:solidFill>
                  <a:srgbClr val="FF0000"/>
                </a:solidFill>
              </a:rPr>
              <a:t>CSS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68300" y="1052736"/>
            <a:ext cx="8308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Можна зробити </a:t>
            </a:r>
            <a:r>
              <a:rPr lang="uk-UA" dirty="0"/>
              <a:t>закруглені краї тільки для верхніх або нижніх кутів елемента або задати кожному </a:t>
            </a:r>
            <a:r>
              <a:rPr lang="uk-UA" dirty="0" smtClean="0"/>
              <a:t>різний </a:t>
            </a:r>
            <a:r>
              <a:rPr lang="uk-UA" dirty="0"/>
              <a:t>радіус </a:t>
            </a:r>
            <a:r>
              <a:rPr lang="uk-UA" dirty="0" smtClean="0"/>
              <a:t>заокруглення. </a:t>
            </a:r>
            <a:r>
              <a:rPr lang="uk-UA" dirty="0"/>
              <a:t>приклад:</a:t>
            </a:r>
            <a:endParaRPr lang="uk-UA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00" y="1699067"/>
            <a:ext cx="6167981" cy="500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7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Border-radius: </a:t>
            </a:r>
            <a:r>
              <a:rPr lang="uk-UA" sz="2000" b="1" dirty="0">
                <a:solidFill>
                  <a:srgbClr val="FF0000"/>
                </a:solidFill>
              </a:rPr>
              <a:t>закруглені кути в </a:t>
            </a:r>
            <a:r>
              <a:rPr lang="en-US" sz="2000" b="1" dirty="0">
                <a:solidFill>
                  <a:srgbClr val="FF0000"/>
                </a:solidFill>
              </a:rPr>
              <a:t>CSS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92751"/>
            <a:ext cx="8308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замість простих круглих кутів можна задавати еліптичне </a:t>
            </a:r>
            <a:r>
              <a:rPr lang="uk-UA" dirty="0" err="1"/>
              <a:t>скругление</a:t>
            </a:r>
            <a:r>
              <a:rPr lang="uk-UA" dirty="0"/>
              <a:t>. Для цього знадобиться вказати два значення, розділені косою рискою (для горизонтальної та вертикальної </a:t>
            </a:r>
            <a:r>
              <a:rPr lang="uk-UA" dirty="0" smtClean="0"/>
              <a:t>півосі </a:t>
            </a:r>
            <a:r>
              <a:rPr lang="uk-UA" dirty="0"/>
              <a:t>еліпса). </a:t>
            </a:r>
            <a:r>
              <a:rPr lang="uk-UA" dirty="0" smtClean="0"/>
              <a:t>Приклад </a:t>
            </a:r>
            <a:r>
              <a:rPr lang="uk-UA" dirty="0"/>
              <a:t>на блоці розміром 150 × 450 </a:t>
            </a:r>
            <a:r>
              <a:rPr lang="uk-UA" dirty="0" err="1"/>
              <a:t>пікселів</a:t>
            </a:r>
            <a:r>
              <a:rPr lang="uk-UA" dirty="0"/>
              <a:t>:</a:t>
            </a:r>
            <a:endParaRPr lang="uk-UA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16081"/>
            <a:ext cx="7261689" cy="449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6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Border-radius: </a:t>
            </a:r>
            <a:r>
              <a:rPr lang="uk-UA" sz="2000" b="1" dirty="0">
                <a:solidFill>
                  <a:srgbClr val="FF0000"/>
                </a:solidFill>
              </a:rPr>
              <a:t>закруглені кути в </a:t>
            </a:r>
            <a:r>
              <a:rPr lang="en-US" sz="2000" b="1" dirty="0">
                <a:solidFill>
                  <a:srgbClr val="FF0000"/>
                </a:solidFill>
              </a:rPr>
              <a:t>CSS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92751"/>
            <a:ext cx="83081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Значення можна </a:t>
            </a:r>
            <a:r>
              <a:rPr lang="uk-UA" dirty="0" smtClean="0"/>
              <a:t>змішувати</a:t>
            </a:r>
          </a:p>
          <a:p>
            <a:endParaRPr lang="uk-UA" b="1" dirty="0">
              <a:solidFill>
                <a:srgbClr val="FF0000"/>
              </a:solidFill>
            </a:endParaRPr>
          </a:p>
          <a:p>
            <a:r>
              <a:rPr lang="uk-UA" dirty="0" smtClean="0"/>
              <a:t>     </a:t>
            </a:r>
            <a:r>
              <a:rPr lang="uk-UA" sz="2000" dirty="0" smtClean="0">
                <a:solidFill>
                  <a:srgbClr val="FF0000"/>
                </a:solidFill>
              </a:rPr>
              <a:t>border-top-left-radius</a:t>
            </a:r>
            <a:r>
              <a:rPr lang="uk-UA" sz="2000" dirty="0" smtClean="0"/>
              <a:t> </a:t>
            </a:r>
            <a:r>
              <a:rPr lang="uk-UA" sz="2000" dirty="0"/>
              <a:t>- для верхнього лівого кута</a:t>
            </a:r>
            <a:r>
              <a:rPr lang="uk-UA" sz="2000" dirty="0" smtClean="0"/>
              <a:t>;</a:t>
            </a:r>
          </a:p>
          <a:p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   </a:t>
            </a:r>
            <a:r>
              <a:rPr lang="uk-UA" sz="2000" dirty="0" smtClean="0"/>
              <a:t>  </a:t>
            </a:r>
            <a:r>
              <a:rPr lang="uk-UA" sz="2000" dirty="0" smtClean="0">
                <a:solidFill>
                  <a:srgbClr val="FF0000"/>
                </a:solidFill>
              </a:rPr>
              <a:t>border-top-right-radius</a:t>
            </a:r>
            <a:r>
              <a:rPr lang="uk-UA" sz="2000" dirty="0" smtClean="0"/>
              <a:t> </a:t>
            </a:r>
            <a:r>
              <a:rPr lang="uk-UA" sz="2000" dirty="0"/>
              <a:t>- для верхнього правого кута</a:t>
            </a:r>
            <a:r>
              <a:rPr lang="uk-UA" sz="2000" dirty="0" smtClean="0"/>
              <a:t>;</a:t>
            </a:r>
          </a:p>
          <a:p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     </a:t>
            </a:r>
            <a:r>
              <a:rPr lang="uk-UA" sz="2000" dirty="0">
                <a:solidFill>
                  <a:srgbClr val="FF0000"/>
                </a:solidFill>
              </a:rPr>
              <a:t>border-bottom-left-radius</a:t>
            </a:r>
            <a:r>
              <a:rPr lang="uk-UA" sz="2000" dirty="0"/>
              <a:t> - для нижнього лівого кута</a:t>
            </a:r>
            <a:r>
              <a:rPr lang="uk-UA" sz="2000" dirty="0" smtClean="0"/>
              <a:t>;</a:t>
            </a:r>
          </a:p>
          <a:p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     </a:t>
            </a:r>
            <a:r>
              <a:rPr lang="uk-UA" sz="2000" dirty="0">
                <a:solidFill>
                  <a:srgbClr val="FF0000"/>
                </a:solidFill>
              </a:rPr>
              <a:t>border-bottom-right-radius</a:t>
            </a:r>
            <a:r>
              <a:rPr lang="uk-UA" sz="2000" dirty="0"/>
              <a:t> - для нижнього правого кута.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Принцип заокруглення кутів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92751"/>
            <a:ext cx="8308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На малюнку </a:t>
            </a:r>
            <a:r>
              <a:rPr lang="uk-UA" dirty="0" smtClean="0"/>
              <a:t>показано</a:t>
            </a:r>
            <a:r>
              <a:rPr lang="uk-UA" dirty="0"/>
              <a:t>, яким чином обчислюється обрізка кутів в CSS. </a:t>
            </a:r>
            <a:endParaRPr lang="uk-UA" dirty="0" smtClean="0"/>
          </a:p>
          <a:p>
            <a:r>
              <a:rPr lang="uk-UA" dirty="0" smtClean="0"/>
              <a:t>Так</a:t>
            </a:r>
            <a:r>
              <a:rPr lang="uk-UA" dirty="0"/>
              <a:t>, якщо для кута вказано одне значення, - наприклад, </a:t>
            </a:r>
            <a:r>
              <a:rPr lang="uk-UA" dirty="0">
                <a:solidFill>
                  <a:srgbClr val="FF0000"/>
                </a:solidFill>
              </a:rPr>
              <a:t>20px</a:t>
            </a:r>
            <a:r>
              <a:rPr lang="uk-UA" dirty="0"/>
              <a:t>, - це означає, що </a:t>
            </a:r>
            <a:r>
              <a:rPr lang="uk-UA" dirty="0" smtClean="0"/>
              <a:t>заокруглення </a:t>
            </a:r>
            <a:r>
              <a:rPr lang="uk-UA" dirty="0"/>
              <a:t>відбуватиметься по колу з радіусом </a:t>
            </a:r>
            <a:r>
              <a:rPr lang="uk-UA" dirty="0">
                <a:solidFill>
                  <a:srgbClr val="FF0000"/>
                </a:solidFill>
              </a:rPr>
              <a:t>20 </a:t>
            </a:r>
            <a:r>
              <a:rPr lang="uk-UA" dirty="0" err="1">
                <a:solidFill>
                  <a:srgbClr val="FF0000"/>
                </a:solidFill>
              </a:rPr>
              <a:t>пікселів</a:t>
            </a:r>
            <a:r>
              <a:rPr lang="uk-UA" dirty="0"/>
              <a:t>. </a:t>
            </a:r>
            <a:r>
              <a:rPr lang="uk-UA" dirty="0" smtClean="0"/>
              <a:t>Якщо задаються </a:t>
            </a:r>
            <a:r>
              <a:rPr lang="uk-UA" dirty="0"/>
              <a:t>два значення через косу риску, наприклад, </a:t>
            </a:r>
            <a:r>
              <a:rPr lang="uk-UA" dirty="0">
                <a:solidFill>
                  <a:srgbClr val="FF0000"/>
                </a:solidFill>
              </a:rPr>
              <a:t>30px / 20px</a:t>
            </a:r>
            <a:r>
              <a:rPr lang="uk-UA" dirty="0"/>
              <a:t>, закруглення кутів буде відбуватися по еліпсу. Перше значення в такому випадку є довжиною горизонтальної півосі еліпса - </a:t>
            </a:r>
            <a:r>
              <a:rPr lang="uk-UA" dirty="0">
                <a:solidFill>
                  <a:srgbClr val="FF0000"/>
                </a:solidFill>
              </a:rPr>
              <a:t>30px</a:t>
            </a:r>
            <a:r>
              <a:rPr lang="uk-UA" dirty="0"/>
              <a:t>, а друге - довжиною вертикальної півосі</a:t>
            </a:r>
            <a:endParaRPr lang="uk-UA" sz="20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2" y="2780928"/>
            <a:ext cx="7893547" cy="332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5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solidFill>
                  <a:srgbClr val="FF0000"/>
                </a:solidFill>
              </a:rPr>
              <a:t>Властивість </a:t>
            </a:r>
            <a:r>
              <a:rPr lang="en-US" sz="2000" b="1" dirty="0" smtClean="0">
                <a:solidFill>
                  <a:srgbClr val="FF0000"/>
                </a:solidFill>
              </a:rPr>
              <a:t>outline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467544" y="892751"/>
            <a:ext cx="835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Універсальна властивість, одночасно встановлює </a:t>
            </a:r>
            <a:r>
              <a:rPr lang="uk-UA" sz="2000" dirty="0">
                <a:solidFill>
                  <a:srgbClr val="FF0000"/>
                </a:solidFill>
              </a:rPr>
              <a:t>колір, стиль і товщину </a:t>
            </a:r>
            <a:r>
              <a:rPr lang="uk-UA" sz="2000" dirty="0"/>
              <a:t>зовнішнього кордону на всіх чотирьох сторонах елементу. </a:t>
            </a:r>
            <a:endParaRPr lang="uk-UA" sz="2000" dirty="0" smtClean="0"/>
          </a:p>
          <a:p>
            <a:endParaRPr lang="uk-UA" sz="2000" dirty="0"/>
          </a:p>
          <a:p>
            <a:r>
              <a:rPr lang="uk-UA" sz="2000" dirty="0" smtClean="0"/>
              <a:t>На </a:t>
            </a:r>
            <a:r>
              <a:rPr lang="uk-UA" sz="2000" dirty="0"/>
              <a:t>відміну від лінії, що задається через </a:t>
            </a:r>
            <a:r>
              <a:rPr lang="uk-UA" sz="2000" dirty="0" err="1"/>
              <a:t>border</a:t>
            </a:r>
            <a:r>
              <a:rPr lang="uk-UA" sz="2000" dirty="0"/>
              <a:t>, властивість </a:t>
            </a:r>
            <a:r>
              <a:rPr lang="uk-UA" sz="2000" dirty="0" err="1">
                <a:solidFill>
                  <a:srgbClr val="FF0000"/>
                </a:solidFill>
              </a:rPr>
              <a:t>outline</a:t>
            </a:r>
            <a:r>
              <a:rPr lang="uk-UA" sz="2000" dirty="0">
                <a:solidFill>
                  <a:srgbClr val="FF0000"/>
                </a:solidFill>
              </a:rPr>
              <a:t> не впливає на положення блоку і його ширину</a:t>
            </a:r>
            <a:r>
              <a:rPr lang="uk-UA" sz="2000" dirty="0"/>
              <a:t>. </a:t>
            </a:r>
            <a:endParaRPr lang="uk-UA" sz="2000" dirty="0" smtClean="0"/>
          </a:p>
          <a:p>
            <a:endParaRPr lang="uk-UA" sz="2000" dirty="0"/>
          </a:p>
          <a:p>
            <a:r>
              <a:rPr lang="uk-UA" sz="2000" dirty="0" smtClean="0"/>
              <a:t>Також </a:t>
            </a:r>
            <a:r>
              <a:rPr lang="uk-UA" sz="2000" dirty="0">
                <a:solidFill>
                  <a:srgbClr val="FF0000"/>
                </a:solidFill>
              </a:rPr>
              <a:t>не можна задати параметри лінії </a:t>
            </a:r>
            <a:r>
              <a:rPr lang="uk-UA" sz="2000" dirty="0"/>
              <a:t>на окремих сторонах елементу, </a:t>
            </a:r>
            <a:r>
              <a:rPr lang="uk-UA" sz="2000" dirty="0" err="1"/>
              <a:t>outline</a:t>
            </a:r>
            <a:r>
              <a:rPr lang="uk-UA" sz="2000" dirty="0"/>
              <a:t> застосовується відразу до всіх чотирьох </a:t>
            </a:r>
            <a:r>
              <a:rPr lang="uk-UA" sz="2000" dirty="0" smtClean="0"/>
              <a:t>сторін.</a:t>
            </a:r>
          </a:p>
          <a:p>
            <a:endParaRPr lang="uk-UA" sz="2000" dirty="0"/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outline: outline-color || outline-style || outline-width | </a:t>
            </a:r>
            <a:r>
              <a:rPr lang="en-US" sz="2000" b="1" dirty="0" smtClean="0">
                <a:solidFill>
                  <a:srgbClr val="FF0000"/>
                </a:solidFill>
              </a:rPr>
              <a:t>inherit</a:t>
            </a:r>
            <a:endParaRPr lang="uk-UA" sz="2000" b="1" dirty="0" smtClean="0">
              <a:solidFill>
                <a:srgbClr val="FF0000"/>
              </a:solidFill>
            </a:endParaRPr>
          </a:p>
          <a:p>
            <a:endParaRPr lang="uk-UA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outline-color </a:t>
            </a:r>
            <a:r>
              <a:rPr lang="uk-UA" sz="2000" dirty="0"/>
              <a:t>Задає колір лінії в будь-якому допустимому для </a:t>
            </a:r>
            <a:r>
              <a:rPr lang="en-US" sz="2000" dirty="0"/>
              <a:t>CSS </a:t>
            </a:r>
            <a:r>
              <a:rPr lang="uk-UA" sz="2000" dirty="0" smtClean="0"/>
              <a:t>форматі</a:t>
            </a:r>
            <a:endParaRPr lang="uk-UA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outline-style </a:t>
            </a:r>
            <a:r>
              <a:rPr lang="uk-UA" sz="2000" dirty="0"/>
              <a:t>Стиль лінії</a:t>
            </a:r>
            <a:r>
              <a:rPr lang="uk-UA" sz="2000" dirty="0" smtClean="0"/>
              <a:t>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outline-width </a:t>
            </a:r>
            <a:r>
              <a:rPr lang="uk-UA" sz="2000" dirty="0"/>
              <a:t>Товщина </a:t>
            </a:r>
            <a:r>
              <a:rPr lang="uk-UA" sz="2000" dirty="0" smtClean="0"/>
              <a:t>межі.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inherit </a:t>
            </a:r>
            <a:r>
              <a:rPr lang="uk-UA" sz="2000" dirty="0"/>
              <a:t>Успадковує значення батька.</a:t>
            </a:r>
          </a:p>
        </p:txBody>
      </p:sp>
    </p:spTree>
    <p:extLst>
      <p:ext uri="{BB962C8B-B14F-4D97-AF65-F5344CB8AC3E}">
        <p14:creationId xmlns:p14="http://schemas.microsoft.com/office/powerpoint/2010/main" val="546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Box-</a:t>
            </a:r>
            <a:r>
              <a:rPr lang="uk-UA" sz="2000" dirty="0" err="1">
                <a:solidFill>
                  <a:srgbClr val="FF0000"/>
                </a:solidFill>
              </a:rPr>
              <a:t>shadow</a:t>
            </a:r>
            <a:r>
              <a:rPr lang="uk-UA" sz="2000" dirty="0">
                <a:solidFill>
                  <a:srgbClr val="FF0000"/>
                </a:solidFill>
              </a:rPr>
              <a:t>: тінь для елемента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92751"/>
            <a:ext cx="8308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Можна </a:t>
            </a:r>
            <a:r>
              <a:rPr lang="uk-UA" dirty="0"/>
              <a:t>додавати до елементів тінь і змінювати її зовнішній вигляд за допомогою CSS-властивості </a:t>
            </a:r>
            <a:r>
              <a:rPr lang="uk-UA" dirty="0">
                <a:solidFill>
                  <a:srgbClr val="FF0000"/>
                </a:solidFill>
              </a:rPr>
              <a:t>box-</a:t>
            </a:r>
            <a:r>
              <a:rPr lang="uk-UA" dirty="0" err="1">
                <a:solidFill>
                  <a:srgbClr val="FF0000"/>
                </a:solidFill>
              </a:rPr>
              <a:t>shadow</a:t>
            </a:r>
            <a:r>
              <a:rPr lang="uk-UA" dirty="0" smtClean="0"/>
              <a:t>.</a:t>
            </a:r>
          </a:p>
          <a:p>
            <a:r>
              <a:rPr lang="uk-UA" b="1" dirty="0" smtClean="0"/>
              <a:t>	</a:t>
            </a:r>
            <a:r>
              <a:rPr lang="uk-UA" b="1" dirty="0" smtClean="0">
                <a:solidFill>
                  <a:srgbClr val="FF000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box-shadow: inset 4px </a:t>
            </a:r>
            <a:r>
              <a:rPr lang="en-US" b="1" dirty="0" err="1">
                <a:solidFill>
                  <a:srgbClr val="FF0000"/>
                </a:solidFill>
              </a:rPr>
              <a:t>4px</a:t>
            </a:r>
            <a:r>
              <a:rPr lang="en-US" b="1" dirty="0">
                <a:solidFill>
                  <a:srgbClr val="FF0000"/>
                </a:solidFill>
              </a:rPr>
              <a:t> 8px 5px #333333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uk-UA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uk-UA" dirty="0" err="1" smtClean="0">
                <a:solidFill>
                  <a:srgbClr val="FF0000"/>
                </a:solidFill>
              </a:rPr>
              <a:t>inset</a:t>
            </a:r>
            <a:r>
              <a:rPr lang="uk-UA" dirty="0"/>
              <a:t>: параметр, який необов'язково вказувати; малює тінь усередині елемента</a:t>
            </a:r>
            <a:r>
              <a:rPr lang="uk-UA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>
                <a:solidFill>
                  <a:srgbClr val="FF0000"/>
                </a:solidFill>
              </a:rPr>
              <a:t>Зсув </a:t>
            </a:r>
            <a:r>
              <a:rPr lang="uk-UA" dirty="0">
                <a:solidFill>
                  <a:srgbClr val="FF0000"/>
                </a:solidFill>
              </a:rPr>
              <a:t>по осі X</a:t>
            </a:r>
            <a:r>
              <a:rPr lang="uk-UA" dirty="0"/>
              <a:t>: вказує ступінь зміщення тіні по горизонталі щодо елемента. Позитивне значення означає зсув вправо, негативне - вліво. Значення 0 означає, що тінь без зсуву</a:t>
            </a:r>
            <a:r>
              <a:rPr lang="uk-UA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>
                <a:solidFill>
                  <a:srgbClr val="FF0000"/>
                </a:solidFill>
              </a:rPr>
              <a:t>Зсув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по </a:t>
            </a:r>
            <a:r>
              <a:rPr lang="ru-RU" dirty="0" err="1">
                <a:solidFill>
                  <a:srgbClr val="FF0000"/>
                </a:solidFill>
              </a:rPr>
              <a:t>осі</a:t>
            </a:r>
            <a:r>
              <a:rPr lang="ru-RU" dirty="0">
                <a:solidFill>
                  <a:srgbClr val="FF0000"/>
                </a:solidFill>
              </a:rPr>
              <a:t> Y: </a:t>
            </a:r>
            <a:r>
              <a:rPr lang="ru-RU" dirty="0" err="1"/>
              <a:t>вказує</a:t>
            </a:r>
            <a:r>
              <a:rPr lang="ru-RU" dirty="0"/>
              <a:t> </a:t>
            </a:r>
            <a:r>
              <a:rPr lang="ru-RU" dirty="0" err="1"/>
              <a:t>ступінь</a:t>
            </a:r>
            <a:r>
              <a:rPr lang="ru-RU" dirty="0"/>
              <a:t> </a:t>
            </a:r>
            <a:r>
              <a:rPr lang="ru-RU" dirty="0" err="1"/>
              <a:t>зміщення</a:t>
            </a:r>
            <a:r>
              <a:rPr lang="ru-RU" dirty="0"/>
              <a:t> </a:t>
            </a:r>
            <a:r>
              <a:rPr lang="ru-RU" dirty="0" err="1"/>
              <a:t>тіні</a:t>
            </a:r>
            <a:r>
              <a:rPr lang="ru-RU" dirty="0"/>
              <a:t> по </a:t>
            </a:r>
            <a:r>
              <a:rPr lang="ru-RU" dirty="0" err="1"/>
              <a:t>вертикалі</a:t>
            </a:r>
            <a:r>
              <a:rPr lang="ru-RU" dirty="0"/>
              <a:t>. </a:t>
            </a:r>
            <a:r>
              <a:rPr lang="ru-RU" dirty="0" err="1"/>
              <a:t>Позитивне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зсув</a:t>
            </a:r>
            <a:r>
              <a:rPr lang="ru-RU" dirty="0"/>
              <a:t> вниз, </a:t>
            </a:r>
            <a:r>
              <a:rPr lang="ru-RU" dirty="0" err="1"/>
              <a:t>негативне</a:t>
            </a:r>
            <a:r>
              <a:rPr lang="ru-RU" dirty="0"/>
              <a:t> - </a:t>
            </a:r>
            <a:r>
              <a:rPr lang="ru-RU" dirty="0" err="1"/>
              <a:t>вгору</a:t>
            </a:r>
            <a:r>
              <a:rPr lang="ru-RU" dirty="0"/>
              <a:t>. </a:t>
            </a:r>
            <a:r>
              <a:rPr lang="ru-RU" dirty="0" err="1"/>
              <a:t>Значення</a:t>
            </a:r>
            <a:r>
              <a:rPr lang="ru-RU" dirty="0"/>
              <a:t> 0 -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тінь</a:t>
            </a:r>
            <a:r>
              <a:rPr lang="ru-RU" dirty="0"/>
              <a:t> без </a:t>
            </a:r>
            <a:r>
              <a:rPr lang="ru-RU" dirty="0" err="1"/>
              <a:t>зсуву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>
                <a:solidFill>
                  <a:srgbClr val="FF0000"/>
                </a:solidFill>
              </a:rPr>
              <a:t>Радіус </a:t>
            </a:r>
            <a:r>
              <a:rPr lang="uk-UA" dirty="0">
                <a:solidFill>
                  <a:srgbClr val="FF0000"/>
                </a:solidFill>
              </a:rPr>
              <a:t>розмиття</a:t>
            </a:r>
            <a:r>
              <a:rPr lang="uk-UA" dirty="0"/>
              <a:t>: це ступінь розмиття тіні. Чим більше значення, тим більш розмита тінь. Якщо параметр не вказано, використовується значення за замовчуванням - 0. В такому випадку тінь буде ідеально </a:t>
            </a:r>
            <a:r>
              <a:rPr lang="uk-UA" dirty="0" smtClean="0"/>
              <a:t>чіткою.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>
                <a:solidFill>
                  <a:srgbClr val="FF0000"/>
                </a:solidFill>
              </a:rPr>
              <a:t>Розширення</a:t>
            </a:r>
            <a:r>
              <a:rPr lang="uk-UA" dirty="0"/>
              <a:t>: необов'язковий параметр, що відповідає за розтягнення тіні по обох осях; чим більше значення, тим більше розтягнення. Розширення працює тільки при наявності попереднього параметра. Значення за замовчуванням - 0</a:t>
            </a:r>
            <a:r>
              <a:rPr lang="uk-UA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>
                <a:solidFill>
                  <a:srgbClr val="FF0000"/>
                </a:solidFill>
              </a:rPr>
              <a:t>Колір </a:t>
            </a:r>
            <a:r>
              <a:rPr lang="uk-UA" dirty="0">
                <a:solidFill>
                  <a:srgbClr val="FF0000"/>
                </a:solidFill>
              </a:rPr>
              <a:t>тіні</a:t>
            </a:r>
            <a:r>
              <a:rPr lang="uk-UA" dirty="0"/>
              <a:t>: </a:t>
            </a:r>
            <a:r>
              <a:rPr lang="uk-UA" dirty="0" smtClean="0"/>
              <a:t>задає </a:t>
            </a:r>
            <a:r>
              <a:rPr lang="uk-UA" dirty="0"/>
              <a:t>колір тіні елемента. Колір за </a:t>
            </a:r>
            <a:r>
              <a:rPr lang="uk-UA" dirty="0" smtClean="0"/>
              <a:t>замовчуванням </a:t>
            </a:r>
            <a:r>
              <a:rPr lang="uk-UA" dirty="0"/>
              <a:t>- чорний.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Box-</a:t>
            </a:r>
            <a:r>
              <a:rPr lang="uk-UA" sz="2000" dirty="0" err="1">
                <a:solidFill>
                  <a:srgbClr val="FF0000"/>
                </a:solidFill>
              </a:rPr>
              <a:t>shadow</a:t>
            </a:r>
            <a:r>
              <a:rPr lang="uk-UA" sz="2000" dirty="0">
                <a:solidFill>
                  <a:srgbClr val="FF0000"/>
                </a:solidFill>
              </a:rPr>
              <a:t>: тінь для елемента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92751"/>
            <a:ext cx="83081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Властивість підтримується всіма сучасними браузерами. Виняток становлять IE8 і </a:t>
            </a:r>
            <a:r>
              <a:rPr lang="uk-UA" dirty="0" err="1"/>
              <a:t>Opera</a:t>
            </a:r>
            <a:r>
              <a:rPr lang="uk-UA" dirty="0"/>
              <a:t> </a:t>
            </a:r>
            <a:r>
              <a:rPr lang="uk-UA" dirty="0" err="1"/>
              <a:t>Mini</a:t>
            </a:r>
            <a:r>
              <a:rPr lang="uk-UA" dirty="0" smtClean="0"/>
              <a:t>.</a:t>
            </a:r>
          </a:p>
          <a:p>
            <a:endParaRPr lang="uk-UA" dirty="0">
              <a:solidFill>
                <a:srgbClr val="FF0000"/>
              </a:solidFill>
            </a:endParaRPr>
          </a:p>
          <a:p>
            <a:r>
              <a:rPr lang="uk-UA" dirty="0"/>
              <a:t>Браузерам </a:t>
            </a:r>
            <a:r>
              <a:rPr lang="uk-UA" dirty="0" err="1"/>
              <a:t>Android</a:t>
            </a:r>
            <a:r>
              <a:rPr lang="uk-UA" dirty="0"/>
              <a:t> і </a:t>
            </a:r>
            <a:r>
              <a:rPr lang="uk-UA" dirty="0" smtClean="0"/>
              <a:t>старішим версіям </a:t>
            </a:r>
            <a:r>
              <a:rPr lang="uk-UA" dirty="0" err="1"/>
              <a:t>iPhone</a:t>
            </a:r>
            <a:r>
              <a:rPr lang="uk-UA" dirty="0"/>
              <a:t> </a:t>
            </a:r>
            <a:r>
              <a:rPr lang="uk-UA" dirty="0" err="1"/>
              <a:t>Safari</a:t>
            </a:r>
            <a:r>
              <a:rPr lang="uk-UA" dirty="0"/>
              <a:t> потрібно префікс -webkit- для коректної роботи CSS властивості box-</a:t>
            </a:r>
            <a:r>
              <a:rPr lang="uk-UA" dirty="0" err="1"/>
              <a:t>shadow</a:t>
            </a:r>
            <a:r>
              <a:rPr lang="uk-UA" dirty="0"/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692696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Основні властивості CSS, що встановлюються для блоків:</a:t>
            </a:r>
            <a:endParaRPr lang="uk-UA" sz="20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395536" y="1412776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padding</a:t>
            </a:r>
            <a:r>
              <a:rPr lang="en-US" sz="2000" dirty="0" smtClean="0"/>
              <a:t> (</a:t>
            </a:r>
            <a:r>
              <a:rPr lang="uk-UA" sz="2000" dirty="0" smtClean="0"/>
              <a:t>і похідні </a:t>
            </a:r>
            <a:r>
              <a:rPr lang="en-US" sz="2000" dirty="0" smtClean="0">
                <a:solidFill>
                  <a:srgbClr val="FF0000"/>
                </a:solidFill>
              </a:rPr>
              <a:t>padding-left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padding-right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padding-top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padding-bottom</a:t>
            </a:r>
            <a:r>
              <a:rPr lang="en-US" sz="2000" dirty="0" smtClean="0"/>
              <a:t>) - </a:t>
            </a:r>
            <a:r>
              <a:rPr lang="uk-UA" sz="2000" dirty="0" smtClean="0"/>
              <a:t>це внутрішній відступ від краю вмісту до границі блоку. Можна встановлювати відступи або від всіх чотирьох сторін контенту, або тільки від потрібних вам.</a:t>
            </a:r>
          </a:p>
          <a:p>
            <a:endParaRPr lang="uk-UA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padding:{*all directions*} </a:t>
            </a:r>
            <a:endParaRPr lang="uk-UA" sz="2000" b="1" dirty="0" smtClean="0">
              <a:solidFill>
                <a:srgbClr val="FF0000"/>
              </a:solidFill>
            </a:endParaRPr>
          </a:p>
          <a:p>
            <a:r>
              <a:rPr lang="uk-UA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|| {*vertical* *horizontal*} </a:t>
            </a:r>
            <a:endParaRPr lang="uk-UA" sz="2000" b="1" dirty="0" smtClean="0">
              <a:solidFill>
                <a:srgbClr val="FF0000"/>
              </a:solidFill>
            </a:endParaRPr>
          </a:p>
          <a:p>
            <a:r>
              <a:rPr lang="uk-UA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|| {*top* *horizontal* *bottom*} </a:t>
            </a:r>
            <a:endParaRPr lang="uk-UA" sz="2000" b="1" dirty="0" smtClean="0">
              <a:solidFill>
                <a:srgbClr val="FF0000"/>
              </a:solidFill>
            </a:endParaRPr>
          </a:p>
          <a:p>
            <a:r>
              <a:rPr lang="uk-UA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|| {*top* *right* *bottom* *left*}</a:t>
            </a:r>
            <a:endParaRPr lang="uk-UA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77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Box-</a:t>
            </a:r>
            <a:r>
              <a:rPr lang="uk-UA" sz="2000" dirty="0" err="1">
                <a:solidFill>
                  <a:srgbClr val="FF0000"/>
                </a:solidFill>
              </a:rPr>
              <a:t>shadow</a:t>
            </a:r>
            <a:r>
              <a:rPr lang="uk-UA" sz="2000" dirty="0">
                <a:solidFill>
                  <a:srgbClr val="FF0000"/>
                </a:solidFill>
              </a:rPr>
              <a:t>: тінь для елемента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92751"/>
            <a:ext cx="83081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Дана властивість може приймати кілька груп значень (робити кілька тіней одночасно). Для цього знадобиться перерахувати ці групи параметрів через кому. наприклад</a:t>
            </a:r>
            <a:r>
              <a:rPr lang="uk-UA" dirty="0" smtClean="0"/>
              <a:t>:</a:t>
            </a:r>
          </a:p>
          <a:p>
            <a:endParaRPr lang="uk-UA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94226"/>
            <a:ext cx="6577428" cy="75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0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Приклади box-</a:t>
            </a:r>
            <a:r>
              <a:rPr lang="uk-UA" sz="2000" dirty="0" err="1">
                <a:solidFill>
                  <a:srgbClr val="FF0000"/>
                </a:solidFill>
              </a:rPr>
              <a:t>shadow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308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u="sng" dirty="0" smtClean="0"/>
              <a:t>ЛЕГКА ТІНЬ</a:t>
            </a:r>
            <a:endParaRPr lang="ru-RU" b="1" u="sng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0" y="1412776"/>
            <a:ext cx="854226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1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Приклади box-</a:t>
            </a:r>
            <a:r>
              <a:rPr lang="uk-UA" sz="2000" dirty="0" err="1">
                <a:solidFill>
                  <a:srgbClr val="FF0000"/>
                </a:solidFill>
              </a:rPr>
              <a:t>shadow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36712"/>
            <a:ext cx="8308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u="sng" dirty="0" smtClean="0"/>
              <a:t>ЕФЕКТ ПАПЕРУ</a:t>
            </a:r>
            <a:endParaRPr lang="ru-RU" b="1" u="sng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0" y="1236886"/>
            <a:ext cx="8220619" cy="481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6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Приклади box-</a:t>
            </a:r>
            <a:r>
              <a:rPr lang="uk-UA" sz="2000" dirty="0" err="1">
                <a:solidFill>
                  <a:srgbClr val="FF0000"/>
                </a:solidFill>
              </a:rPr>
              <a:t>shadow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36712"/>
            <a:ext cx="8308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u="sng" dirty="0" smtClean="0"/>
              <a:t>КІЛЬКА ШАРІВ</a:t>
            </a:r>
            <a:endParaRPr lang="ru-RU" b="1" u="sng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8" y="1412776"/>
            <a:ext cx="8468130" cy="443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7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Приклади box-</a:t>
            </a:r>
            <a:r>
              <a:rPr lang="uk-UA" sz="2000" dirty="0" err="1">
                <a:solidFill>
                  <a:srgbClr val="FF0000"/>
                </a:solidFill>
              </a:rPr>
              <a:t>shadow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36712"/>
            <a:ext cx="8308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u="sng" dirty="0" smtClean="0"/>
              <a:t>ПОТРІЙНА РАМКА</a:t>
            </a:r>
            <a:endParaRPr lang="ru-RU" b="1" u="sng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5041"/>
            <a:ext cx="8430202" cy="469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1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Приклади box-</a:t>
            </a:r>
            <a:r>
              <a:rPr lang="uk-UA" sz="2000" dirty="0" err="1">
                <a:solidFill>
                  <a:srgbClr val="FF0000"/>
                </a:solidFill>
              </a:rPr>
              <a:t>shadow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36712"/>
            <a:ext cx="8308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u="sng" dirty="0" smtClean="0"/>
              <a:t>КУТИ</a:t>
            </a:r>
            <a:endParaRPr lang="ru-RU" b="1" u="sng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222048"/>
            <a:ext cx="8477349" cy="494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7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solidFill>
                  <a:srgbClr val="FF0000"/>
                </a:solidFill>
              </a:rPr>
              <a:t>Завдання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374050" y="892751"/>
            <a:ext cx="85184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Створити </a:t>
            </a:r>
            <a:r>
              <a:rPr lang="uk-UA" dirty="0"/>
              <a:t>рамку для блоку </a:t>
            </a:r>
            <a:r>
              <a:rPr lang="uk-UA" dirty="0" err="1"/>
              <a:t>div</a:t>
            </a:r>
            <a:r>
              <a:rPr lang="uk-UA" dirty="0"/>
              <a:t> з розмірами </a:t>
            </a:r>
            <a:r>
              <a:rPr lang="uk-UA" dirty="0">
                <a:solidFill>
                  <a:srgbClr val="FF0000"/>
                </a:solidFill>
              </a:rPr>
              <a:t>200 × 200 </a:t>
            </a:r>
            <a:r>
              <a:rPr lang="uk-UA" dirty="0" err="1"/>
              <a:t>пікселів</a:t>
            </a:r>
            <a:r>
              <a:rPr lang="uk-UA" dirty="0"/>
              <a:t>. Стилі для рамки повинні бути такими:</a:t>
            </a:r>
            <a:br>
              <a:rPr lang="uk-UA" dirty="0"/>
            </a:br>
            <a:r>
              <a:rPr lang="uk-UA" dirty="0" smtClean="0"/>
              <a:t>	Верхню </a:t>
            </a:r>
            <a:r>
              <a:rPr lang="uk-UA" dirty="0"/>
              <a:t>і нижню межі зробіть </a:t>
            </a:r>
            <a:r>
              <a:rPr lang="uk-UA" dirty="0" smtClean="0"/>
              <a:t>суцільним, </a:t>
            </a:r>
            <a:r>
              <a:rPr lang="uk-UA" dirty="0"/>
              <a:t>задайте їм однаковий колір на вибір і ширину 5 </a:t>
            </a:r>
            <a:r>
              <a:rPr lang="uk-UA" dirty="0" err="1"/>
              <a:t>пікселів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     </a:t>
            </a:r>
            <a:r>
              <a:rPr lang="uk-UA" dirty="0" smtClean="0"/>
              <a:t>	Ліву межу </a:t>
            </a:r>
            <a:r>
              <a:rPr lang="uk-UA" dirty="0"/>
              <a:t>зробіть </a:t>
            </a:r>
            <a:r>
              <a:rPr lang="uk-UA" dirty="0" smtClean="0"/>
              <a:t>пунктирною, </a:t>
            </a:r>
            <a:r>
              <a:rPr lang="uk-UA" dirty="0"/>
              <a:t>шириною 3 </a:t>
            </a:r>
            <a:r>
              <a:rPr lang="uk-UA" dirty="0" err="1"/>
              <a:t>пікселі</a:t>
            </a:r>
            <a:r>
              <a:rPr lang="uk-UA" dirty="0"/>
              <a:t>, колір виберіть відмінний від попереднього.</a:t>
            </a:r>
            <a:br>
              <a:rPr lang="uk-UA" dirty="0"/>
            </a:br>
            <a:r>
              <a:rPr lang="uk-UA" dirty="0" smtClean="0"/>
              <a:t>	Праву </a:t>
            </a:r>
            <a:r>
              <a:rPr lang="uk-UA" dirty="0"/>
              <a:t>межу</a:t>
            </a:r>
            <a:r>
              <a:rPr lang="uk-UA" dirty="0" smtClean="0"/>
              <a:t> </a:t>
            </a:r>
            <a:r>
              <a:rPr lang="uk-UA" dirty="0"/>
              <a:t>зробіть </a:t>
            </a:r>
            <a:r>
              <a:rPr lang="uk-UA" dirty="0" smtClean="0"/>
              <a:t>подвійною, </a:t>
            </a:r>
            <a:r>
              <a:rPr lang="uk-UA" dirty="0"/>
              <a:t>шириною 7 </a:t>
            </a:r>
            <a:r>
              <a:rPr lang="uk-UA" dirty="0" err="1"/>
              <a:t>пікселів</a:t>
            </a:r>
            <a:r>
              <a:rPr lang="uk-UA" dirty="0"/>
              <a:t>, колір відмінний від двох попередніх.</a:t>
            </a:r>
            <a:br>
              <a:rPr lang="uk-UA" dirty="0"/>
            </a:br>
            <a:r>
              <a:rPr lang="uk-UA" dirty="0" smtClean="0"/>
              <a:t>В </a:t>
            </a:r>
            <a:r>
              <a:rPr lang="uk-UA" dirty="0"/>
              <a:t>кінцевому підсумку ваша робота повинна виглядати так (</a:t>
            </a:r>
            <a:r>
              <a:rPr lang="uk-UA" dirty="0" smtClean="0"/>
              <a:t>вигляд </a:t>
            </a:r>
            <a:r>
              <a:rPr lang="uk-UA" dirty="0"/>
              <a:t>в </a:t>
            </a:r>
            <a:r>
              <a:rPr lang="en-US" dirty="0"/>
              <a:t>Chrome) 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18142"/>
            <a:ext cx="3384376" cy="343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6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solidFill>
                  <a:srgbClr val="FF0000"/>
                </a:solidFill>
              </a:rPr>
              <a:t>Завдання </a:t>
            </a:r>
            <a:r>
              <a:rPr lang="uk-UA" sz="2000" b="1" dirty="0">
                <a:solidFill>
                  <a:srgbClr val="FF0000"/>
                </a:solidFill>
              </a:rPr>
              <a:t>Знак </a:t>
            </a:r>
            <a:r>
              <a:rPr lang="uk-UA" sz="2000" b="1" dirty="0" err="1" smtClean="0">
                <a:solidFill>
                  <a:srgbClr val="FF0000"/>
                </a:solidFill>
              </a:rPr>
              <a:t>французських</a:t>
            </a:r>
            <a:r>
              <a:rPr lang="uk-UA" sz="2000" b="1" dirty="0" smtClean="0">
                <a:solidFill>
                  <a:srgbClr val="FF0000"/>
                </a:solidFill>
              </a:rPr>
              <a:t> ВПС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6" name="AutoShape 2" descr="Варианты значений border-sty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Прямокутник 4"/>
          <p:cNvSpPr/>
          <p:nvPr/>
        </p:nvSpPr>
        <p:spPr>
          <a:xfrm>
            <a:off x="374050" y="892751"/>
            <a:ext cx="8518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Придумайте </a:t>
            </a:r>
            <a:r>
              <a:rPr lang="uk-UA" dirty="0" smtClean="0"/>
              <a:t>мінімум два </a:t>
            </a:r>
            <a:r>
              <a:rPr lang="uk-UA" dirty="0"/>
              <a:t>способи створення фігури, показаної на </a:t>
            </a:r>
            <a:r>
              <a:rPr lang="uk-UA" dirty="0" smtClean="0"/>
              <a:t>малюнку, </a:t>
            </a:r>
            <a:r>
              <a:rPr lang="uk-UA" dirty="0"/>
              <a:t>за допомогою CSS, без додаткових зображень і символів</a:t>
            </a:r>
            <a:r>
              <a:rPr lang="uk-UA" dirty="0" smtClean="0"/>
              <a:t>. Тільки один блок</a:t>
            </a:r>
            <a:endParaRPr lang="uk-UA" dirty="0"/>
          </a:p>
        </p:txBody>
      </p:sp>
      <p:pic>
        <p:nvPicPr>
          <p:cNvPr id="12290" name="Picture 2" descr="рис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692696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Основні властивості CSS, що встановлюються для блоків:</a:t>
            </a:r>
            <a:endParaRPr lang="uk-UA" sz="20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395536" y="1412776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>
                <a:solidFill>
                  <a:srgbClr val="FF0000"/>
                </a:solidFill>
              </a:rPr>
              <a:t>margin</a:t>
            </a:r>
            <a:r>
              <a:rPr lang="uk-UA" sz="2000" dirty="0" smtClean="0"/>
              <a:t> (і похідні </a:t>
            </a:r>
            <a:r>
              <a:rPr lang="uk-UA" sz="2000" dirty="0" smtClean="0">
                <a:solidFill>
                  <a:srgbClr val="FF0000"/>
                </a:solidFill>
              </a:rPr>
              <a:t>margin-left</a:t>
            </a:r>
            <a:r>
              <a:rPr lang="uk-UA" sz="2000" dirty="0" smtClean="0"/>
              <a:t>, </a:t>
            </a:r>
            <a:r>
              <a:rPr lang="uk-UA" sz="2000" dirty="0" smtClean="0">
                <a:solidFill>
                  <a:srgbClr val="FF0000"/>
                </a:solidFill>
              </a:rPr>
              <a:t>margin-right</a:t>
            </a:r>
            <a:r>
              <a:rPr lang="uk-UA" sz="2000" dirty="0" smtClean="0"/>
              <a:t>, </a:t>
            </a:r>
            <a:r>
              <a:rPr lang="uk-UA" sz="2000" dirty="0" smtClean="0">
                <a:solidFill>
                  <a:srgbClr val="FF0000"/>
                </a:solidFill>
              </a:rPr>
              <a:t>margin-top</a:t>
            </a:r>
            <a:r>
              <a:rPr lang="uk-UA" sz="2000" dirty="0" smtClean="0"/>
              <a:t>, </a:t>
            </a:r>
            <a:r>
              <a:rPr lang="uk-UA" sz="2000" dirty="0" smtClean="0">
                <a:solidFill>
                  <a:srgbClr val="FF0000"/>
                </a:solidFill>
              </a:rPr>
              <a:t>margin-bottom</a:t>
            </a:r>
            <a:r>
              <a:rPr lang="uk-UA" sz="2000" dirty="0" smtClean="0"/>
              <a:t>) - це поле, яке являє собою відстань від границі одного блоку до іншого. </a:t>
            </a:r>
          </a:p>
          <a:p>
            <a:r>
              <a:rPr lang="uk-UA" sz="2000" dirty="0" smtClean="0"/>
              <a:t>Поля можна задавати як для всіх сторін блоку одночасно, так і для окремих.</a:t>
            </a:r>
          </a:p>
          <a:p>
            <a:endParaRPr lang="uk-UA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margin:{*all directions*} </a:t>
            </a:r>
            <a:endParaRPr lang="uk-UA" sz="2000" b="1" dirty="0" smtClean="0">
              <a:solidFill>
                <a:srgbClr val="FF0000"/>
              </a:solidFill>
            </a:endParaRPr>
          </a:p>
          <a:p>
            <a:r>
              <a:rPr lang="uk-UA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|| {*vertical* *horizontal*} </a:t>
            </a:r>
            <a:endParaRPr lang="uk-UA" sz="2000" b="1" dirty="0" smtClean="0">
              <a:solidFill>
                <a:srgbClr val="FF0000"/>
              </a:solidFill>
            </a:endParaRPr>
          </a:p>
          <a:p>
            <a:r>
              <a:rPr lang="uk-UA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|| {*top* *horizontal* *bottom*} </a:t>
            </a:r>
            <a:endParaRPr lang="uk-UA" sz="2000" b="1" dirty="0" smtClean="0">
              <a:solidFill>
                <a:srgbClr val="FF0000"/>
              </a:solidFill>
            </a:endParaRPr>
          </a:p>
          <a:p>
            <a:r>
              <a:rPr lang="uk-UA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|| {*top* *right* *bottom* *left*}</a:t>
            </a:r>
            <a:endParaRPr lang="uk-UA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7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692696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Основні властивості CSS, що встановлюються для блоків:</a:t>
            </a:r>
            <a:endParaRPr lang="uk-UA" sz="20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395536" y="1412776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border</a:t>
            </a:r>
            <a:r>
              <a:rPr lang="en-US" sz="2000" dirty="0" smtClean="0"/>
              <a:t> (</a:t>
            </a:r>
            <a:r>
              <a:rPr lang="uk-UA" sz="2000" dirty="0" smtClean="0"/>
              <a:t>і похідні </a:t>
            </a:r>
            <a:r>
              <a:rPr lang="en-US" sz="2000" dirty="0" smtClean="0">
                <a:solidFill>
                  <a:srgbClr val="FF0000"/>
                </a:solidFill>
              </a:rPr>
              <a:t>border-left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border-right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border-top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border-bottom</a:t>
            </a:r>
            <a:r>
              <a:rPr lang="en-US" sz="2000" dirty="0" smtClean="0"/>
              <a:t>) - </a:t>
            </a:r>
            <a:r>
              <a:rPr lang="uk-UA" sz="2000" dirty="0" smtClean="0"/>
              <a:t>це рамка (межа), яку можна задати для блоку. </a:t>
            </a:r>
          </a:p>
          <a:p>
            <a:r>
              <a:rPr lang="uk-UA" sz="2000" dirty="0" smtClean="0"/>
              <a:t>Поля </a:t>
            </a:r>
            <a:r>
              <a:rPr lang="en-US" sz="2000" dirty="0" smtClean="0">
                <a:solidFill>
                  <a:srgbClr val="FF0000"/>
                </a:solidFill>
              </a:rPr>
              <a:t>margin </a:t>
            </a:r>
            <a:r>
              <a:rPr lang="uk-UA" sz="2000" dirty="0" smtClean="0">
                <a:solidFill>
                  <a:srgbClr val="FF0000"/>
                </a:solidFill>
              </a:rPr>
              <a:t>залишаються за межами рамки</a:t>
            </a:r>
            <a:r>
              <a:rPr lang="uk-UA" sz="2000" dirty="0" smtClean="0"/>
              <a:t>, все інше знаходиться всередині неї. Рамку можна встановити на всіх чотирьох сторонах або тільки на потрібних вам.</a:t>
            </a:r>
          </a:p>
          <a:p>
            <a:endParaRPr lang="uk-UA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background-color</a:t>
            </a:r>
            <a:r>
              <a:rPr lang="en-US" sz="2000" dirty="0" smtClean="0"/>
              <a:t> - </a:t>
            </a:r>
            <a:r>
              <a:rPr lang="uk-UA" sz="2000" dirty="0" smtClean="0"/>
              <a:t>це колір фону, заливка кольором, яка застосовується до заднього фону блоку і не виходить за його межі. Поля цим </a:t>
            </a:r>
            <a:r>
              <a:rPr lang="uk-UA" sz="2000" dirty="0" err="1" smtClean="0"/>
              <a:t>кольром</a:t>
            </a:r>
            <a:r>
              <a:rPr lang="uk-UA" sz="2000" dirty="0" smtClean="0"/>
              <a:t> не зафарбовуються, а контент і рамка розташовуються поверх фону.</a:t>
            </a:r>
          </a:p>
        </p:txBody>
      </p:sp>
    </p:spTree>
    <p:extLst>
      <p:ext uri="{BB962C8B-B14F-4D97-AF65-F5344CB8AC3E}">
        <p14:creationId xmlns:p14="http://schemas.microsoft.com/office/powerpoint/2010/main" val="317722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692696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Схематичне зображення блоку</a:t>
            </a:r>
            <a:endParaRPr lang="uk-UA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23938"/>
            <a:ext cx="7776864" cy="561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22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692696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Також можна налаштовувати ширину </a:t>
            </a:r>
            <a:r>
              <a:rPr lang="en-US" sz="2000" dirty="0" smtClean="0">
                <a:solidFill>
                  <a:srgbClr val="FF0000"/>
                </a:solidFill>
              </a:rPr>
              <a:t>width</a:t>
            </a:r>
            <a:r>
              <a:rPr lang="en-US" sz="2000" dirty="0" smtClean="0"/>
              <a:t> </a:t>
            </a:r>
            <a:r>
              <a:rPr lang="uk-UA" sz="2000" dirty="0" smtClean="0"/>
              <a:t>і висоту </a:t>
            </a:r>
            <a:r>
              <a:rPr lang="en-US" sz="2000" dirty="0" smtClean="0">
                <a:solidFill>
                  <a:srgbClr val="FF0000"/>
                </a:solidFill>
              </a:rPr>
              <a:t>height</a:t>
            </a:r>
            <a:r>
              <a:rPr lang="en-US" sz="2000" dirty="0" smtClean="0"/>
              <a:t> </a:t>
            </a:r>
            <a:r>
              <a:rPr lang="uk-UA" sz="2000" dirty="0" smtClean="0"/>
              <a:t>блоку (а точніше, контенту, який міститься в блоці). </a:t>
            </a:r>
          </a:p>
          <a:p>
            <a:r>
              <a:rPr lang="uk-UA" sz="2000" dirty="0" smtClean="0"/>
              <a:t>Щоб потім порахувати ширину або висоту всього блоку (разом з відступами, рамкою і полями), необхідно додати всі ці значення.</a:t>
            </a:r>
          </a:p>
          <a:p>
            <a:endParaRPr lang="uk-UA" sz="2000" dirty="0"/>
          </a:p>
          <a:p>
            <a:r>
              <a:rPr lang="uk-UA" sz="2400" dirty="0" smtClean="0">
                <a:solidFill>
                  <a:srgbClr val="FF0000"/>
                </a:solidFill>
              </a:rPr>
              <a:t>повна ширина блоку</a:t>
            </a:r>
            <a:r>
              <a:rPr lang="uk-UA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width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padding-left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border-left</a:t>
            </a:r>
            <a:r>
              <a:rPr lang="en-US" sz="2400" dirty="0" smtClean="0"/>
              <a:t> + </a:t>
            </a:r>
            <a:r>
              <a:rPr lang="uk-UA" sz="2400" dirty="0" smtClean="0"/>
              <a:t>				</a:t>
            </a:r>
            <a:r>
              <a:rPr lang="en-US" sz="2400" dirty="0" smtClean="0">
                <a:solidFill>
                  <a:srgbClr val="FF0000"/>
                </a:solidFill>
              </a:rPr>
              <a:t>margin-left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padding-right</a:t>
            </a:r>
            <a:r>
              <a:rPr lang="en-US" sz="2400" dirty="0" smtClean="0"/>
              <a:t> + </a:t>
            </a:r>
            <a:endParaRPr lang="uk-UA" sz="2400" dirty="0" smtClean="0"/>
          </a:p>
          <a:p>
            <a:r>
              <a:rPr lang="uk-UA" sz="2400" dirty="0">
                <a:solidFill>
                  <a:srgbClr val="FF0000"/>
                </a:solidFill>
              </a:rPr>
              <a:t>	</a:t>
            </a:r>
            <a:r>
              <a:rPr lang="uk-UA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border-right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margin-right</a:t>
            </a:r>
            <a:endParaRPr lang="uk-UA" sz="2400" dirty="0" smtClean="0">
              <a:solidFill>
                <a:srgbClr val="FF0000"/>
              </a:solidFill>
            </a:endParaRPr>
          </a:p>
          <a:p>
            <a:endParaRPr lang="uk-UA" sz="2400" dirty="0">
              <a:solidFill>
                <a:srgbClr val="FF0000"/>
              </a:solidFill>
            </a:endParaRPr>
          </a:p>
          <a:p>
            <a:r>
              <a:rPr lang="uk-UA" sz="2400" dirty="0" smtClean="0"/>
              <a:t>Аналогічно обчислюється повна висота блоку.</a:t>
            </a:r>
            <a:endParaRPr lang="uk-U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6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692696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Відступи, рамки і поля в блоці </a:t>
            </a:r>
            <a:r>
              <a:rPr lang="uk-UA" sz="2000" dirty="0" err="1" smtClean="0"/>
              <a:t>веб-сторінки</a:t>
            </a:r>
            <a:endParaRPr lang="uk-UA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7878"/>
            <a:ext cx="797792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50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77"/>
            <a:ext cx="9144000" cy="325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CSS3. </a:t>
            </a:r>
            <a:r>
              <a:rPr lang="en-US" dirty="0"/>
              <a:t>Box model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492641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padding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&amp; margin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95536" y="109280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/>
              <a:t>Padding</a:t>
            </a:r>
            <a:r>
              <a:rPr lang="uk-UA" dirty="0" smtClean="0"/>
              <a:t> відокремлює вміст від кордону блоку, а </a:t>
            </a:r>
            <a:r>
              <a:rPr lang="uk-UA" dirty="0" err="1" smtClean="0"/>
              <a:t>margin</a:t>
            </a:r>
            <a:r>
              <a:rPr lang="uk-UA" dirty="0" smtClean="0"/>
              <a:t> створює проміжки між блоками</a:t>
            </a:r>
            <a:endParaRPr lang="uk-UA" dirty="0"/>
          </a:p>
        </p:txBody>
      </p:sp>
      <p:pic>
        <p:nvPicPr>
          <p:cNvPr id="3074" name="Picture 2" descr="padding и mar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0" y="1991111"/>
            <a:ext cx="8695200" cy="439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620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1610</Words>
  <Application>Microsoft Office PowerPoint</Application>
  <PresentationFormat>Екран (4:3)</PresentationFormat>
  <Paragraphs>226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37</vt:i4>
      </vt:variant>
    </vt:vector>
  </HeadingPairs>
  <TitlesOfParts>
    <vt:vector size="38" baseType="lpstr">
      <vt:lpstr>Тема Office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  <vt:lpstr>CSS3. Box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CSS3. Box model</dc:title>
  <dc:creator>sem</dc:creator>
  <cp:lastModifiedBy>sem</cp:lastModifiedBy>
  <cp:revision>34</cp:revision>
  <dcterms:created xsi:type="dcterms:W3CDTF">2018-02-27T11:36:47Z</dcterms:created>
  <dcterms:modified xsi:type="dcterms:W3CDTF">2018-03-19T09:08:32Z</dcterms:modified>
</cp:coreProperties>
</file>