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963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2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71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371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31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934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4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389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97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0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3835-AE73-440A-8548-1AABAC5DCD59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D5D5-A0DE-4D8A-886B-CCFE5E2B3C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98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pen.io/semegen/pen/XZOyEj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model p.2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76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Overflow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переповненням елементів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28800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Бувають ситуації, коли контент певного елемента виходить за його межі. Це часто трапляється, якщо розміри вмісту виявляються більші, ніж розміри контейнера, в якому він знаходиться. наприклад:</a:t>
            </a:r>
            <a:endParaRPr lang="uk-UA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5903"/>
            <a:ext cx="8192928" cy="483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15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Overflow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переповненням елементів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28800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Керувати поведінкою вмісту можна завдяки CSS-властивості </a:t>
            </a:r>
            <a:r>
              <a:rPr lang="uk-UA" sz="2000" dirty="0" err="1" smtClean="0">
                <a:solidFill>
                  <a:srgbClr val="FF0000"/>
                </a:solidFill>
              </a:rPr>
              <a:t>overflow</a:t>
            </a:r>
            <a:r>
              <a:rPr lang="uk-UA" sz="2000" dirty="0" smtClean="0"/>
              <a:t>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err="1" smtClean="0">
                <a:solidFill>
                  <a:srgbClr val="FF0000"/>
                </a:solidFill>
              </a:rPr>
              <a:t>hidden</a:t>
            </a:r>
            <a:r>
              <a:rPr lang="uk-UA" sz="2000" dirty="0" smtClean="0"/>
              <a:t> - весь вміст, що виходить за межі контейнера, буде приховано. Не підходить у випадку з текстовим контентом, але дуже часто використовується на практиці для вирішення інших завдань.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scroll</a:t>
            </a:r>
            <a:r>
              <a:rPr lang="uk-UA" sz="2000" dirty="0" smtClean="0"/>
              <a:t> - до контейнера будуть додані вертикальні і горизонтальні смуги прокрутки (</a:t>
            </a:r>
            <a:r>
              <a:rPr lang="uk-UA" sz="2000" dirty="0" err="1" smtClean="0"/>
              <a:t>скрол</a:t>
            </a:r>
            <a:r>
              <a:rPr lang="uk-UA" sz="2000" dirty="0" smtClean="0"/>
              <a:t>). Зовні блок стає схожий на фрейм. </a:t>
            </a:r>
            <a:r>
              <a:rPr lang="uk-UA" sz="2000" dirty="0" err="1" smtClean="0"/>
              <a:t>Скрол</a:t>
            </a:r>
            <a:r>
              <a:rPr lang="uk-UA" sz="2000" dirty="0" smtClean="0"/>
              <a:t> відображається постійно.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auto</a:t>
            </a:r>
            <a:r>
              <a:rPr lang="uk-UA" sz="2000" dirty="0" smtClean="0"/>
              <a:t> - також додаються смуги </a:t>
            </a:r>
            <a:r>
              <a:rPr lang="uk-UA" sz="2000" dirty="0" err="1" smtClean="0"/>
              <a:t>скрола</a:t>
            </a:r>
            <a:r>
              <a:rPr lang="uk-UA" sz="2000" dirty="0" smtClean="0"/>
              <a:t>, але тільки тоді, коли вони необхідні (якщо вміст не влазить в контейнер).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visible</a:t>
            </a:r>
            <a:r>
              <a:rPr lang="uk-UA" sz="2000" dirty="0" smtClean="0"/>
              <a:t> - значення, встановлене за замовчуванням у браузері. Контент видно, навіть якщо блок переповнений. Можна використовувати для скидання іншого значення, заданого раніше.</a:t>
            </a:r>
          </a:p>
          <a:p>
            <a:endParaRPr lang="uk-UA" sz="2000" dirty="0"/>
          </a:p>
          <a:p>
            <a:r>
              <a:rPr lang="uk-UA" sz="2000" dirty="0" smtClean="0"/>
              <a:t>Властивість </a:t>
            </a:r>
            <a:r>
              <a:rPr lang="en-US" sz="2000" dirty="0" smtClean="0">
                <a:solidFill>
                  <a:srgbClr val="FF0000"/>
                </a:solidFill>
              </a:rPr>
              <a:t>overflow</a:t>
            </a:r>
            <a:r>
              <a:rPr lang="en-US" sz="2000" dirty="0" smtClean="0"/>
              <a:t> </a:t>
            </a:r>
            <a:r>
              <a:rPr lang="uk-UA" sz="2000" dirty="0" smtClean="0"/>
              <a:t>сприймається всіма використовуваними браузерами, включаючи </a:t>
            </a:r>
            <a:r>
              <a:rPr lang="en-US" sz="2000" dirty="0" smtClean="0"/>
              <a:t>Internet Explorer 6.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7853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Overflow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переповненням елементів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1178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приклади </a:t>
            </a:r>
            <a:r>
              <a:rPr lang="en-US" sz="2000" dirty="0" smtClean="0">
                <a:solidFill>
                  <a:srgbClr val="FF0000"/>
                </a:solidFill>
              </a:rPr>
              <a:t>overflow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6" y="1238168"/>
            <a:ext cx="8920508" cy="4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Overflow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переповненням елементів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1178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варіант використання </a:t>
            </a:r>
            <a:r>
              <a:rPr lang="uk-UA" sz="2000" dirty="0" err="1" smtClean="0">
                <a:solidFill>
                  <a:srgbClr val="FF0000"/>
                </a:solidFill>
              </a:rPr>
              <a:t>overflow</a:t>
            </a:r>
            <a:r>
              <a:rPr lang="uk-UA" sz="2000" dirty="0" smtClean="0">
                <a:solidFill>
                  <a:srgbClr val="FF0000"/>
                </a:solidFill>
              </a:rPr>
              <a:t>: </a:t>
            </a:r>
            <a:r>
              <a:rPr lang="uk-UA" sz="2000" dirty="0" err="1" smtClean="0">
                <a:solidFill>
                  <a:srgbClr val="FF0000"/>
                </a:solidFill>
              </a:rPr>
              <a:t>hidden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pic>
        <p:nvPicPr>
          <p:cNvPr id="7172" name="Picture 4" descr="https://idg.net.ua/blog/wp-content/uploads/overflow-hidde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4" y="1340768"/>
            <a:ext cx="851783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Overflow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переповненням елементів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1178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варіант використання </a:t>
            </a:r>
            <a:r>
              <a:rPr lang="uk-UA" sz="2000" dirty="0" err="1" smtClean="0">
                <a:solidFill>
                  <a:srgbClr val="FF0000"/>
                </a:solidFill>
              </a:rPr>
              <a:t>overflow</a:t>
            </a:r>
            <a:r>
              <a:rPr lang="uk-UA" sz="2000" dirty="0" smtClean="0">
                <a:solidFill>
                  <a:srgbClr val="FF0000"/>
                </a:solidFill>
              </a:rPr>
              <a:t>: </a:t>
            </a:r>
            <a:r>
              <a:rPr lang="uk-UA" sz="2000" dirty="0" err="1" smtClean="0">
                <a:solidFill>
                  <a:srgbClr val="FF0000"/>
                </a:solidFill>
              </a:rPr>
              <a:t>hidden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63704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Overflow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переповненням елементів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1178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варіант використання </a:t>
            </a:r>
            <a:r>
              <a:rPr lang="uk-UA" sz="2000" dirty="0" err="1" smtClean="0">
                <a:solidFill>
                  <a:srgbClr val="FF0000"/>
                </a:solidFill>
              </a:rPr>
              <a:t>overflow</a:t>
            </a:r>
            <a:r>
              <a:rPr lang="uk-UA" sz="2000" dirty="0" smtClean="0">
                <a:solidFill>
                  <a:srgbClr val="FF0000"/>
                </a:solidFill>
              </a:rPr>
              <a:t>: </a:t>
            </a:r>
            <a:r>
              <a:rPr lang="uk-UA" sz="2000" dirty="0" err="1" smtClean="0">
                <a:solidFill>
                  <a:srgbClr val="FF0000"/>
                </a:solidFill>
              </a:rPr>
              <a:t>hidden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4" y="1412776"/>
            <a:ext cx="850699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Max-</a:t>
            </a:r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b="1" dirty="0" smtClean="0">
                <a:solidFill>
                  <a:srgbClr val="FF0000"/>
                </a:solidFill>
              </a:rPr>
              <a:t>, max-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b="1" dirty="0" smtClean="0">
                <a:solidFill>
                  <a:srgbClr val="FF0000"/>
                </a:solidFill>
              </a:rPr>
              <a:t>, min-</a:t>
            </a:r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b="1" dirty="0" smtClean="0">
                <a:solidFill>
                  <a:srgbClr val="FF0000"/>
                </a:solidFill>
              </a:rPr>
              <a:t>, min-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b="1" dirty="0" smtClean="0">
                <a:solidFill>
                  <a:srgbClr val="FF0000"/>
                </a:solidFill>
              </a:rPr>
              <a:t>: максимальні і мінімальні розміри елемента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23528" y="119675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Властивості </a:t>
            </a:r>
            <a:r>
              <a:rPr lang="en-US" b="1" dirty="0" smtClean="0">
                <a:solidFill>
                  <a:srgbClr val="FF0000"/>
                </a:solidFill>
              </a:rPr>
              <a:t>min-width/min-height</a:t>
            </a:r>
            <a:r>
              <a:rPr lang="en-US" dirty="0" smtClean="0"/>
              <a:t> </a:t>
            </a:r>
            <a:r>
              <a:rPr lang="uk-UA" dirty="0" smtClean="0"/>
              <a:t>і </a:t>
            </a:r>
            <a:r>
              <a:rPr lang="en-US" b="1" dirty="0" smtClean="0">
                <a:solidFill>
                  <a:srgbClr val="FF0000"/>
                </a:solidFill>
              </a:rPr>
              <a:t>max-width/max-height</a:t>
            </a:r>
            <a:r>
              <a:rPr lang="en-US" dirty="0" smtClean="0"/>
              <a:t> </a:t>
            </a:r>
            <a:r>
              <a:rPr lang="uk-UA" dirty="0" smtClean="0"/>
              <a:t>дозволяють задавати мінімальну та максимальну ширину/висоту відповідно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323528" y="1988840"/>
            <a:ext cx="8496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min-</a:t>
            </a:r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dirty="0" smtClean="0"/>
              <a:t> - за допомогою цієї властивості можна вказати мінімальну ширину елемента. </a:t>
            </a:r>
          </a:p>
          <a:p>
            <a:r>
              <a:rPr lang="uk-UA" sz="2000" dirty="0" smtClean="0"/>
              <a:t>Наприклад, якщо ви задасте блоку стиль </a:t>
            </a:r>
            <a:r>
              <a:rPr lang="uk-UA" sz="2000" dirty="0" smtClean="0">
                <a:solidFill>
                  <a:srgbClr val="FF0000"/>
                </a:solidFill>
              </a:rPr>
              <a:t>min-</a:t>
            </a:r>
            <a:r>
              <a:rPr lang="uk-UA" sz="2000" dirty="0" err="1" smtClean="0">
                <a:solidFill>
                  <a:srgbClr val="FF0000"/>
                </a:solidFill>
              </a:rPr>
              <a:t>width</a:t>
            </a:r>
            <a:r>
              <a:rPr lang="uk-UA" sz="2000" dirty="0" smtClean="0">
                <a:solidFill>
                  <a:srgbClr val="FF0000"/>
                </a:solidFill>
              </a:rPr>
              <a:t>: 50px</a:t>
            </a:r>
            <a:r>
              <a:rPr lang="uk-UA" sz="2000" dirty="0" smtClean="0"/>
              <a:t>, то ширина блоку може стати більшою, але вона ніколи не стане меншою, ніж 50 </a:t>
            </a:r>
            <a:r>
              <a:rPr lang="uk-UA" sz="2000" dirty="0" err="1" smtClean="0"/>
              <a:t>пікселів</a:t>
            </a:r>
            <a:r>
              <a:rPr lang="uk-UA" sz="2000" dirty="0" smtClean="0"/>
              <a:t>. Це дуже зручно, наприклад, при створенні адаптивної верстки, коли при певних розмірах екрану елемент з відносною шириною стає занадто вузьким. Властивість min-</a:t>
            </a:r>
            <a:r>
              <a:rPr lang="uk-UA" sz="2000" dirty="0" err="1" smtClean="0"/>
              <a:t>width</a:t>
            </a:r>
            <a:r>
              <a:rPr lang="uk-UA" sz="2000" dirty="0" smtClean="0"/>
              <a:t> дозволяє запобігти таким спотворення.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smtClean="0">
                <a:solidFill>
                  <a:srgbClr val="FF0000"/>
                </a:solidFill>
              </a:rPr>
              <a:t>min-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dirty="0" smtClean="0"/>
              <a:t> - працює аналогічно попередній властивості, але тільки по відношенню до висоти елемента.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5968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Max-</a:t>
            </a:r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b="1" dirty="0" smtClean="0">
                <a:solidFill>
                  <a:srgbClr val="FF0000"/>
                </a:solidFill>
              </a:rPr>
              <a:t>, max-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b="1" dirty="0" smtClean="0">
                <a:solidFill>
                  <a:srgbClr val="FF0000"/>
                </a:solidFill>
              </a:rPr>
              <a:t>, min-</a:t>
            </a:r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b="1" dirty="0" smtClean="0">
                <a:solidFill>
                  <a:srgbClr val="FF0000"/>
                </a:solidFill>
              </a:rPr>
              <a:t>, min-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b="1" dirty="0" smtClean="0">
                <a:solidFill>
                  <a:srgbClr val="FF0000"/>
                </a:solidFill>
              </a:rPr>
              <a:t>: максимальні і мінімальні розміри елемента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23528" y="119675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Властивості </a:t>
            </a:r>
            <a:r>
              <a:rPr lang="en-US" b="1" dirty="0" smtClean="0">
                <a:solidFill>
                  <a:srgbClr val="FF0000"/>
                </a:solidFill>
              </a:rPr>
              <a:t>min-width/min-height</a:t>
            </a:r>
            <a:r>
              <a:rPr lang="en-US" dirty="0" smtClean="0"/>
              <a:t> </a:t>
            </a:r>
            <a:r>
              <a:rPr lang="uk-UA" dirty="0" smtClean="0"/>
              <a:t>і </a:t>
            </a:r>
            <a:r>
              <a:rPr lang="en-US" b="1" dirty="0" smtClean="0">
                <a:solidFill>
                  <a:srgbClr val="FF0000"/>
                </a:solidFill>
              </a:rPr>
              <a:t>max-width/max-height</a:t>
            </a:r>
            <a:r>
              <a:rPr lang="en-US" dirty="0" smtClean="0"/>
              <a:t> </a:t>
            </a:r>
            <a:r>
              <a:rPr lang="uk-UA" dirty="0" smtClean="0"/>
              <a:t>дозволяють задавати мінімальну та максимальну ширину/висоту відповідно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323528" y="198884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max-width</a:t>
            </a:r>
            <a:r>
              <a:rPr lang="ru-RU" sz="2000" dirty="0" smtClean="0"/>
              <a:t> - </a:t>
            </a:r>
            <a:r>
              <a:rPr lang="ru-RU" sz="2000" dirty="0" err="1" smtClean="0"/>
              <a:t>дозволяє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задати</a:t>
            </a:r>
            <a:r>
              <a:rPr lang="ru-RU" sz="2000" dirty="0" smtClean="0"/>
              <a:t> максимально </a:t>
            </a:r>
            <a:r>
              <a:rPr lang="ru-RU" sz="2000" dirty="0" err="1" smtClean="0"/>
              <a:t>допустиму</a:t>
            </a:r>
            <a:r>
              <a:rPr lang="ru-RU" sz="2000" dirty="0" smtClean="0"/>
              <a:t> ширину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.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,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зі</a:t>
            </a:r>
            <a:r>
              <a:rPr lang="ru-RU" sz="2000" dirty="0" smtClean="0"/>
              <a:t> стилем </a:t>
            </a:r>
            <a:r>
              <a:rPr lang="ru-RU" sz="2000" dirty="0" err="1" smtClean="0">
                <a:solidFill>
                  <a:srgbClr val="FF0000"/>
                </a:solidFill>
              </a:rPr>
              <a:t>max-width</a:t>
            </a:r>
            <a:r>
              <a:rPr lang="ru-RU" sz="2000" dirty="0" smtClean="0">
                <a:solidFill>
                  <a:srgbClr val="FF0000"/>
                </a:solidFill>
              </a:rPr>
              <a:t>: 960px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мати</a:t>
            </a:r>
            <a:r>
              <a:rPr lang="ru-RU" sz="2000" dirty="0" smtClean="0"/>
              <a:t> ширину </a:t>
            </a:r>
            <a:r>
              <a:rPr lang="ru-RU" sz="2000" dirty="0" err="1" smtClean="0"/>
              <a:t>менше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максимальної</a:t>
            </a:r>
            <a:r>
              <a:rPr lang="ru-RU" sz="2000" dirty="0" smtClean="0"/>
              <a:t>, але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</a:t>
            </a:r>
            <a:r>
              <a:rPr lang="ru-RU" sz="2000" dirty="0" err="1" smtClean="0"/>
              <a:t>ніколи</a:t>
            </a:r>
            <a:r>
              <a:rPr lang="ru-RU" sz="2000" dirty="0" smtClean="0"/>
              <a:t> не стане </a:t>
            </a:r>
            <a:r>
              <a:rPr lang="ru-RU" sz="2000" dirty="0" err="1" smtClean="0"/>
              <a:t>більше</a:t>
            </a:r>
            <a:r>
              <a:rPr lang="ru-RU" sz="2000" dirty="0" smtClean="0"/>
              <a:t>, </a:t>
            </a:r>
            <a:r>
              <a:rPr lang="ru-RU" sz="2000" dirty="0" err="1" smtClean="0"/>
              <a:t>ніж</a:t>
            </a:r>
            <a:r>
              <a:rPr lang="ru-RU" sz="2000" dirty="0" smtClean="0"/>
              <a:t> 960 </a:t>
            </a:r>
            <a:r>
              <a:rPr lang="ru-RU" sz="2000" dirty="0" err="1" smtClean="0"/>
              <a:t>пікселів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Дана </a:t>
            </a:r>
            <a:r>
              <a:rPr lang="ru-RU" sz="2000" dirty="0" err="1" smtClean="0"/>
              <a:t>властивість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зручно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використовувати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створенні</a:t>
            </a:r>
            <a:r>
              <a:rPr lang="ru-RU" sz="2000" dirty="0" smtClean="0"/>
              <a:t> </a:t>
            </a:r>
            <a:r>
              <a:rPr lang="ru-RU" sz="2000" dirty="0" err="1" smtClean="0"/>
              <a:t>адаптивної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розмітки</a:t>
            </a:r>
            <a:r>
              <a:rPr lang="ru-RU" sz="2000" dirty="0" smtClean="0"/>
              <a:t>, коли вам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адаптувався</a:t>
            </a:r>
            <a:r>
              <a:rPr lang="ru-RU" sz="2000" dirty="0" smtClean="0"/>
              <a:t> </a:t>
            </a:r>
            <a:r>
              <a:rPr lang="ru-RU" sz="2000" dirty="0" err="1" smtClean="0"/>
              <a:t>під</a:t>
            </a:r>
            <a:r>
              <a:rPr lang="ru-RU" sz="2000" dirty="0" smtClean="0"/>
              <a:t> ширину </a:t>
            </a:r>
            <a:r>
              <a:rPr lang="ru-RU" sz="2000" dirty="0" err="1" smtClean="0"/>
              <a:t>екрану</a:t>
            </a:r>
            <a:r>
              <a:rPr lang="ru-RU" sz="2000" dirty="0" smtClean="0"/>
              <a:t> будь-</a:t>
            </a:r>
            <a:r>
              <a:rPr lang="ru-RU" sz="2000" dirty="0" err="1" smtClean="0"/>
              <a:t>якого</a:t>
            </a:r>
            <a:r>
              <a:rPr lang="ru-RU" sz="2000" dirty="0" smtClean="0"/>
              <a:t> пристрою, але при </a:t>
            </a:r>
            <a:r>
              <a:rPr lang="ru-RU" sz="2000" dirty="0" err="1" smtClean="0"/>
              <a:t>цьому</a:t>
            </a:r>
            <a:r>
              <a:rPr lang="ru-RU" sz="2000" dirty="0" smtClean="0"/>
              <a:t> не </a:t>
            </a:r>
            <a:r>
              <a:rPr lang="ru-RU" sz="2000" dirty="0" err="1" smtClean="0"/>
              <a:t>занадто</a:t>
            </a:r>
            <a:r>
              <a:rPr lang="ru-RU" sz="2000" dirty="0" smtClean="0"/>
              <a:t> широко </a:t>
            </a:r>
            <a:r>
              <a:rPr lang="ru-RU" sz="2000" dirty="0" err="1" smtClean="0"/>
              <a:t>роз'їжджався</a:t>
            </a:r>
            <a:r>
              <a:rPr lang="ru-RU" sz="2000" dirty="0" smtClean="0"/>
              <a:t> на великих </a:t>
            </a:r>
            <a:r>
              <a:rPr lang="ru-RU" sz="2000" dirty="0" err="1" smtClean="0"/>
              <a:t>екранах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err="1" smtClean="0">
                <a:solidFill>
                  <a:srgbClr val="FF0000"/>
                </a:solidFill>
              </a:rPr>
              <a:t>max-height</a:t>
            </a:r>
            <a:r>
              <a:rPr lang="ru-RU" sz="2000" dirty="0" smtClean="0"/>
              <a:t> - </a:t>
            </a:r>
            <a:r>
              <a:rPr lang="ru-RU" sz="2000" dirty="0" err="1" smtClean="0"/>
              <a:t>працює</a:t>
            </a:r>
            <a:r>
              <a:rPr lang="ru-RU" sz="2000" dirty="0" smtClean="0"/>
              <a:t> </a:t>
            </a:r>
            <a:r>
              <a:rPr lang="ru-RU" sz="2000" dirty="0" err="1" smtClean="0"/>
              <a:t>аналогічно</a:t>
            </a:r>
            <a:r>
              <a:rPr lang="ru-RU" sz="2000" dirty="0" smtClean="0"/>
              <a:t> </a:t>
            </a:r>
            <a:r>
              <a:rPr lang="ru-RU" sz="2000" dirty="0" err="1" smtClean="0"/>
              <a:t>попередній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властивості</a:t>
            </a:r>
            <a:r>
              <a:rPr lang="ru-RU" sz="2000" dirty="0" smtClean="0"/>
              <a:t>,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по </a:t>
            </a:r>
            <a:r>
              <a:rPr lang="ru-RU" sz="2000" dirty="0" err="1" smtClean="0"/>
              <a:t>відношенню</a:t>
            </a:r>
            <a:r>
              <a:rPr lang="ru-RU" sz="2000" dirty="0" smtClean="0"/>
              <a:t> до </a:t>
            </a:r>
            <a:r>
              <a:rPr lang="ru-RU" sz="2000" dirty="0" err="1" smtClean="0"/>
              <a:t>висоти</a:t>
            </a:r>
            <a:r>
              <a:rPr lang="ru-RU" sz="2000" dirty="0" smtClean="0"/>
              <a:t>. Але </a:t>
            </a:r>
            <a:r>
              <a:rPr lang="ru-RU" sz="2000" dirty="0" err="1" smtClean="0"/>
              <a:t>краще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НЕ ЗАХОПЛЮВАТИСЬ</a:t>
            </a:r>
            <a:r>
              <a:rPr lang="ru-RU" sz="2000" dirty="0" smtClean="0"/>
              <a:t> </a:t>
            </a:r>
            <a:r>
              <a:rPr lang="ru-RU" sz="2000" dirty="0" err="1" smtClean="0"/>
              <a:t>обмеженням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висоти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 без </a:t>
            </a:r>
            <a:r>
              <a:rPr lang="ru-RU" sz="2000" dirty="0" err="1" smtClean="0"/>
              <a:t>крайньої</a:t>
            </a:r>
            <a:r>
              <a:rPr lang="ru-RU" sz="2000" dirty="0" smtClean="0"/>
              <a:t> потреби.</a:t>
            </a:r>
          </a:p>
          <a:p>
            <a:endParaRPr lang="ru-RU" sz="2000" dirty="0" smtClean="0"/>
          </a:p>
          <a:p>
            <a:r>
              <a:rPr lang="ru-RU" sz="2000" b="1" dirty="0" err="1" smtClean="0">
                <a:solidFill>
                  <a:srgbClr val="FF0000"/>
                </a:solidFill>
              </a:rPr>
              <a:t>auto</a:t>
            </a:r>
            <a:r>
              <a:rPr lang="ru-RU" sz="2000" dirty="0" smtClean="0"/>
              <a:t> -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використовувати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скасування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дії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властивості</a:t>
            </a:r>
            <a:r>
              <a:rPr lang="ru-RU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874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Max-</a:t>
            </a:r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b="1" dirty="0" smtClean="0">
                <a:solidFill>
                  <a:srgbClr val="FF0000"/>
                </a:solidFill>
              </a:rPr>
              <a:t>, max-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b="1" dirty="0" smtClean="0">
                <a:solidFill>
                  <a:srgbClr val="FF0000"/>
                </a:solidFill>
              </a:rPr>
              <a:t>, min-</a:t>
            </a:r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b="1" dirty="0" smtClean="0">
                <a:solidFill>
                  <a:srgbClr val="FF0000"/>
                </a:solidFill>
              </a:rPr>
              <a:t>, min-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b="1" dirty="0" smtClean="0">
                <a:solidFill>
                  <a:srgbClr val="FF0000"/>
                </a:solidFill>
              </a:rPr>
              <a:t>: максимальні і мінімальні розміри елемента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23528" y="1196752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Всі ці властивості дозволяють легко контролювати допустимі розміри елементів, при цьому не фіксуючи їх намертво, як це роблять звичайні властивості </a:t>
            </a:r>
            <a:r>
              <a:rPr lang="uk-UA" sz="2000" dirty="0" err="1" smtClean="0">
                <a:solidFill>
                  <a:srgbClr val="FF0000"/>
                </a:solidFill>
              </a:rPr>
              <a:t>width</a:t>
            </a:r>
            <a:r>
              <a:rPr lang="uk-UA" sz="2000" dirty="0" smtClean="0">
                <a:solidFill>
                  <a:srgbClr val="FF0000"/>
                </a:solidFill>
              </a:rPr>
              <a:t> і </a:t>
            </a:r>
            <a:r>
              <a:rPr lang="uk-UA" sz="2000" dirty="0" err="1" smtClean="0">
                <a:solidFill>
                  <a:srgbClr val="FF0000"/>
                </a:solidFill>
              </a:rPr>
              <a:t>height</a:t>
            </a:r>
            <a:r>
              <a:rPr lang="uk-UA" sz="2000" dirty="0" smtClean="0"/>
              <a:t>. </a:t>
            </a:r>
          </a:p>
          <a:p>
            <a:r>
              <a:rPr lang="uk-UA" sz="2000" dirty="0" smtClean="0"/>
              <a:t>Їх можна комбінувати, задаючи для одного елемента мінімальну і максимальну </a:t>
            </a:r>
            <a:r>
              <a:rPr lang="uk-UA" sz="2000" b="1" dirty="0" smtClean="0">
                <a:solidFill>
                  <a:srgbClr val="FF0000"/>
                </a:solidFill>
              </a:rPr>
              <a:t>ширину/висоту</a:t>
            </a:r>
            <a:r>
              <a:rPr lang="uk-UA" sz="2000" dirty="0" smtClean="0"/>
              <a:t>. Значення можна встановлювати в будь-яких одиницях вимірювання CSS.</a:t>
            </a:r>
            <a:endParaRPr lang="uk-UA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285612" cy="181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кутник 4"/>
          <p:cNvSpPr/>
          <p:nvPr/>
        </p:nvSpPr>
        <p:spPr>
          <a:xfrm>
            <a:off x="395536" y="537321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Підтримка браузерами властивостей </a:t>
            </a:r>
            <a:r>
              <a:rPr lang="uk-UA" dirty="0" smtClean="0">
                <a:solidFill>
                  <a:srgbClr val="FF0000"/>
                </a:solidFill>
              </a:rPr>
              <a:t>max-</a:t>
            </a:r>
            <a:r>
              <a:rPr lang="uk-UA" dirty="0" err="1" smtClean="0">
                <a:solidFill>
                  <a:srgbClr val="FF0000"/>
                </a:solidFill>
              </a:rPr>
              <a:t>width</a:t>
            </a:r>
            <a:r>
              <a:rPr lang="uk-UA" dirty="0" smtClean="0">
                <a:solidFill>
                  <a:srgbClr val="FF0000"/>
                </a:solidFill>
              </a:rPr>
              <a:t>, max-</a:t>
            </a:r>
            <a:r>
              <a:rPr lang="uk-UA" dirty="0" err="1" smtClean="0">
                <a:solidFill>
                  <a:srgbClr val="FF0000"/>
                </a:solidFill>
              </a:rPr>
              <a:t>height</a:t>
            </a:r>
            <a:r>
              <a:rPr lang="uk-UA" dirty="0" smtClean="0">
                <a:solidFill>
                  <a:srgbClr val="FF0000"/>
                </a:solidFill>
              </a:rPr>
              <a:t>, min-</a:t>
            </a:r>
            <a:r>
              <a:rPr lang="uk-UA" dirty="0" err="1" smtClean="0">
                <a:solidFill>
                  <a:srgbClr val="FF0000"/>
                </a:solidFill>
              </a:rPr>
              <a:t>width</a:t>
            </a:r>
            <a:r>
              <a:rPr lang="uk-UA" dirty="0" smtClean="0">
                <a:solidFill>
                  <a:srgbClr val="FF0000"/>
                </a:solidFill>
              </a:rPr>
              <a:t>, min-</a:t>
            </a:r>
            <a:r>
              <a:rPr lang="uk-UA" dirty="0" err="1" smtClean="0">
                <a:solidFill>
                  <a:srgbClr val="FF0000"/>
                </a:solidFill>
              </a:rPr>
              <a:t>height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практично стовідсоткова. Цей запис не розуміє тільки Internet Explorer 6.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89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Потік документа. Властивості </a:t>
            </a:r>
            <a:r>
              <a:rPr lang="uk-UA" sz="2000" b="1" dirty="0" err="1" smtClean="0">
                <a:solidFill>
                  <a:srgbClr val="FF0000"/>
                </a:solidFill>
              </a:rPr>
              <a:t>float</a:t>
            </a:r>
            <a:r>
              <a:rPr lang="uk-UA" sz="2000" b="1" dirty="0" smtClean="0">
                <a:solidFill>
                  <a:srgbClr val="FF0000"/>
                </a:solidFill>
              </a:rPr>
              <a:t> і </a:t>
            </a:r>
            <a:r>
              <a:rPr lang="uk-UA" sz="2000" b="1" dirty="0" err="1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Послідовність відображення елементів HTML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За замовчуванням HTML-документ виводиться зверху вниз, від верхнього краю вікна браузера у напрямку до нижнього краю. Такою є і черговість появи елементів </a:t>
            </a:r>
            <a:r>
              <a:rPr lang="uk-UA" dirty="0" err="1" smtClean="0"/>
              <a:t>веб-сторінки</a:t>
            </a:r>
            <a:r>
              <a:rPr lang="uk-UA" dirty="0" smtClean="0"/>
              <a:t>. Порядок виведення називається потоком документа.</a:t>
            </a:r>
          </a:p>
          <a:p>
            <a:pPr algn="ctr"/>
            <a:r>
              <a:rPr lang="uk-UA" dirty="0" smtClean="0"/>
              <a:t>приклад стандартного порядку виведення</a:t>
            </a:r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66108"/>
            <a:ext cx="6433273" cy="457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620688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width</a:t>
            </a:r>
            <a:r>
              <a:rPr lang="uk-UA" sz="2000" b="1" dirty="0" smtClean="0">
                <a:solidFill>
                  <a:srgbClr val="FF0000"/>
                </a:solidFill>
              </a:rPr>
              <a:t> і </a:t>
            </a:r>
            <a:r>
              <a:rPr lang="uk-UA" sz="2000" b="1" dirty="0" err="1" smtClean="0">
                <a:solidFill>
                  <a:srgbClr val="FF0000"/>
                </a:solidFill>
              </a:rPr>
              <a:t>height</a:t>
            </a:r>
            <a:r>
              <a:rPr lang="uk-UA" sz="2000" b="1" dirty="0" smtClean="0">
                <a:solidFill>
                  <a:srgbClr val="FF0000"/>
                </a:solidFill>
              </a:rPr>
              <a:t>: розміри елемента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51520" y="1268760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того щоб об'єкту можна було задати певну ширину і висоту, в CSS існують дві властивості - </a:t>
            </a:r>
            <a:r>
              <a:rPr lang="uk-UA" dirty="0" err="1" smtClean="0">
                <a:solidFill>
                  <a:srgbClr val="FF0000"/>
                </a:solidFill>
              </a:rPr>
              <a:t>width</a:t>
            </a:r>
            <a:r>
              <a:rPr lang="uk-UA" dirty="0" smtClean="0">
                <a:solidFill>
                  <a:srgbClr val="FF0000"/>
                </a:solidFill>
              </a:rPr>
              <a:t> і </a:t>
            </a:r>
            <a:r>
              <a:rPr lang="uk-UA" dirty="0" err="1" smtClean="0">
                <a:solidFill>
                  <a:srgbClr val="FF0000"/>
                </a:solidFill>
              </a:rPr>
              <a:t>height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. З їх допомогою можна встановлювати фіксовані розміри елементів (</a:t>
            </a:r>
            <a:r>
              <a:rPr lang="uk-UA" dirty="0" err="1" smtClean="0"/>
              <a:t>сайдбар</a:t>
            </a:r>
            <a:r>
              <a:rPr lang="uk-UA" dirty="0" smtClean="0"/>
              <a:t>, зображення, таблиця або будь-який блок).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177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Потік документа. Властивості </a:t>
            </a:r>
            <a:r>
              <a:rPr lang="uk-UA" sz="2000" b="1" dirty="0" err="1" smtClean="0">
                <a:solidFill>
                  <a:srgbClr val="FF0000"/>
                </a:solidFill>
              </a:rPr>
              <a:t>float</a:t>
            </a:r>
            <a:r>
              <a:rPr lang="uk-UA" sz="2000" b="1" dirty="0" smtClean="0">
                <a:solidFill>
                  <a:srgbClr val="FF0000"/>
                </a:solidFill>
              </a:rPr>
              <a:t> і </a:t>
            </a:r>
            <a:r>
              <a:rPr lang="uk-UA" sz="2000" b="1" dirty="0" err="1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Елемент</a:t>
            </a:r>
            <a:r>
              <a:rPr lang="ru-RU" sz="2000" dirty="0" smtClean="0"/>
              <a:t>, до </a:t>
            </a:r>
            <a:r>
              <a:rPr lang="ru-RU" sz="2000" dirty="0" err="1" smtClean="0"/>
              <a:t>якого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застосовано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властивість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float</a:t>
            </a:r>
            <a:r>
              <a:rPr lang="ru-RU" sz="2000" dirty="0" smtClean="0"/>
              <a:t>, </a:t>
            </a:r>
            <a:r>
              <a:rPr lang="ru-RU" sz="2000" dirty="0" err="1" smtClean="0"/>
              <a:t>притискається</a:t>
            </a:r>
            <a:r>
              <a:rPr lang="ru-RU" sz="2000" dirty="0" smtClean="0"/>
              <a:t> до </a:t>
            </a:r>
            <a:r>
              <a:rPr lang="ru-RU" sz="2000" dirty="0" err="1" smtClean="0"/>
              <a:t>лівого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до правого краю </a:t>
            </a:r>
            <a:r>
              <a:rPr lang="ru-RU" sz="2000" dirty="0" err="1" smtClean="0"/>
              <a:t>батьківського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елементу</a:t>
            </a:r>
            <a:r>
              <a:rPr lang="ru-RU" sz="2000" dirty="0" smtClean="0"/>
              <a:t> (в </a:t>
            </a:r>
            <a:r>
              <a:rPr lang="ru-RU" sz="2000" dirty="0" err="1" smtClean="0"/>
              <a:t>залежності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), а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розташовані</a:t>
            </a:r>
            <a:r>
              <a:rPr lang="ru-RU" sz="2000" dirty="0" smtClean="0"/>
              <a:t> </a:t>
            </a:r>
            <a:r>
              <a:rPr lang="ru-RU" sz="2000" dirty="0" err="1" smtClean="0"/>
              <a:t>нижче</a:t>
            </a:r>
            <a:r>
              <a:rPr lang="ru-RU" sz="2000" dirty="0" smtClean="0"/>
              <a:t>, </a:t>
            </a:r>
            <a:r>
              <a:rPr lang="ru-RU" sz="2000" dirty="0" err="1" smtClean="0"/>
              <a:t>піднімаються</a:t>
            </a:r>
            <a:r>
              <a:rPr lang="ru-RU" sz="2000" dirty="0" smtClean="0"/>
              <a:t> і </a:t>
            </a:r>
            <a:r>
              <a:rPr lang="ru-RU" sz="2000" dirty="0" err="1" smtClean="0"/>
              <a:t>обтікають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даний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(</a:t>
            </a:r>
            <a:r>
              <a:rPr lang="uk-UA" sz="2000" dirty="0" smtClean="0"/>
              <a:t>такі елементи ще називають «плаваючими»</a:t>
            </a:r>
            <a:r>
              <a:rPr lang="ru-RU" sz="2000" dirty="0" smtClean="0"/>
              <a:t>).</a:t>
            </a:r>
          </a:p>
          <a:p>
            <a:endParaRPr lang="ru-RU" sz="2000" dirty="0"/>
          </a:p>
          <a:p>
            <a:r>
              <a:rPr lang="uk-UA" sz="2000" dirty="0" smtClean="0"/>
              <a:t>Дана властивість широко застосовується в верстці, тому дуже важливо зрозуміти її роботу. </a:t>
            </a:r>
            <a:r>
              <a:rPr lang="uk-UA" sz="2000" dirty="0" err="1" smtClean="0"/>
              <a:t>Float</a:t>
            </a:r>
            <a:r>
              <a:rPr lang="uk-UA" sz="2000" dirty="0" smtClean="0"/>
              <a:t> використовується для створення макетів з декількома колонками, навігаційних меню, галерей і багато іншого.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30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Потік документа. Властивості </a:t>
            </a:r>
            <a:r>
              <a:rPr lang="uk-UA" sz="2000" b="1" dirty="0" err="1" smtClean="0">
                <a:solidFill>
                  <a:srgbClr val="FF0000"/>
                </a:solidFill>
              </a:rPr>
              <a:t>float</a:t>
            </a:r>
            <a:r>
              <a:rPr lang="uk-UA" sz="2000" b="1" dirty="0" smtClean="0">
                <a:solidFill>
                  <a:srgbClr val="FF0000"/>
                </a:solidFill>
              </a:rPr>
              <a:t> і </a:t>
            </a:r>
            <a:r>
              <a:rPr lang="uk-UA" sz="2000" b="1" dirty="0" err="1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значення, які може приймати властивість </a:t>
            </a:r>
            <a:r>
              <a:rPr lang="uk-UA" sz="2000" dirty="0" err="1" smtClean="0"/>
              <a:t>float</a:t>
            </a:r>
            <a:r>
              <a:rPr lang="uk-UA" sz="2000" dirty="0" smtClean="0"/>
              <a:t>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b="1" dirty="0" err="1" smtClean="0">
                <a:solidFill>
                  <a:srgbClr val="FF0000"/>
                </a:solidFill>
              </a:rPr>
              <a:t>left</a:t>
            </a:r>
            <a:r>
              <a:rPr lang="uk-UA" sz="2000" dirty="0" smtClean="0"/>
              <a:t> - елемент вирівнюється по лівій стороні. Елементи, що знаходяться нижче в потоці, обтікають його з правого боку.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right</a:t>
            </a:r>
            <a:r>
              <a:rPr lang="uk-UA" sz="2000" dirty="0" smtClean="0"/>
              <a:t> - значення, протилежне попередньому. Елемент вирівнюється по правій стороні, а елементи, що знаходяться нижче в потоці, обтікають його зліва по лівому краю.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none</a:t>
            </a:r>
            <a:r>
              <a:rPr lang="uk-UA" sz="2000" dirty="0" smtClean="0"/>
              <a:t> - елемент не </a:t>
            </a:r>
            <a:r>
              <a:rPr lang="uk-UA" sz="2000" dirty="0" err="1" smtClean="0"/>
              <a:t>обтікається</a:t>
            </a:r>
            <a:r>
              <a:rPr lang="uk-UA" sz="2000" dirty="0" smtClean="0"/>
              <a:t> і знаходиться в своїй звичайній позиції.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369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Потік документа. Властивості </a:t>
            </a:r>
            <a:r>
              <a:rPr lang="uk-UA" sz="2000" b="1" dirty="0" err="1" smtClean="0">
                <a:solidFill>
                  <a:srgbClr val="FF0000"/>
                </a:solidFill>
              </a:rPr>
              <a:t>float</a:t>
            </a:r>
            <a:r>
              <a:rPr lang="uk-UA" sz="2000" b="1" dirty="0" smtClean="0">
                <a:solidFill>
                  <a:srgbClr val="FF0000"/>
                </a:solidFill>
              </a:rPr>
              <a:t> і </a:t>
            </a:r>
            <a:r>
              <a:rPr lang="uk-UA" sz="2000" b="1" dirty="0" err="1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Застосовувати дану властивість можна як до рядкових, так і до блокових елементів. </a:t>
            </a:r>
          </a:p>
          <a:p>
            <a:endParaRPr lang="uk-UA" sz="2000" dirty="0"/>
          </a:p>
          <a:p>
            <a:r>
              <a:rPr lang="uk-UA" sz="2000" dirty="0" smtClean="0"/>
              <a:t>Але оскільки блоковий елемент за замовчуванням займає всю ширину контейнера, то при використанні </a:t>
            </a:r>
            <a:r>
              <a:rPr lang="uk-UA" sz="2000" dirty="0" err="1" smtClean="0">
                <a:solidFill>
                  <a:srgbClr val="FF0000"/>
                </a:solidFill>
              </a:rPr>
              <a:t>float</a:t>
            </a:r>
            <a:r>
              <a:rPr lang="uk-UA" sz="2000" dirty="0" smtClean="0"/>
              <a:t> з блоком рекомендується задати йому ширину </a:t>
            </a:r>
            <a:r>
              <a:rPr lang="uk-UA" sz="2000" dirty="0" err="1" smtClean="0">
                <a:solidFill>
                  <a:srgbClr val="FF0000"/>
                </a:solidFill>
              </a:rPr>
              <a:t>width</a:t>
            </a:r>
            <a:r>
              <a:rPr lang="uk-UA" sz="2000" dirty="0" smtClean="0"/>
              <a:t> і таким чином залишити місце для вмісту, який повинен обтікати елемент.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9561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Потік документа. Властивості </a:t>
            </a:r>
            <a:r>
              <a:rPr lang="uk-UA" sz="2000" b="1" dirty="0" err="1" smtClean="0">
                <a:solidFill>
                  <a:srgbClr val="FF0000"/>
                </a:solidFill>
              </a:rPr>
              <a:t>float</a:t>
            </a:r>
            <a:r>
              <a:rPr lang="uk-UA" sz="2000" b="1" dirty="0" smtClean="0">
                <a:solidFill>
                  <a:srgbClr val="FF0000"/>
                </a:solidFill>
              </a:rPr>
              <a:t> і </a:t>
            </a:r>
            <a:r>
              <a:rPr lang="uk-UA" sz="2000" b="1" dirty="0" err="1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приклад роботи властивості </a:t>
            </a:r>
            <a:r>
              <a:rPr lang="uk-UA" dirty="0" err="1" smtClean="0">
                <a:solidFill>
                  <a:srgbClr val="FF0000"/>
                </a:solidFill>
              </a:rPr>
              <a:t>float</a:t>
            </a:r>
            <a:r>
              <a:rPr lang="uk-UA" dirty="0" smtClean="0"/>
              <a:t> зі значеннями </a:t>
            </a:r>
            <a:r>
              <a:rPr lang="uk-UA" dirty="0" err="1" smtClean="0">
                <a:solidFill>
                  <a:srgbClr val="FF0000"/>
                </a:solidFill>
              </a:rPr>
              <a:t>left</a:t>
            </a:r>
            <a:r>
              <a:rPr lang="uk-UA" dirty="0" smtClean="0">
                <a:solidFill>
                  <a:srgbClr val="FF0000"/>
                </a:solidFill>
              </a:rPr>
              <a:t> і </a:t>
            </a:r>
            <a:r>
              <a:rPr lang="uk-UA" dirty="0" err="1" smtClean="0">
                <a:solidFill>
                  <a:srgbClr val="FF0000"/>
                </a:solidFill>
              </a:rPr>
              <a:t>right</a:t>
            </a:r>
            <a:r>
              <a:rPr lang="uk-UA" dirty="0" smtClean="0"/>
              <a:t>: </a:t>
            </a:r>
            <a:r>
              <a:rPr lang="en-US" dirty="0" smtClean="0">
                <a:hlinkClick r:id="rId2"/>
              </a:rPr>
              <a:t>codepen.io</a:t>
            </a:r>
            <a:endParaRPr lang="uk-UA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8" y="1412776"/>
            <a:ext cx="8912932" cy="513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2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Скасування обтікання: 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У верстці практично завжди існує необхідність скинути обтікання після певного елемента. </a:t>
            </a:r>
            <a:endParaRPr lang="en-US" sz="2000" dirty="0" smtClean="0"/>
          </a:p>
          <a:p>
            <a:endParaRPr lang="en-US" sz="2000" dirty="0"/>
          </a:p>
          <a:p>
            <a:r>
              <a:rPr lang="uk-UA" sz="2000" dirty="0" smtClean="0"/>
              <a:t>Наприклад, в разі, коли основний блок </a:t>
            </a:r>
            <a:r>
              <a:rPr lang="uk-UA" sz="2000" dirty="0" err="1" smtClean="0"/>
              <a:t>веб-сторінки</a:t>
            </a:r>
            <a:r>
              <a:rPr lang="uk-UA" sz="2000" dirty="0" smtClean="0"/>
              <a:t> </a:t>
            </a:r>
            <a:r>
              <a:rPr lang="uk-UA" sz="2000" dirty="0" err="1" smtClean="0"/>
              <a:t>обтікається</a:t>
            </a:r>
            <a:r>
              <a:rPr lang="uk-UA" sz="2000" dirty="0" smtClean="0"/>
              <a:t> бічною колонкою (</a:t>
            </a:r>
            <a:r>
              <a:rPr lang="uk-UA" sz="2000" dirty="0" err="1" smtClean="0"/>
              <a:t>сайдбар</a:t>
            </a:r>
            <a:r>
              <a:rPr lang="uk-UA" sz="2000" dirty="0" smtClean="0"/>
              <a:t>), швидше за все, нам знадобиться скасувати обтікання після </a:t>
            </a:r>
            <a:r>
              <a:rPr lang="uk-UA" sz="2000" dirty="0" err="1" smtClean="0"/>
              <a:t>сайдбара</a:t>
            </a:r>
            <a:r>
              <a:rPr lang="uk-UA" sz="2000" dirty="0" smtClean="0"/>
              <a:t>. </a:t>
            </a:r>
          </a:p>
          <a:p>
            <a:endParaRPr lang="uk-UA" sz="2000" dirty="0"/>
          </a:p>
          <a:p>
            <a:r>
              <a:rPr lang="uk-UA" sz="2000" dirty="0" smtClean="0"/>
              <a:t>Адже це безумовно не останній елемент на сторінці, і, як мінімум, є ще </a:t>
            </a:r>
            <a:r>
              <a:rPr lang="uk-UA" sz="2000" dirty="0" err="1" smtClean="0"/>
              <a:t>футер</a:t>
            </a:r>
            <a:r>
              <a:rPr lang="uk-UA" sz="2000" dirty="0" smtClean="0"/>
              <a:t> - нижня частина сторінки, який повинен розташовуватися внизу, нікуди не з'їжджати і нічого не обтікати.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4748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Скасування обтікання: 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 </a:t>
            </a:r>
            <a:r>
              <a:rPr lang="uk-UA" dirty="0" err="1" smtClean="0"/>
              <a:t>скріншоті</a:t>
            </a:r>
            <a:r>
              <a:rPr lang="uk-UA" dirty="0" smtClean="0"/>
              <a:t> обтікання після </a:t>
            </a:r>
            <a:r>
              <a:rPr lang="uk-UA" dirty="0" err="1" smtClean="0"/>
              <a:t>сайдбара</a:t>
            </a:r>
            <a:r>
              <a:rPr lang="uk-UA" dirty="0" smtClean="0"/>
              <a:t> не скасоване, і </a:t>
            </a:r>
            <a:r>
              <a:rPr lang="uk-UA" dirty="0" err="1" smtClean="0"/>
              <a:t>блок-футер</a:t>
            </a:r>
            <a:r>
              <a:rPr lang="uk-UA" dirty="0" smtClean="0"/>
              <a:t> поводиться дивним чином, намагаючись обтікати елемент вище (але нічого не виходить, оскільки ширина як мінімум одного елемента цього зробити не дозволяє - елемент «застрягає»):</a:t>
            </a:r>
            <a:endParaRPr lang="uk-UA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8104"/>
            <a:ext cx="8649866" cy="501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4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Скасування обтікання: 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Для скидання обтікання використовується властивість </a:t>
            </a:r>
            <a:r>
              <a:rPr lang="en-US" sz="2000" dirty="0" smtClean="0"/>
              <a:t>clear </a:t>
            </a:r>
            <a:r>
              <a:rPr lang="uk-UA" sz="2000" dirty="0" smtClean="0"/>
              <a:t>і її значення:</a:t>
            </a:r>
          </a:p>
          <a:p>
            <a:endParaRPr lang="uk-UA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left</a:t>
            </a:r>
            <a:r>
              <a:rPr lang="en-US" sz="2000" dirty="0" smtClean="0"/>
              <a:t> - </a:t>
            </a:r>
            <a:r>
              <a:rPr lang="uk-UA" sz="2000" dirty="0" smtClean="0"/>
              <a:t>елемент, до якого застосовується властивість </a:t>
            </a:r>
            <a:r>
              <a:rPr lang="en-US" sz="2000" dirty="0" smtClean="0">
                <a:solidFill>
                  <a:srgbClr val="FF0000"/>
                </a:solidFill>
              </a:rPr>
              <a:t>clear: left</a:t>
            </a:r>
            <a:r>
              <a:rPr lang="en-US" sz="2000" dirty="0" smtClean="0"/>
              <a:t>, </a:t>
            </a:r>
            <a:r>
              <a:rPr lang="uk-UA" sz="2000" dirty="0" smtClean="0"/>
              <a:t>перестає обтікати елемент із властивістю </a:t>
            </a:r>
            <a:r>
              <a:rPr lang="en-US" sz="2000" dirty="0" smtClean="0">
                <a:solidFill>
                  <a:srgbClr val="FF0000"/>
                </a:solidFill>
              </a:rPr>
              <a:t>float: left</a:t>
            </a:r>
            <a:r>
              <a:rPr lang="en-US" sz="2000" dirty="0" smtClean="0"/>
              <a:t>, </a:t>
            </a:r>
            <a:r>
              <a:rPr lang="uk-UA" sz="2000" dirty="0" smtClean="0"/>
              <a:t>проте праве обтікання зберігається.</a:t>
            </a:r>
          </a:p>
          <a:p>
            <a:endParaRPr lang="uk-UA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right</a:t>
            </a:r>
            <a:r>
              <a:rPr lang="en-US" sz="2000" dirty="0" smtClean="0"/>
              <a:t> - </a:t>
            </a:r>
            <a:r>
              <a:rPr lang="uk-UA" sz="2000" dirty="0" smtClean="0"/>
              <a:t>елемент, до якого застосовується властивість </a:t>
            </a:r>
            <a:r>
              <a:rPr lang="en-US" sz="2000" dirty="0" smtClean="0">
                <a:solidFill>
                  <a:srgbClr val="FF0000"/>
                </a:solidFill>
              </a:rPr>
              <a:t>clear: right</a:t>
            </a:r>
            <a:r>
              <a:rPr lang="en-US" sz="2000" dirty="0" smtClean="0"/>
              <a:t>, </a:t>
            </a:r>
            <a:r>
              <a:rPr lang="uk-UA" sz="2000" dirty="0" smtClean="0"/>
              <a:t>перестає обтікати елемент із властивістю </a:t>
            </a:r>
            <a:r>
              <a:rPr lang="en-US" sz="2000" dirty="0" smtClean="0">
                <a:solidFill>
                  <a:srgbClr val="FF0000"/>
                </a:solidFill>
              </a:rPr>
              <a:t>float: right</a:t>
            </a:r>
            <a:r>
              <a:rPr lang="en-US" sz="2000" dirty="0" smtClean="0"/>
              <a:t>, </a:t>
            </a:r>
            <a:r>
              <a:rPr lang="uk-UA" sz="2000" dirty="0" smtClean="0"/>
              <a:t>проте ліве обтікання зберігається.</a:t>
            </a:r>
          </a:p>
          <a:p>
            <a:endParaRPr lang="uk-UA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both</a:t>
            </a:r>
            <a:r>
              <a:rPr lang="en-US" sz="2000" dirty="0" smtClean="0"/>
              <a:t> - </a:t>
            </a:r>
            <a:r>
              <a:rPr lang="uk-UA" sz="2000" dirty="0" smtClean="0"/>
              <a:t>повністю скасовує обтікання з усіх боків. Елемент зміщується вниз і утворює стандартний потік. На наступні за ним елементи обтікання також перестає впливати.</a:t>
            </a:r>
          </a:p>
          <a:p>
            <a:endParaRPr lang="uk-UA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none</a:t>
            </a:r>
            <a:r>
              <a:rPr lang="en-US" sz="2000" dirty="0" smtClean="0"/>
              <a:t> - </a:t>
            </a:r>
            <a:r>
              <a:rPr lang="uk-UA" sz="2000" dirty="0" smtClean="0"/>
              <a:t>скасовує очищення </a:t>
            </a:r>
            <a:r>
              <a:rPr lang="en-US" sz="2000" dirty="0" smtClean="0">
                <a:solidFill>
                  <a:srgbClr val="FF0000"/>
                </a:solidFill>
              </a:rPr>
              <a:t>clear</a:t>
            </a:r>
            <a:r>
              <a:rPr lang="en-US" sz="2000" dirty="0" smtClean="0"/>
              <a:t>. </a:t>
            </a:r>
            <a:r>
              <a:rPr lang="uk-UA" sz="2000" dirty="0" smtClean="0"/>
              <a:t>Елемент буде вести себе, як зазвичай, і на нього будуть впливати налаштування </a:t>
            </a:r>
            <a:r>
              <a:rPr lang="en-US" sz="2000" b="1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0561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Скасування обтікання: 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51520" y="804774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задамо </a:t>
            </a:r>
            <a:r>
              <a:rPr lang="uk-UA" sz="2000" dirty="0" err="1" smtClean="0"/>
              <a:t>футеру</a:t>
            </a:r>
            <a:r>
              <a:rPr lang="uk-UA" sz="2000" dirty="0" smtClean="0"/>
              <a:t> властивість </a:t>
            </a:r>
            <a:r>
              <a:rPr lang="uk-UA" sz="2000" dirty="0" err="1" smtClean="0">
                <a:solidFill>
                  <a:srgbClr val="FF0000"/>
                </a:solidFill>
              </a:rPr>
              <a:t>clear</a:t>
            </a:r>
            <a:r>
              <a:rPr lang="uk-UA" sz="2000" dirty="0" smtClean="0">
                <a:solidFill>
                  <a:srgbClr val="FF0000"/>
                </a:solidFill>
              </a:rPr>
              <a:t>: </a:t>
            </a:r>
            <a:r>
              <a:rPr lang="uk-UA" sz="2000" dirty="0" err="1" smtClean="0">
                <a:solidFill>
                  <a:srgbClr val="FF0000"/>
                </a:solidFill>
              </a:rPr>
              <a:t>both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9309"/>
            <a:ext cx="8793242" cy="521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2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Скасування обтікання: 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04775"/>
            <a:ext cx="7488832" cy="444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323528" y="53012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 результаті </a:t>
            </a:r>
            <a:r>
              <a:rPr lang="uk-UA" dirty="0" err="1" smtClean="0"/>
              <a:t>футер</a:t>
            </a:r>
            <a:r>
              <a:rPr lang="uk-UA" dirty="0" smtClean="0"/>
              <a:t> вирівнявся і розмістився на своєму місці. До речі, також стало видно результат роботи властивості </a:t>
            </a:r>
            <a:r>
              <a:rPr lang="en-US" dirty="0" smtClean="0">
                <a:solidFill>
                  <a:srgbClr val="FF0000"/>
                </a:solidFill>
              </a:rPr>
              <a:t>margin-bottom: 10px</a:t>
            </a:r>
            <a:r>
              <a:rPr lang="en-US" dirty="0" smtClean="0"/>
              <a:t>, </a:t>
            </a:r>
            <a:r>
              <a:rPr lang="uk-UA" dirty="0" smtClean="0"/>
              <a:t>яку було раніше застосовано до </a:t>
            </a:r>
            <a:r>
              <a:rPr lang="uk-UA" dirty="0" err="1" smtClean="0"/>
              <a:t>сайдбару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Властивості </a:t>
            </a:r>
            <a:r>
              <a:rPr lang="en-US" dirty="0" smtClean="0">
                <a:solidFill>
                  <a:srgbClr val="FF0000"/>
                </a:solidFill>
              </a:rPr>
              <a:t>float </a:t>
            </a:r>
            <a:r>
              <a:rPr lang="uk-UA" dirty="0" smtClean="0">
                <a:solidFill>
                  <a:srgbClr val="FF0000"/>
                </a:solidFill>
              </a:rPr>
              <a:t>і </a:t>
            </a:r>
            <a:r>
              <a:rPr lang="en-US" dirty="0" smtClean="0">
                <a:solidFill>
                  <a:srgbClr val="FF0000"/>
                </a:solidFill>
              </a:rPr>
              <a:t>clear </a:t>
            </a:r>
            <a:r>
              <a:rPr lang="uk-UA" dirty="0" smtClean="0"/>
              <a:t>підтримуються всіма браузерами, включаючи </a:t>
            </a:r>
            <a:r>
              <a:rPr lang="en-US" dirty="0" smtClean="0"/>
              <a:t>IE6 </a:t>
            </a:r>
            <a:r>
              <a:rPr lang="uk-UA" dirty="0" smtClean="0"/>
              <a:t>та </a:t>
            </a:r>
            <a:r>
              <a:rPr lang="en-US" dirty="0" smtClean="0"/>
              <a:t>IE7.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97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Скасування обтікання: 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clear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51520" y="836752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«</a:t>
            </a:r>
            <a:r>
              <a:rPr lang="uk-UA" b="1" dirty="0" err="1" smtClean="0"/>
              <a:t>Схлопування</a:t>
            </a:r>
            <a:r>
              <a:rPr lang="uk-UA" b="1" dirty="0" smtClean="0"/>
              <a:t>» батьківського елемента при наявності у вкладених елементів властивості </a:t>
            </a:r>
            <a:r>
              <a:rPr lang="en-US" b="1" dirty="0" smtClean="0">
                <a:solidFill>
                  <a:srgbClr val="FF0000"/>
                </a:solidFill>
              </a:rPr>
              <a:t>float</a:t>
            </a:r>
          </a:p>
          <a:p>
            <a:endParaRPr lang="uk-UA" dirty="0" smtClean="0"/>
          </a:p>
          <a:p>
            <a:r>
              <a:rPr lang="uk-UA" dirty="0" smtClean="0"/>
              <a:t>Нехай всередині елемента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</a:t>
            </a:r>
            <a:r>
              <a:rPr lang="uk-UA" dirty="0" smtClean="0"/>
              <a:t>поміщений елемент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. 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За замовчуванням, висота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</a:t>
            </a:r>
            <a:r>
              <a:rPr lang="uk-UA" dirty="0" smtClean="0"/>
              <a:t>розтягнеться по вмісту. Як тільки ми до елементу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</a:t>
            </a:r>
            <a:r>
              <a:rPr lang="uk-UA" dirty="0" smtClean="0"/>
              <a:t>застосуємо властивість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</a:t>
            </a:r>
            <a:r>
              <a:rPr lang="uk-UA" dirty="0" smtClean="0"/>
              <a:t>він спливає, і батьківський елемент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</a:t>
            </a:r>
            <a:r>
              <a:rPr lang="uk-UA" dirty="0" smtClean="0"/>
              <a:t>не знатиме що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</a:t>
            </a:r>
            <a:r>
              <a:rPr lang="uk-UA" dirty="0" smtClean="0"/>
              <a:t>існує. </a:t>
            </a:r>
          </a:p>
          <a:p>
            <a:endParaRPr lang="uk-UA" dirty="0"/>
          </a:p>
          <a:p>
            <a:r>
              <a:rPr lang="uk-UA" dirty="0" smtClean="0"/>
              <a:t>Якщо вмісту у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</a:t>
            </a:r>
            <a:r>
              <a:rPr lang="uk-UA" dirty="0" smtClean="0"/>
              <a:t>немає, то його висота дорівнює нулю. Така поведінка називається «</a:t>
            </a:r>
            <a:r>
              <a:rPr lang="uk-UA" dirty="0" err="1" smtClean="0">
                <a:solidFill>
                  <a:srgbClr val="FF0000"/>
                </a:solidFill>
              </a:rPr>
              <a:t>схлопування</a:t>
            </a:r>
            <a:r>
              <a:rPr lang="uk-UA" dirty="0" smtClean="0"/>
              <a:t>». </a:t>
            </a:r>
          </a:p>
          <a:p>
            <a:endParaRPr lang="uk-UA" dirty="0"/>
          </a:p>
          <a:p>
            <a:r>
              <a:rPr lang="uk-UA" dirty="0" smtClean="0"/>
              <a:t>Щоб запобігти </a:t>
            </a:r>
            <a:r>
              <a:rPr lang="uk-UA" dirty="0" err="1" smtClean="0"/>
              <a:t>схлопуванню</a:t>
            </a:r>
            <a:r>
              <a:rPr lang="uk-UA" dirty="0" smtClean="0"/>
              <a:t> батька йому задають або властивість </a:t>
            </a:r>
            <a:r>
              <a:rPr lang="en-US" dirty="0" smtClean="0">
                <a:solidFill>
                  <a:srgbClr val="FF0000"/>
                </a:solidFill>
              </a:rPr>
              <a:t>min-height</a:t>
            </a:r>
            <a:r>
              <a:rPr lang="en-US" dirty="0" smtClean="0"/>
              <a:t> - </a:t>
            </a:r>
            <a:r>
              <a:rPr lang="uk-UA" dirty="0" smtClean="0"/>
              <a:t>мінімальна висота, або застосовують спосіб: додають ще один блок, для якого задають властивість: </a:t>
            </a:r>
          </a:p>
          <a:p>
            <a:r>
              <a:rPr lang="uk-UA" b="1" dirty="0">
                <a:solidFill>
                  <a:srgbClr val="FF0000"/>
                </a:solidFill>
              </a:rPr>
              <a:t>	</a:t>
            </a:r>
            <a:r>
              <a:rPr lang="uk-UA" b="1" dirty="0" smtClean="0">
                <a:solidFill>
                  <a:srgbClr val="FF0000"/>
                </a:solidFill>
              </a:rPr>
              <a:t>	&lt;</a:t>
            </a:r>
            <a:r>
              <a:rPr lang="en-US" b="1" dirty="0" smtClean="0">
                <a:solidFill>
                  <a:srgbClr val="FF0000"/>
                </a:solidFill>
              </a:rPr>
              <a:t>div style="</a:t>
            </a:r>
            <a:r>
              <a:rPr lang="en-US" b="1" dirty="0" err="1" smtClean="0">
                <a:solidFill>
                  <a:srgbClr val="FF0000"/>
                </a:solidFill>
              </a:rPr>
              <a:t>clear:both</a:t>
            </a:r>
            <a:r>
              <a:rPr lang="en-US" b="1" dirty="0" smtClean="0">
                <a:solidFill>
                  <a:srgbClr val="FF0000"/>
                </a:solidFill>
              </a:rPr>
              <a:t>"&gt;&lt;/div&gt;</a:t>
            </a:r>
          </a:p>
          <a:p>
            <a:endParaRPr lang="uk-UA" dirty="0" smtClean="0"/>
          </a:p>
          <a:p>
            <a:r>
              <a:rPr lang="uk-UA" dirty="0" smtClean="0"/>
              <a:t>Даний блок не видно на сторінці, але властивість </a:t>
            </a:r>
            <a:r>
              <a:rPr lang="en-US" dirty="0" smtClean="0">
                <a:solidFill>
                  <a:srgbClr val="FF0000"/>
                </a:solidFill>
              </a:rPr>
              <a:t>clear: both</a:t>
            </a:r>
            <a:r>
              <a:rPr lang="en-US" dirty="0" smtClean="0"/>
              <a:t> </a:t>
            </a:r>
            <a:r>
              <a:rPr lang="uk-UA" dirty="0" smtClean="0"/>
              <a:t>знімає обтікання елементів і розтягує батька на висоту вмісту.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66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620688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Особливості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обчислення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ширини</a:t>
            </a:r>
            <a:r>
              <a:rPr lang="ru-RU" sz="2000" b="1" dirty="0" smtClean="0">
                <a:solidFill>
                  <a:srgbClr val="FF0000"/>
                </a:solidFill>
              </a:rPr>
              <a:t> і </a:t>
            </a:r>
            <a:r>
              <a:rPr lang="ru-RU" sz="2000" b="1" dirty="0" err="1" smtClean="0">
                <a:solidFill>
                  <a:srgbClr val="FF0000"/>
                </a:solidFill>
              </a:rPr>
              <a:t>висоти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51520" y="105511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визначення ширини або висоти об'єкта можна використовувати будь-які одиниці вимірювання довжини в CSS. Найбільш прості в розумінні </a:t>
            </a:r>
            <a:r>
              <a:rPr lang="uk-UA" dirty="0" err="1" smtClean="0"/>
              <a:t>пікселі</a:t>
            </a:r>
            <a:r>
              <a:rPr lang="uk-UA" dirty="0" smtClean="0"/>
              <a:t>. Якщо ви використовуєте відсотки, то в цьому випадку ширина об'єкта буде залежати від ширини його батька. Якщо такого немає, то ширина елемента обчислюється, виходячи з ширини вікна браузера (при зміні користувачем ширини вікна значення </a:t>
            </a:r>
            <a:r>
              <a:rPr lang="uk-UA" b="1" dirty="0" err="1" smtClean="0">
                <a:solidFill>
                  <a:srgbClr val="FF0000"/>
                </a:solidFill>
              </a:rPr>
              <a:t>width</a:t>
            </a:r>
            <a:r>
              <a:rPr lang="uk-UA" dirty="0" smtClean="0"/>
              <a:t> буде перераховано).</a:t>
            </a:r>
          </a:p>
          <a:p>
            <a:endParaRPr lang="uk-UA" dirty="0"/>
          </a:p>
          <a:p>
            <a:r>
              <a:rPr lang="uk-UA" dirty="0" smtClean="0"/>
              <a:t>Висота </a:t>
            </a:r>
            <a:r>
              <a:rPr lang="uk-UA" b="1" dirty="0" err="1" smtClean="0">
                <a:solidFill>
                  <a:srgbClr val="FF0000"/>
                </a:solidFill>
              </a:rPr>
              <a:t>height</a:t>
            </a:r>
            <a:r>
              <a:rPr lang="uk-UA" dirty="0" smtClean="0"/>
              <a:t>, задана у відсотках, обчислюється аналогічним чином.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6" y="3363442"/>
            <a:ext cx="8290118" cy="349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90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620688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Особливості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обчислення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ширини</a:t>
            </a:r>
            <a:r>
              <a:rPr lang="ru-RU" sz="2000" b="1" dirty="0" smtClean="0">
                <a:solidFill>
                  <a:srgbClr val="FF0000"/>
                </a:solidFill>
              </a:rPr>
              <a:t> і </a:t>
            </a:r>
            <a:r>
              <a:rPr lang="ru-RU" sz="2000" b="1" dirty="0" err="1" smtClean="0">
                <a:solidFill>
                  <a:srgbClr val="FF0000"/>
                </a:solidFill>
              </a:rPr>
              <a:t>висоти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51520" y="105511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У властивостей </a:t>
            </a:r>
            <a:r>
              <a:rPr lang="uk-UA" b="1" dirty="0" err="1" smtClean="0">
                <a:solidFill>
                  <a:srgbClr val="FF0000"/>
                </a:solidFill>
              </a:rPr>
              <a:t>width</a:t>
            </a:r>
            <a:r>
              <a:rPr lang="uk-UA" b="1" dirty="0" smtClean="0">
                <a:solidFill>
                  <a:srgbClr val="FF0000"/>
                </a:solidFill>
              </a:rPr>
              <a:t> і </a:t>
            </a:r>
            <a:r>
              <a:rPr lang="uk-UA" b="1" dirty="0" err="1" smtClean="0">
                <a:solidFill>
                  <a:srgbClr val="FF0000"/>
                </a:solidFill>
              </a:rPr>
              <a:t>height</a:t>
            </a:r>
            <a:r>
              <a:rPr lang="uk-UA" b="1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є особливість - вони не включають в себе значення </a:t>
            </a:r>
            <a:r>
              <a:rPr lang="uk-UA" dirty="0" err="1" smtClean="0">
                <a:solidFill>
                  <a:srgbClr val="FF0000"/>
                </a:solidFill>
              </a:rPr>
              <a:t>margin</a:t>
            </a:r>
            <a:r>
              <a:rPr lang="uk-UA" dirty="0" smtClean="0">
                <a:solidFill>
                  <a:srgbClr val="FF0000"/>
                </a:solidFill>
              </a:rPr>
              <a:t>, </a:t>
            </a:r>
            <a:r>
              <a:rPr lang="uk-UA" dirty="0" err="1" smtClean="0">
                <a:solidFill>
                  <a:srgbClr val="FF0000"/>
                </a:solidFill>
              </a:rPr>
              <a:t>padding</a:t>
            </a:r>
            <a:r>
              <a:rPr lang="uk-UA" dirty="0" smtClean="0">
                <a:solidFill>
                  <a:srgbClr val="FF0000"/>
                </a:solidFill>
              </a:rPr>
              <a:t> і </a:t>
            </a:r>
            <a:r>
              <a:rPr lang="uk-UA" dirty="0" err="1" smtClean="0">
                <a:solidFill>
                  <a:srgbClr val="FF0000"/>
                </a:solidFill>
              </a:rPr>
              <a:t>border</a:t>
            </a:r>
            <a:r>
              <a:rPr lang="uk-UA" dirty="0" smtClean="0"/>
              <a:t>. Значення, яке ви встановите для </a:t>
            </a:r>
            <a:r>
              <a:rPr lang="uk-UA" dirty="0" err="1" smtClean="0">
                <a:solidFill>
                  <a:srgbClr val="FF0000"/>
                </a:solidFill>
              </a:rPr>
              <a:t>width</a:t>
            </a:r>
            <a:r>
              <a:rPr lang="uk-UA" dirty="0" smtClean="0">
                <a:solidFill>
                  <a:srgbClr val="FF0000"/>
                </a:solidFill>
              </a:rPr>
              <a:t>/</a:t>
            </a:r>
            <a:r>
              <a:rPr lang="uk-UA" dirty="0" err="1" smtClean="0">
                <a:solidFill>
                  <a:srgbClr val="FF0000"/>
                </a:solidFill>
              </a:rPr>
              <a:t>height</a:t>
            </a:r>
            <a:r>
              <a:rPr lang="uk-UA" dirty="0" smtClean="0"/>
              <a:t>, означатиме лише </a:t>
            </a:r>
            <a:r>
              <a:rPr lang="uk-UA" dirty="0" smtClean="0">
                <a:solidFill>
                  <a:srgbClr val="FF0000"/>
                </a:solidFill>
              </a:rPr>
              <a:t>ширину/висоту</a:t>
            </a:r>
            <a:r>
              <a:rPr lang="uk-UA" dirty="0" smtClean="0"/>
              <a:t> області вмісту елемента.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Фактична ширина - це сума значень, таких як </a:t>
            </a:r>
            <a:r>
              <a:rPr lang="uk-UA" b="1" dirty="0" err="1" smtClean="0">
                <a:solidFill>
                  <a:srgbClr val="FF0000"/>
                </a:solidFill>
              </a:rPr>
              <a:t>width</a:t>
            </a:r>
            <a:r>
              <a:rPr lang="uk-UA" b="1" dirty="0" smtClean="0">
                <a:solidFill>
                  <a:srgbClr val="FF0000"/>
                </a:solidFill>
              </a:rPr>
              <a:t>, </a:t>
            </a:r>
            <a:r>
              <a:rPr lang="uk-UA" b="1" dirty="0" err="1" smtClean="0">
                <a:solidFill>
                  <a:srgbClr val="FF0000"/>
                </a:solidFill>
              </a:rPr>
              <a:t>padding</a:t>
            </a:r>
            <a:r>
              <a:rPr lang="uk-UA" b="1" dirty="0" smtClean="0">
                <a:solidFill>
                  <a:srgbClr val="FF0000"/>
                </a:solidFill>
              </a:rPr>
              <a:t>, </a:t>
            </a:r>
            <a:r>
              <a:rPr lang="uk-UA" b="1" dirty="0" err="1" smtClean="0">
                <a:solidFill>
                  <a:srgbClr val="FF0000"/>
                </a:solidFill>
              </a:rPr>
              <a:t>border</a:t>
            </a:r>
            <a:r>
              <a:rPr lang="uk-UA" b="1" dirty="0" smtClean="0">
                <a:solidFill>
                  <a:srgbClr val="FF0000"/>
                </a:solidFill>
              </a:rPr>
              <a:t> і </a:t>
            </a:r>
            <a:r>
              <a:rPr lang="uk-UA" b="1" dirty="0" err="1" smtClean="0">
                <a:solidFill>
                  <a:srgbClr val="FF0000"/>
                </a:solidFill>
              </a:rPr>
              <a:t>margin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64" y="2636912"/>
            <a:ext cx="4452255" cy="155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467544" y="4437112"/>
            <a:ext cx="835292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dirty="0" err="1" smtClean="0"/>
              <a:t>width</a:t>
            </a:r>
            <a:r>
              <a:rPr lang="uk-UA" sz="2000" dirty="0" smtClean="0"/>
              <a:t> + margin-left + margin-right + padding-left + border-left = </a:t>
            </a:r>
          </a:p>
          <a:p>
            <a:pPr>
              <a:lnSpc>
                <a:spcPct val="150000"/>
              </a:lnSpc>
            </a:pPr>
            <a:r>
              <a:rPr lang="uk-UA" sz="2000" dirty="0" smtClean="0"/>
              <a:t>200px + 15px + </a:t>
            </a:r>
            <a:r>
              <a:rPr lang="uk-UA" sz="2000" dirty="0" err="1" smtClean="0"/>
              <a:t>15px</a:t>
            </a:r>
            <a:r>
              <a:rPr lang="uk-UA" sz="2000" dirty="0" smtClean="0"/>
              <a:t> + 10px + 3px = </a:t>
            </a:r>
          </a:p>
          <a:p>
            <a:pPr>
              <a:lnSpc>
                <a:spcPct val="150000"/>
              </a:lnSpc>
            </a:pPr>
            <a:r>
              <a:rPr lang="uk-UA" sz="2000" dirty="0"/>
              <a:t>	</a:t>
            </a:r>
            <a:r>
              <a:rPr lang="uk-UA" sz="2000" dirty="0" smtClean="0"/>
              <a:t>			243px (фактична ширина)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987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Особливості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обчислення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ширини</a:t>
            </a:r>
            <a:r>
              <a:rPr lang="ru-RU" sz="2000" b="1" dirty="0" smtClean="0">
                <a:solidFill>
                  <a:srgbClr val="FF0000"/>
                </a:solidFill>
              </a:rPr>
              <a:t> і </a:t>
            </a:r>
            <a:r>
              <a:rPr lang="ru-RU" sz="2000" b="1" dirty="0" err="1" smtClean="0">
                <a:solidFill>
                  <a:srgbClr val="FF0000"/>
                </a:solidFill>
              </a:rPr>
              <a:t>висоти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51520" y="836712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Властивість </a:t>
            </a:r>
            <a:r>
              <a:rPr lang="uk-UA" b="1" dirty="0" err="1" smtClean="0">
                <a:solidFill>
                  <a:srgbClr val="FF0000"/>
                </a:solidFill>
              </a:rPr>
              <a:t>height</a:t>
            </a:r>
            <a:r>
              <a:rPr lang="uk-UA" dirty="0" smtClean="0"/>
              <a:t> може бути зручною, якщо треба точно контролювати, наприклад, висоту зображення. </a:t>
            </a:r>
          </a:p>
          <a:p>
            <a:r>
              <a:rPr lang="uk-UA" dirty="0" smtClean="0"/>
              <a:t>Однак, якщо в контейнері буде міститися текст або будь-який інший контент, у якого може варіюватися висота, не рекомендується встановлювати фіксовану висоту для контейнера, так як подібна верстка може привести до несподіваного результату - контент буде відображатися поверх іншого вмісту.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Замість фіксованої висоти використовувати </a:t>
            </a:r>
            <a:r>
              <a:rPr lang="uk-UA" b="1" dirty="0" err="1" smtClean="0">
                <a:solidFill>
                  <a:srgbClr val="FF0000"/>
                </a:solidFill>
              </a:rPr>
              <a:t>height</a:t>
            </a:r>
            <a:r>
              <a:rPr lang="uk-UA" b="1" dirty="0" smtClean="0">
                <a:solidFill>
                  <a:srgbClr val="FF0000"/>
                </a:solidFill>
              </a:rPr>
              <a:t>: </a:t>
            </a:r>
            <a:r>
              <a:rPr lang="uk-UA" b="1" dirty="0" err="1" smtClean="0">
                <a:solidFill>
                  <a:srgbClr val="FF0000"/>
                </a:solidFill>
              </a:rPr>
              <a:t>auto</a:t>
            </a:r>
            <a:r>
              <a:rPr lang="uk-UA" dirty="0" smtClean="0"/>
              <a:t> - висота об'єкта буде розраховуватися автоматично, в залежності від вмісту.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Інший спосіб уникнути розвалу верстки - використовувати запис </a:t>
            </a:r>
            <a:r>
              <a:rPr lang="uk-UA" b="1" dirty="0" err="1" smtClean="0">
                <a:solidFill>
                  <a:srgbClr val="FF0000"/>
                </a:solidFill>
              </a:rPr>
              <a:t>overflow</a:t>
            </a:r>
            <a:r>
              <a:rPr lang="uk-UA" b="1" dirty="0" smtClean="0">
                <a:solidFill>
                  <a:srgbClr val="FF0000"/>
                </a:solidFill>
              </a:rPr>
              <a:t>: </a:t>
            </a:r>
            <a:r>
              <a:rPr lang="uk-UA" b="1" dirty="0" err="1" smtClean="0">
                <a:solidFill>
                  <a:srgbClr val="FF0000"/>
                </a:solidFill>
              </a:rPr>
              <a:t>auto</a:t>
            </a:r>
            <a:r>
              <a:rPr lang="uk-UA" dirty="0" smtClean="0"/>
              <a:t>. У такому випадку, якщо висота вмісту буде перевищувати значення </a:t>
            </a:r>
            <a:r>
              <a:rPr lang="uk-UA" b="1" dirty="0" err="1" smtClean="0">
                <a:solidFill>
                  <a:srgbClr val="FF0000"/>
                </a:solidFill>
              </a:rPr>
              <a:t>height</a:t>
            </a:r>
            <a:r>
              <a:rPr lang="uk-UA" dirty="0" smtClean="0"/>
              <a:t> свого контейнера, браузер додасть до контейнера смугу прокрутки.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658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Особливості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обчислення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ширини</a:t>
            </a:r>
            <a:r>
              <a:rPr lang="ru-RU" sz="2000" b="1" dirty="0" smtClean="0">
                <a:solidFill>
                  <a:srgbClr val="FF0000"/>
                </a:solidFill>
              </a:rPr>
              <a:t> і </a:t>
            </a:r>
            <a:r>
              <a:rPr lang="ru-RU" sz="2000" b="1" dirty="0" err="1" smtClean="0">
                <a:solidFill>
                  <a:srgbClr val="FF0000"/>
                </a:solidFill>
              </a:rPr>
              <a:t>висоти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5930"/>
            <a:ext cx="8755406" cy="427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1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Box-</a:t>
            </a:r>
            <a:r>
              <a:rPr lang="uk-UA" sz="2000" b="1" dirty="0" err="1" smtClean="0">
                <a:solidFill>
                  <a:srgbClr val="FF0000"/>
                </a:solidFill>
              </a:rPr>
              <a:t>sizing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обчисленням ширини і висоти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51520" y="98072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Фактичну </a:t>
            </a:r>
            <a:r>
              <a:rPr lang="uk-UA" b="1" dirty="0" smtClean="0">
                <a:solidFill>
                  <a:srgbClr val="FF0000"/>
                </a:solidFill>
              </a:rPr>
              <a:t>ширину/висоту</a:t>
            </a:r>
            <a:r>
              <a:rPr lang="uk-UA" dirty="0" smtClean="0"/>
              <a:t> утворює сума значень </a:t>
            </a:r>
            <a:r>
              <a:rPr lang="en-US" b="1" dirty="0" smtClean="0">
                <a:solidFill>
                  <a:srgbClr val="FF0000"/>
                </a:solidFill>
              </a:rPr>
              <a:t>width/height, padding, border </a:t>
            </a:r>
            <a:r>
              <a:rPr lang="uk-UA" b="1" dirty="0" smtClean="0">
                <a:solidFill>
                  <a:srgbClr val="FF0000"/>
                </a:solidFill>
              </a:rPr>
              <a:t>і </a:t>
            </a:r>
            <a:r>
              <a:rPr lang="en-US" b="1" dirty="0" smtClean="0">
                <a:solidFill>
                  <a:srgbClr val="FF0000"/>
                </a:solidFill>
              </a:rPr>
              <a:t>margin</a:t>
            </a:r>
            <a:r>
              <a:rPr lang="en-US" dirty="0" smtClean="0"/>
              <a:t>.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323528" y="1772816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Часто в процесі верстки виникає необхідність управляти стандартним обчисленням розмірів елемента. </a:t>
            </a:r>
          </a:p>
          <a:p>
            <a:endParaRPr lang="uk-UA" sz="2000" dirty="0"/>
          </a:p>
          <a:p>
            <a:r>
              <a:rPr lang="uk-UA" sz="2000" dirty="0" smtClean="0"/>
              <a:t>Припустимо, потрібно, щоб </a:t>
            </a:r>
            <a:r>
              <a:rPr lang="uk-UA" sz="2000" dirty="0" smtClean="0">
                <a:solidFill>
                  <a:srgbClr val="FF0000"/>
                </a:solidFill>
              </a:rPr>
              <a:t>ширина</a:t>
            </a:r>
            <a:r>
              <a:rPr lang="uk-UA" sz="2000" dirty="0" smtClean="0"/>
              <a:t> певного блоку &lt;</a:t>
            </a:r>
            <a:r>
              <a:rPr lang="uk-UA" sz="2000" dirty="0" err="1" smtClean="0"/>
              <a:t>div</a:t>
            </a:r>
            <a:r>
              <a:rPr lang="uk-UA" sz="2000" dirty="0" smtClean="0"/>
              <a:t>&gt; становила </a:t>
            </a:r>
            <a:r>
              <a:rPr lang="uk-UA" sz="2000" dirty="0" smtClean="0">
                <a:solidFill>
                  <a:srgbClr val="FF0000"/>
                </a:solidFill>
              </a:rPr>
              <a:t>50%</a:t>
            </a:r>
            <a:r>
              <a:rPr lang="uk-UA" sz="2000" dirty="0" smtClean="0"/>
              <a:t> від ширини </a:t>
            </a:r>
            <a:r>
              <a:rPr lang="uk-UA" sz="2000" dirty="0" err="1" smtClean="0"/>
              <a:t>веб-сторінки</a:t>
            </a:r>
            <a:r>
              <a:rPr lang="uk-UA" sz="2000" dirty="0" smtClean="0"/>
              <a:t>. </a:t>
            </a:r>
          </a:p>
          <a:p>
            <a:endParaRPr lang="uk-UA" sz="2000" dirty="0"/>
          </a:p>
          <a:p>
            <a:r>
              <a:rPr lang="uk-UA" sz="2000" dirty="0" smtClean="0"/>
              <a:t>Для цього ви задаєте властивості </a:t>
            </a:r>
            <a:r>
              <a:rPr lang="uk-UA" sz="2000" dirty="0" err="1" smtClean="0">
                <a:solidFill>
                  <a:srgbClr val="FF0000"/>
                </a:solidFill>
              </a:rPr>
              <a:t>width</a:t>
            </a:r>
            <a:r>
              <a:rPr lang="uk-UA" sz="2000" dirty="0" smtClean="0"/>
              <a:t> значення </a:t>
            </a:r>
            <a:r>
              <a:rPr lang="uk-UA" sz="2000" dirty="0" smtClean="0">
                <a:solidFill>
                  <a:srgbClr val="FF0000"/>
                </a:solidFill>
              </a:rPr>
              <a:t>50%</a:t>
            </a:r>
            <a:r>
              <a:rPr lang="uk-UA" sz="2000" dirty="0" smtClean="0"/>
              <a:t>. </a:t>
            </a:r>
          </a:p>
          <a:p>
            <a:endParaRPr lang="uk-UA" sz="2000" dirty="0"/>
          </a:p>
          <a:p>
            <a:r>
              <a:rPr lang="uk-UA" sz="2000" dirty="0" smtClean="0"/>
              <a:t>І тут виникає проблема: якщо у блоку є відступи (</a:t>
            </a:r>
            <a:r>
              <a:rPr lang="uk-UA" sz="2000" dirty="0" err="1" smtClean="0">
                <a:solidFill>
                  <a:srgbClr val="FF0000"/>
                </a:solidFill>
              </a:rPr>
              <a:t>padding</a:t>
            </a:r>
            <a:r>
              <a:rPr lang="uk-UA" sz="2000" dirty="0" smtClean="0"/>
              <a:t>), поля (</a:t>
            </a:r>
            <a:r>
              <a:rPr lang="uk-UA" sz="2000" dirty="0" err="1" smtClean="0">
                <a:solidFill>
                  <a:srgbClr val="FF0000"/>
                </a:solidFill>
              </a:rPr>
              <a:t>margin</a:t>
            </a:r>
            <a:r>
              <a:rPr lang="uk-UA" sz="2000" dirty="0" smtClean="0"/>
              <a:t>) або рамка (</a:t>
            </a:r>
            <a:r>
              <a:rPr lang="uk-UA" sz="2000" dirty="0" err="1" smtClean="0">
                <a:solidFill>
                  <a:srgbClr val="FF0000"/>
                </a:solidFill>
              </a:rPr>
              <a:t>border</a:t>
            </a:r>
            <a:r>
              <a:rPr lang="uk-UA" sz="2000" dirty="0" smtClean="0"/>
              <a:t>), то вони будуть вираховуватись окремо. </a:t>
            </a:r>
          </a:p>
          <a:p>
            <a:endParaRPr lang="uk-UA" sz="2000" dirty="0"/>
          </a:p>
          <a:p>
            <a:r>
              <a:rPr lang="uk-UA" sz="2000" dirty="0" smtClean="0"/>
              <a:t>В результаті </a:t>
            </a:r>
            <a:r>
              <a:rPr lang="uk-UA" sz="2000" dirty="0" smtClean="0">
                <a:solidFill>
                  <a:srgbClr val="FF0000"/>
                </a:solidFill>
              </a:rPr>
              <a:t>ширина блоку буде більше 50%, </a:t>
            </a:r>
            <a:r>
              <a:rPr lang="uk-UA" sz="2000" dirty="0" smtClean="0"/>
              <a:t>а це вже не правильно.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974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Box-</a:t>
            </a:r>
            <a:r>
              <a:rPr lang="uk-UA" sz="2000" b="1" dirty="0" err="1" smtClean="0">
                <a:solidFill>
                  <a:srgbClr val="FF0000"/>
                </a:solidFill>
              </a:rPr>
              <a:t>sizing</a:t>
            </a:r>
            <a:r>
              <a:rPr lang="uk-UA" sz="2000" b="1" dirty="0" smtClean="0">
                <a:solidFill>
                  <a:srgbClr val="FF0000"/>
                </a:solidFill>
              </a:rPr>
              <a:t>: управління обчисленням ширини і висоти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2880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Для вирішення цієї проблеми є властивість </a:t>
            </a:r>
            <a:r>
              <a:rPr lang="uk-UA" sz="2000" b="1" dirty="0" smtClean="0">
                <a:solidFill>
                  <a:srgbClr val="FF0000"/>
                </a:solidFill>
              </a:rPr>
              <a:t>box-</a:t>
            </a:r>
            <a:r>
              <a:rPr lang="uk-UA" sz="2000" b="1" dirty="0" err="1" smtClean="0">
                <a:solidFill>
                  <a:srgbClr val="FF0000"/>
                </a:solidFill>
              </a:rPr>
              <a:t>sizing</a:t>
            </a:r>
            <a:r>
              <a:rPr lang="uk-UA" sz="2000" dirty="0" smtClean="0"/>
              <a:t>, яка може приймати три значення:</a:t>
            </a:r>
          </a:p>
          <a:p>
            <a:endParaRPr lang="uk-UA" sz="2000" dirty="0"/>
          </a:p>
          <a:p>
            <a:r>
              <a:rPr lang="uk-UA" sz="2000" b="1" dirty="0" smtClean="0">
                <a:solidFill>
                  <a:srgbClr val="FF0000"/>
                </a:solidFill>
              </a:rPr>
              <a:t>content-box</a:t>
            </a:r>
            <a:r>
              <a:rPr lang="uk-UA" sz="2000" dirty="0" smtClean="0"/>
              <a:t> - значення за замовчуванням. Ширина і висота елемента визначається тільки властивостями </a:t>
            </a:r>
            <a:r>
              <a:rPr lang="uk-UA" sz="2000" dirty="0" err="1" smtClean="0">
                <a:solidFill>
                  <a:srgbClr val="FF0000"/>
                </a:solidFill>
              </a:rPr>
              <a:t>width</a:t>
            </a:r>
            <a:r>
              <a:rPr lang="uk-UA" sz="2000" dirty="0" smtClean="0">
                <a:solidFill>
                  <a:srgbClr val="FF0000"/>
                </a:solidFill>
              </a:rPr>
              <a:t> і </a:t>
            </a:r>
            <a:r>
              <a:rPr lang="uk-UA" sz="2000" dirty="0" err="1" smtClean="0">
                <a:solidFill>
                  <a:srgbClr val="FF0000"/>
                </a:solidFill>
              </a:rPr>
              <a:t>height</a:t>
            </a:r>
            <a:r>
              <a:rPr lang="uk-UA" sz="2000" dirty="0" smtClean="0"/>
              <a:t>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smtClean="0">
                <a:solidFill>
                  <a:srgbClr val="FF0000"/>
                </a:solidFill>
              </a:rPr>
              <a:t>border-box </a:t>
            </a:r>
            <a:r>
              <a:rPr lang="uk-UA" sz="2000" dirty="0" smtClean="0"/>
              <a:t>- в даному випадку браузер включає відступи </a:t>
            </a:r>
            <a:r>
              <a:rPr lang="uk-UA" sz="2000" dirty="0" err="1" smtClean="0">
                <a:solidFill>
                  <a:srgbClr val="FF0000"/>
                </a:solidFill>
              </a:rPr>
              <a:t>padding</a:t>
            </a:r>
            <a:r>
              <a:rPr lang="uk-UA" sz="2000" dirty="0" smtClean="0"/>
              <a:t> і рамку </a:t>
            </a:r>
            <a:r>
              <a:rPr lang="uk-UA" sz="2000" dirty="0" err="1" smtClean="0">
                <a:solidFill>
                  <a:srgbClr val="FF0000"/>
                </a:solidFill>
              </a:rPr>
              <a:t>border</a:t>
            </a:r>
            <a:r>
              <a:rPr lang="uk-UA" sz="2000" dirty="0" smtClean="0"/>
              <a:t> в загальну ширину/висоту елемента. Це означає, що якщо для блоку задана ширина, скажімо, </a:t>
            </a:r>
            <a:r>
              <a:rPr lang="uk-UA" sz="2000" dirty="0" err="1" smtClean="0">
                <a:solidFill>
                  <a:srgbClr val="FF0000"/>
                </a:solidFill>
              </a:rPr>
              <a:t>width</a:t>
            </a:r>
            <a:r>
              <a:rPr lang="uk-UA" sz="2000" dirty="0" smtClean="0">
                <a:solidFill>
                  <a:srgbClr val="FF0000"/>
                </a:solidFill>
              </a:rPr>
              <a:t>: 50%</a:t>
            </a:r>
            <a:r>
              <a:rPr lang="uk-UA" sz="2000" dirty="0" smtClean="0"/>
              <a:t>, відступи (наприклад, </a:t>
            </a:r>
            <a:r>
              <a:rPr lang="uk-UA" sz="2000" dirty="0" smtClean="0">
                <a:solidFill>
                  <a:srgbClr val="FF0000"/>
                </a:solidFill>
              </a:rPr>
              <a:t>padding-left: 10px і padding-right: 10px</a:t>
            </a:r>
            <a:r>
              <a:rPr lang="uk-UA" sz="2000" dirty="0" smtClean="0"/>
              <a:t>) і рамка (</a:t>
            </a:r>
            <a:r>
              <a:rPr lang="uk-UA" sz="2000" dirty="0" smtClean="0">
                <a:solidFill>
                  <a:srgbClr val="FF0000"/>
                </a:solidFill>
              </a:rPr>
              <a:t>border-width: 2px</a:t>
            </a:r>
            <a:r>
              <a:rPr lang="uk-UA" sz="2000" dirty="0" smtClean="0"/>
              <a:t>), то браузер буде вважати ці відступи і рамку частиною ширини 50%. Ширина самого вмісту складе </a:t>
            </a:r>
            <a:r>
              <a:rPr lang="uk-UA" sz="2000" dirty="0" smtClean="0">
                <a:solidFill>
                  <a:srgbClr val="FF0000"/>
                </a:solidFill>
              </a:rPr>
              <a:t>50% мінус 22 </a:t>
            </a:r>
            <a:r>
              <a:rPr lang="uk-UA" sz="2000" dirty="0" err="1" smtClean="0">
                <a:solidFill>
                  <a:srgbClr val="FF0000"/>
                </a:solidFill>
              </a:rPr>
              <a:t>пікселя</a:t>
            </a:r>
            <a:r>
              <a:rPr lang="uk-UA" sz="2000" dirty="0" smtClean="0"/>
              <a:t>. </a:t>
            </a:r>
          </a:p>
          <a:p>
            <a:r>
              <a:rPr lang="uk-UA" sz="2000" dirty="0" smtClean="0"/>
              <a:t>Зверніть увагу, що значення </a:t>
            </a:r>
            <a:r>
              <a:rPr lang="uk-UA" sz="2000" dirty="0" err="1" smtClean="0">
                <a:solidFill>
                  <a:srgbClr val="FF0000"/>
                </a:solidFill>
              </a:rPr>
              <a:t>margin</a:t>
            </a:r>
            <a:r>
              <a:rPr lang="uk-UA" sz="2000" dirty="0" smtClean="0">
                <a:solidFill>
                  <a:srgbClr val="FF0000"/>
                </a:solidFill>
              </a:rPr>
              <a:t> включені НЕ будуть</a:t>
            </a:r>
            <a:r>
              <a:rPr lang="uk-UA" sz="2000" dirty="0" smtClean="0"/>
              <a:t>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b="1" dirty="0" smtClean="0">
                <a:solidFill>
                  <a:srgbClr val="FF0000"/>
                </a:solidFill>
              </a:rPr>
              <a:t>padding-box</a:t>
            </a:r>
            <a:r>
              <a:rPr lang="uk-UA" sz="2000" dirty="0" smtClean="0"/>
              <a:t> - це значення схоже на попереднє, тільки в </a:t>
            </a:r>
            <a:r>
              <a:rPr lang="uk-UA" sz="2000" dirty="0" smtClean="0">
                <a:solidFill>
                  <a:srgbClr val="FF0000"/>
                </a:solidFill>
              </a:rPr>
              <a:t>ширину/висоту елемента будуть включені тільки відступи </a:t>
            </a:r>
            <a:r>
              <a:rPr lang="uk-UA" sz="2000" dirty="0" err="1" smtClean="0">
                <a:solidFill>
                  <a:srgbClr val="FF0000"/>
                </a:solidFill>
              </a:rPr>
              <a:t>padding</a:t>
            </a:r>
            <a:r>
              <a:rPr lang="uk-UA" sz="2000" dirty="0" smtClean="0">
                <a:solidFill>
                  <a:srgbClr val="FF0000"/>
                </a:solidFill>
              </a:rPr>
              <a:t>, без рамки</a:t>
            </a:r>
            <a:r>
              <a:rPr lang="uk-UA" sz="2000" dirty="0" smtClean="0"/>
              <a:t>. Значення </a:t>
            </a:r>
            <a:r>
              <a:rPr lang="uk-UA" sz="2000" dirty="0" err="1" smtClean="0">
                <a:solidFill>
                  <a:srgbClr val="FF0000"/>
                </a:solidFill>
              </a:rPr>
              <a:t>margin</a:t>
            </a:r>
            <a:r>
              <a:rPr lang="uk-UA" sz="2000" dirty="0" smtClean="0">
                <a:solidFill>
                  <a:srgbClr val="FF0000"/>
                </a:solidFill>
              </a:rPr>
              <a:t> також не враховуються</a:t>
            </a:r>
            <a:r>
              <a:rPr lang="uk-UA" sz="2000" dirty="0" smtClean="0"/>
              <a:t>. Значення padding-box було виключено з специфікації CSS, проте воно все ще підтримується браузером </a:t>
            </a:r>
            <a:r>
              <a:rPr lang="uk-UA" sz="2000" dirty="0" err="1" smtClean="0"/>
              <a:t>Firefox</a:t>
            </a:r>
            <a:r>
              <a:rPr lang="uk-UA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392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Box model p.2</a:t>
            </a:r>
            <a:endParaRPr lang="uk-UA" sz="3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Box-</a:t>
            </a:r>
            <a:r>
              <a:rPr lang="uk-UA" sz="2000" b="1" dirty="0" err="1" smtClean="0">
                <a:solidFill>
                  <a:srgbClr val="FF0000"/>
                </a:solidFill>
              </a:rPr>
              <a:t>sizing</a:t>
            </a:r>
            <a:r>
              <a:rPr lang="uk-UA" sz="2000" b="1" dirty="0" smtClean="0">
                <a:solidFill>
                  <a:srgbClr val="FF0000"/>
                </a:solidFill>
              </a:rPr>
              <a:t>: </a:t>
            </a:r>
            <a:r>
              <a:rPr lang="uk-UA" sz="2000" b="1" dirty="0" err="1" smtClean="0">
                <a:solidFill>
                  <a:srgbClr val="FF0000"/>
                </a:solidFill>
              </a:rPr>
              <a:t>кросбраузерність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7544" y="828800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Щоб властивість </a:t>
            </a:r>
            <a:r>
              <a:rPr lang="uk-UA" sz="2000" dirty="0" smtClean="0">
                <a:solidFill>
                  <a:srgbClr val="FF0000"/>
                </a:solidFill>
              </a:rPr>
              <a:t>box-</a:t>
            </a:r>
            <a:r>
              <a:rPr lang="uk-UA" sz="2000" dirty="0" err="1" smtClean="0">
                <a:solidFill>
                  <a:srgbClr val="FF0000"/>
                </a:solidFill>
              </a:rPr>
              <a:t>sizing</a:t>
            </a:r>
            <a:r>
              <a:rPr lang="uk-UA" sz="2000" dirty="0" smtClean="0"/>
              <a:t> працювала в браузерах </a:t>
            </a:r>
            <a:r>
              <a:rPr lang="uk-UA" sz="2000" dirty="0" err="1" smtClean="0"/>
              <a:t>Firefox</a:t>
            </a:r>
            <a:r>
              <a:rPr lang="uk-UA" sz="2000" dirty="0" smtClean="0"/>
              <a:t>, а також старих версіях </a:t>
            </a:r>
            <a:r>
              <a:rPr lang="uk-UA" sz="2000" dirty="0" err="1" smtClean="0"/>
              <a:t>Safari</a:t>
            </a:r>
            <a:r>
              <a:rPr lang="uk-UA" sz="2000" dirty="0" smtClean="0"/>
              <a:t>, </a:t>
            </a:r>
            <a:r>
              <a:rPr lang="uk-UA" sz="2000" dirty="0" err="1" smtClean="0"/>
              <a:t>Chrome</a:t>
            </a:r>
            <a:r>
              <a:rPr lang="uk-UA" sz="2000" dirty="0" smtClean="0"/>
              <a:t> і </a:t>
            </a:r>
            <a:r>
              <a:rPr lang="uk-UA" sz="2000" dirty="0" err="1" smtClean="0"/>
              <a:t>Android</a:t>
            </a:r>
            <a:r>
              <a:rPr lang="uk-UA" sz="2000" dirty="0" smtClean="0"/>
              <a:t>, слід записувати кілька її варіацій, використовуючи відповідні префікси виробника:</a:t>
            </a:r>
            <a:endParaRPr lang="uk-UA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415885" cy="10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307544" y="3440698"/>
            <a:ext cx="836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box-sizing</a:t>
            </a:r>
            <a:r>
              <a:rPr lang="en-US" sz="2000" dirty="0" smtClean="0"/>
              <a:t> </a:t>
            </a:r>
            <a:r>
              <a:rPr lang="uk-UA" sz="2000" dirty="0" smtClean="0"/>
              <a:t>працює в </a:t>
            </a:r>
            <a:r>
              <a:rPr lang="en-US" sz="2000" dirty="0" smtClean="0"/>
              <a:t>IE8 </a:t>
            </a:r>
            <a:r>
              <a:rPr lang="uk-UA" sz="2000" dirty="0" smtClean="0"/>
              <a:t>і вище.</a:t>
            </a:r>
          </a:p>
          <a:p>
            <a:endParaRPr lang="uk-UA" sz="2000" dirty="0"/>
          </a:p>
          <a:p>
            <a:r>
              <a:rPr lang="uk-UA" sz="2000" dirty="0" smtClean="0"/>
              <a:t>Отже, </a:t>
            </a:r>
            <a:r>
              <a:rPr lang="en-US" sz="2000" dirty="0" smtClean="0"/>
              <a:t>CSS-</a:t>
            </a:r>
            <a:r>
              <a:rPr lang="uk-UA" sz="2000" dirty="0" smtClean="0"/>
              <a:t>властивість </a:t>
            </a:r>
            <a:r>
              <a:rPr lang="en-US" sz="2000" dirty="0" smtClean="0">
                <a:solidFill>
                  <a:srgbClr val="FF0000"/>
                </a:solidFill>
              </a:rPr>
              <a:t>box-sizing</a:t>
            </a:r>
            <a:r>
              <a:rPr lang="en-US" sz="2000" dirty="0" smtClean="0"/>
              <a:t> </a:t>
            </a:r>
            <a:r>
              <a:rPr lang="uk-UA" sz="2000" dirty="0" smtClean="0"/>
              <a:t>підтримується майже всіма браузерами, крім </a:t>
            </a:r>
            <a:r>
              <a:rPr lang="en-US" sz="2000" dirty="0" smtClean="0"/>
              <a:t>IE6 </a:t>
            </a:r>
            <a:r>
              <a:rPr lang="uk-UA" sz="2000" dirty="0" smtClean="0"/>
              <a:t>та </a:t>
            </a:r>
            <a:r>
              <a:rPr lang="en-US" sz="2000" dirty="0" smtClean="0"/>
              <a:t>IE7. </a:t>
            </a:r>
            <a:r>
              <a:rPr lang="uk-UA" sz="2000" dirty="0" smtClean="0"/>
              <a:t>Це </a:t>
            </a:r>
            <a:r>
              <a:rPr lang="uk-UA" sz="2000" dirty="0" smtClean="0">
                <a:solidFill>
                  <a:srgbClr val="FF0000"/>
                </a:solidFill>
              </a:rPr>
              <a:t>97%</a:t>
            </a:r>
            <a:r>
              <a:rPr lang="uk-UA" sz="2000" dirty="0" smtClean="0"/>
              <a:t> використовуваних браузерів, згідно з даними з сайту </a:t>
            </a:r>
            <a:r>
              <a:rPr lang="en-US" sz="2000" dirty="0" err="1" smtClean="0">
                <a:solidFill>
                  <a:srgbClr val="FF0000"/>
                </a:solidFill>
              </a:rPr>
              <a:t>Caniuse</a:t>
            </a:r>
            <a:r>
              <a:rPr lang="en-US" sz="2000" dirty="0" smtClean="0"/>
              <a:t>. </a:t>
            </a:r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Якщо немає необхідності в підтримці двох старих версій </a:t>
            </a:r>
            <a:r>
              <a:rPr lang="en-US" sz="2000" dirty="0" smtClean="0"/>
              <a:t>IE, </a:t>
            </a:r>
            <a:r>
              <a:rPr lang="uk-UA" sz="2000" dirty="0" smtClean="0"/>
              <a:t>можна використовувати цю властивість (але не забудьте про префікси!).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327222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1552</Words>
  <Application>Microsoft Office PowerPoint</Application>
  <PresentationFormat>Екран (4:3)</PresentationFormat>
  <Paragraphs>156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0" baseType="lpstr">
      <vt:lpstr>Тема Office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  <vt:lpstr>Box model p.2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 p.2</dc:title>
  <dc:creator>sem</dc:creator>
  <cp:lastModifiedBy>sem</cp:lastModifiedBy>
  <cp:revision>37</cp:revision>
  <dcterms:created xsi:type="dcterms:W3CDTF">2018-03-01T10:29:50Z</dcterms:created>
  <dcterms:modified xsi:type="dcterms:W3CDTF">2018-03-19T09:04:21Z</dcterms:modified>
</cp:coreProperties>
</file>