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86" y="3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6795-6D71-4F1A-B55A-0EF8658102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C54F23-9C00-4F3C-B1D8-AF82307D13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67D2B7-35E7-441B-B3D9-3D27F3B3B144}"/>
              </a:ext>
            </a:extLst>
          </p:cNvPr>
          <p:cNvSpPr>
            <a:spLocks noGrp="1"/>
          </p:cNvSpPr>
          <p:nvPr>
            <p:ph type="dt" sz="half" idx="10"/>
          </p:nvPr>
        </p:nvSpPr>
        <p:spPr/>
        <p:txBody>
          <a:bodyPr/>
          <a:lstStyle/>
          <a:p>
            <a:fld id="{4DBE6D77-1EE0-4270-989F-EDB4A7C357E0}" type="datetimeFigureOut">
              <a:rPr lang="en-US" smtClean="0"/>
              <a:t>4/18/2024</a:t>
            </a:fld>
            <a:endParaRPr lang="en-US"/>
          </a:p>
        </p:txBody>
      </p:sp>
      <p:sp>
        <p:nvSpPr>
          <p:cNvPr id="5" name="Footer Placeholder 4">
            <a:extLst>
              <a:ext uri="{FF2B5EF4-FFF2-40B4-BE49-F238E27FC236}">
                <a16:creationId xmlns:a16="http://schemas.microsoft.com/office/drawing/2014/main" id="{5352EC2E-91AC-47DA-9823-0AFE9CD8FC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9F06C-FE37-463E-AEFD-7FC0B6F6B0A8}"/>
              </a:ext>
            </a:extLst>
          </p:cNvPr>
          <p:cNvSpPr>
            <a:spLocks noGrp="1"/>
          </p:cNvSpPr>
          <p:nvPr>
            <p:ph type="sldNum" sz="quarter" idx="12"/>
          </p:nvPr>
        </p:nvSpPr>
        <p:spPr/>
        <p:txBody>
          <a:bodyPr/>
          <a:lstStyle/>
          <a:p>
            <a:fld id="{18A0B74B-236A-487B-BAA7-2C80A80BA160}" type="slidenum">
              <a:rPr lang="en-US" smtClean="0"/>
              <a:t>‹#›</a:t>
            </a:fld>
            <a:endParaRPr lang="en-US"/>
          </a:p>
        </p:txBody>
      </p:sp>
    </p:spTree>
    <p:extLst>
      <p:ext uri="{BB962C8B-B14F-4D97-AF65-F5344CB8AC3E}">
        <p14:creationId xmlns:p14="http://schemas.microsoft.com/office/powerpoint/2010/main" val="3144256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72A21-23A8-47A6-863D-A4DB306EEB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CB5311-58A9-4629-9AAE-998E6F9C25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CC4441-56AC-408F-82CF-47425F8086DB}"/>
              </a:ext>
            </a:extLst>
          </p:cNvPr>
          <p:cNvSpPr>
            <a:spLocks noGrp="1"/>
          </p:cNvSpPr>
          <p:nvPr>
            <p:ph type="dt" sz="half" idx="10"/>
          </p:nvPr>
        </p:nvSpPr>
        <p:spPr/>
        <p:txBody>
          <a:bodyPr/>
          <a:lstStyle/>
          <a:p>
            <a:fld id="{4DBE6D77-1EE0-4270-989F-EDB4A7C357E0}" type="datetimeFigureOut">
              <a:rPr lang="en-US" smtClean="0"/>
              <a:t>4/18/2024</a:t>
            </a:fld>
            <a:endParaRPr lang="en-US"/>
          </a:p>
        </p:txBody>
      </p:sp>
      <p:sp>
        <p:nvSpPr>
          <p:cNvPr id="5" name="Footer Placeholder 4">
            <a:extLst>
              <a:ext uri="{FF2B5EF4-FFF2-40B4-BE49-F238E27FC236}">
                <a16:creationId xmlns:a16="http://schemas.microsoft.com/office/drawing/2014/main" id="{7F92F321-E314-408B-BFB3-6FA4348DB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43984-9687-4C09-9AAD-17F95DA32067}"/>
              </a:ext>
            </a:extLst>
          </p:cNvPr>
          <p:cNvSpPr>
            <a:spLocks noGrp="1"/>
          </p:cNvSpPr>
          <p:nvPr>
            <p:ph type="sldNum" sz="quarter" idx="12"/>
          </p:nvPr>
        </p:nvSpPr>
        <p:spPr/>
        <p:txBody>
          <a:bodyPr/>
          <a:lstStyle/>
          <a:p>
            <a:fld id="{18A0B74B-236A-487B-BAA7-2C80A80BA160}" type="slidenum">
              <a:rPr lang="en-US" smtClean="0"/>
              <a:t>‹#›</a:t>
            </a:fld>
            <a:endParaRPr lang="en-US"/>
          </a:p>
        </p:txBody>
      </p:sp>
    </p:spTree>
    <p:extLst>
      <p:ext uri="{BB962C8B-B14F-4D97-AF65-F5344CB8AC3E}">
        <p14:creationId xmlns:p14="http://schemas.microsoft.com/office/powerpoint/2010/main" val="3659941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A61B9D-5DD6-4A2C-82A6-BA30398BC1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169FF9-3F3B-4871-8F9D-6775342D99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34FE2A-31BD-43C2-B3B6-94FA7854D185}"/>
              </a:ext>
            </a:extLst>
          </p:cNvPr>
          <p:cNvSpPr>
            <a:spLocks noGrp="1"/>
          </p:cNvSpPr>
          <p:nvPr>
            <p:ph type="dt" sz="half" idx="10"/>
          </p:nvPr>
        </p:nvSpPr>
        <p:spPr/>
        <p:txBody>
          <a:bodyPr/>
          <a:lstStyle/>
          <a:p>
            <a:fld id="{4DBE6D77-1EE0-4270-989F-EDB4A7C357E0}" type="datetimeFigureOut">
              <a:rPr lang="en-US" smtClean="0"/>
              <a:t>4/18/2024</a:t>
            </a:fld>
            <a:endParaRPr lang="en-US"/>
          </a:p>
        </p:txBody>
      </p:sp>
      <p:sp>
        <p:nvSpPr>
          <p:cNvPr id="5" name="Footer Placeholder 4">
            <a:extLst>
              <a:ext uri="{FF2B5EF4-FFF2-40B4-BE49-F238E27FC236}">
                <a16:creationId xmlns:a16="http://schemas.microsoft.com/office/drawing/2014/main" id="{BA966322-F67D-4A74-9287-5DFF183B24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F0A8F-32A9-4028-9825-A4B6613AC413}"/>
              </a:ext>
            </a:extLst>
          </p:cNvPr>
          <p:cNvSpPr>
            <a:spLocks noGrp="1"/>
          </p:cNvSpPr>
          <p:nvPr>
            <p:ph type="sldNum" sz="quarter" idx="12"/>
          </p:nvPr>
        </p:nvSpPr>
        <p:spPr/>
        <p:txBody>
          <a:bodyPr/>
          <a:lstStyle/>
          <a:p>
            <a:fld id="{18A0B74B-236A-487B-BAA7-2C80A80BA160}" type="slidenum">
              <a:rPr lang="en-US" smtClean="0"/>
              <a:t>‹#›</a:t>
            </a:fld>
            <a:endParaRPr lang="en-US"/>
          </a:p>
        </p:txBody>
      </p:sp>
    </p:spTree>
    <p:extLst>
      <p:ext uri="{BB962C8B-B14F-4D97-AF65-F5344CB8AC3E}">
        <p14:creationId xmlns:p14="http://schemas.microsoft.com/office/powerpoint/2010/main" val="2258280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140C7-206E-4B66-A369-62D80B78D7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45370-8D1A-4675-A2DC-35F681C171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4FD26-2EAC-4F4A-8BBB-E3D0B084DA50}"/>
              </a:ext>
            </a:extLst>
          </p:cNvPr>
          <p:cNvSpPr>
            <a:spLocks noGrp="1"/>
          </p:cNvSpPr>
          <p:nvPr>
            <p:ph type="dt" sz="half" idx="10"/>
          </p:nvPr>
        </p:nvSpPr>
        <p:spPr/>
        <p:txBody>
          <a:bodyPr/>
          <a:lstStyle/>
          <a:p>
            <a:fld id="{4DBE6D77-1EE0-4270-989F-EDB4A7C357E0}" type="datetimeFigureOut">
              <a:rPr lang="en-US" smtClean="0"/>
              <a:t>4/18/2024</a:t>
            </a:fld>
            <a:endParaRPr lang="en-US"/>
          </a:p>
        </p:txBody>
      </p:sp>
      <p:sp>
        <p:nvSpPr>
          <p:cNvPr id="5" name="Footer Placeholder 4">
            <a:extLst>
              <a:ext uri="{FF2B5EF4-FFF2-40B4-BE49-F238E27FC236}">
                <a16:creationId xmlns:a16="http://schemas.microsoft.com/office/drawing/2014/main" id="{CE24640D-127E-4471-9784-77098C0ED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4DC66-2783-474C-B19D-DAF805E01584}"/>
              </a:ext>
            </a:extLst>
          </p:cNvPr>
          <p:cNvSpPr>
            <a:spLocks noGrp="1"/>
          </p:cNvSpPr>
          <p:nvPr>
            <p:ph type="sldNum" sz="quarter" idx="12"/>
          </p:nvPr>
        </p:nvSpPr>
        <p:spPr/>
        <p:txBody>
          <a:bodyPr/>
          <a:lstStyle/>
          <a:p>
            <a:fld id="{18A0B74B-236A-487B-BAA7-2C80A80BA160}" type="slidenum">
              <a:rPr lang="en-US" smtClean="0"/>
              <a:t>‹#›</a:t>
            </a:fld>
            <a:endParaRPr lang="en-US"/>
          </a:p>
        </p:txBody>
      </p:sp>
    </p:spTree>
    <p:extLst>
      <p:ext uri="{BB962C8B-B14F-4D97-AF65-F5344CB8AC3E}">
        <p14:creationId xmlns:p14="http://schemas.microsoft.com/office/powerpoint/2010/main" val="97567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1A8B-ACE4-4972-94A1-F15DDCABBA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872723-A8E3-413F-BB97-7372DA1B3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7A98BF-2A04-46FB-9EBC-7306324A6104}"/>
              </a:ext>
            </a:extLst>
          </p:cNvPr>
          <p:cNvSpPr>
            <a:spLocks noGrp="1"/>
          </p:cNvSpPr>
          <p:nvPr>
            <p:ph type="dt" sz="half" idx="10"/>
          </p:nvPr>
        </p:nvSpPr>
        <p:spPr/>
        <p:txBody>
          <a:bodyPr/>
          <a:lstStyle/>
          <a:p>
            <a:fld id="{4DBE6D77-1EE0-4270-989F-EDB4A7C357E0}" type="datetimeFigureOut">
              <a:rPr lang="en-US" smtClean="0"/>
              <a:t>4/18/2024</a:t>
            </a:fld>
            <a:endParaRPr lang="en-US"/>
          </a:p>
        </p:txBody>
      </p:sp>
      <p:sp>
        <p:nvSpPr>
          <p:cNvPr id="5" name="Footer Placeholder 4">
            <a:extLst>
              <a:ext uri="{FF2B5EF4-FFF2-40B4-BE49-F238E27FC236}">
                <a16:creationId xmlns:a16="http://schemas.microsoft.com/office/drawing/2014/main" id="{302D9B75-8F76-4DFB-B0DF-5B0CD193E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427C7D-A636-445C-ABAE-8AE28BE0E65C}"/>
              </a:ext>
            </a:extLst>
          </p:cNvPr>
          <p:cNvSpPr>
            <a:spLocks noGrp="1"/>
          </p:cNvSpPr>
          <p:nvPr>
            <p:ph type="sldNum" sz="quarter" idx="12"/>
          </p:nvPr>
        </p:nvSpPr>
        <p:spPr/>
        <p:txBody>
          <a:bodyPr/>
          <a:lstStyle/>
          <a:p>
            <a:fld id="{18A0B74B-236A-487B-BAA7-2C80A80BA160}" type="slidenum">
              <a:rPr lang="en-US" smtClean="0"/>
              <a:t>‹#›</a:t>
            </a:fld>
            <a:endParaRPr lang="en-US"/>
          </a:p>
        </p:txBody>
      </p:sp>
    </p:spTree>
    <p:extLst>
      <p:ext uri="{BB962C8B-B14F-4D97-AF65-F5344CB8AC3E}">
        <p14:creationId xmlns:p14="http://schemas.microsoft.com/office/powerpoint/2010/main" val="298968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A549-4E5D-42BF-BFCA-CF098EF51D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59CCB7-2E4E-4DB8-B898-FB57B6E2A2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B986C3-7A70-4E02-A607-A5CD480B0B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C4B27B-A6FA-4AA9-BE2C-06A298AF775E}"/>
              </a:ext>
            </a:extLst>
          </p:cNvPr>
          <p:cNvSpPr>
            <a:spLocks noGrp="1"/>
          </p:cNvSpPr>
          <p:nvPr>
            <p:ph type="dt" sz="half" idx="10"/>
          </p:nvPr>
        </p:nvSpPr>
        <p:spPr/>
        <p:txBody>
          <a:bodyPr/>
          <a:lstStyle/>
          <a:p>
            <a:fld id="{4DBE6D77-1EE0-4270-989F-EDB4A7C357E0}" type="datetimeFigureOut">
              <a:rPr lang="en-US" smtClean="0"/>
              <a:t>4/18/2024</a:t>
            </a:fld>
            <a:endParaRPr lang="en-US"/>
          </a:p>
        </p:txBody>
      </p:sp>
      <p:sp>
        <p:nvSpPr>
          <p:cNvPr id="6" name="Footer Placeholder 5">
            <a:extLst>
              <a:ext uri="{FF2B5EF4-FFF2-40B4-BE49-F238E27FC236}">
                <a16:creationId xmlns:a16="http://schemas.microsoft.com/office/drawing/2014/main" id="{245AEC85-A4BB-4D78-8702-316821A6E6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BE9C-DB32-445B-AFF0-EAEFE8C01500}"/>
              </a:ext>
            </a:extLst>
          </p:cNvPr>
          <p:cNvSpPr>
            <a:spLocks noGrp="1"/>
          </p:cNvSpPr>
          <p:nvPr>
            <p:ph type="sldNum" sz="quarter" idx="12"/>
          </p:nvPr>
        </p:nvSpPr>
        <p:spPr/>
        <p:txBody>
          <a:bodyPr/>
          <a:lstStyle/>
          <a:p>
            <a:fld id="{18A0B74B-236A-487B-BAA7-2C80A80BA160}" type="slidenum">
              <a:rPr lang="en-US" smtClean="0"/>
              <a:t>‹#›</a:t>
            </a:fld>
            <a:endParaRPr lang="en-US"/>
          </a:p>
        </p:txBody>
      </p:sp>
    </p:spTree>
    <p:extLst>
      <p:ext uri="{BB962C8B-B14F-4D97-AF65-F5344CB8AC3E}">
        <p14:creationId xmlns:p14="http://schemas.microsoft.com/office/powerpoint/2010/main" val="12978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6E539-6255-43A5-B2F7-95795785D8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2A1691-1FA5-4FD6-BA36-7546F200DA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B292B7-0B58-4B7C-9740-998AB45E70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B4C35B-631A-4435-959C-92D21F7928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5C0465-F67E-4E26-B748-00A47222C1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BE8427-8504-45B9-805F-41E9B3597D1F}"/>
              </a:ext>
            </a:extLst>
          </p:cNvPr>
          <p:cNvSpPr>
            <a:spLocks noGrp="1"/>
          </p:cNvSpPr>
          <p:nvPr>
            <p:ph type="dt" sz="half" idx="10"/>
          </p:nvPr>
        </p:nvSpPr>
        <p:spPr/>
        <p:txBody>
          <a:bodyPr/>
          <a:lstStyle/>
          <a:p>
            <a:fld id="{4DBE6D77-1EE0-4270-989F-EDB4A7C357E0}" type="datetimeFigureOut">
              <a:rPr lang="en-US" smtClean="0"/>
              <a:t>4/18/2024</a:t>
            </a:fld>
            <a:endParaRPr lang="en-US"/>
          </a:p>
        </p:txBody>
      </p:sp>
      <p:sp>
        <p:nvSpPr>
          <p:cNvPr id="8" name="Footer Placeholder 7">
            <a:extLst>
              <a:ext uri="{FF2B5EF4-FFF2-40B4-BE49-F238E27FC236}">
                <a16:creationId xmlns:a16="http://schemas.microsoft.com/office/drawing/2014/main" id="{121F6B23-8F69-4A7C-B22C-34A7D64F03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6C89DE-0468-4DB3-8BE8-923D5D040786}"/>
              </a:ext>
            </a:extLst>
          </p:cNvPr>
          <p:cNvSpPr>
            <a:spLocks noGrp="1"/>
          </p:cNvSpPr>
          <p:nvPr>
            <p:ph type="sldNum" sz="quarter" idx="12"/>
          </p:nvPr>
        </p:nvSpPr>
        <p:spPr/>
        <p:txBody>
          <a:bodyPr/>
          <a:lstStyle/>
          <a:p>
            <a:fld id="{18A0B74B-236A-487B-BAA7-2C80A80BA160}" type="slidenum">
              <a:rPr lang="en-US" smtClean="0"/>
              <a:t>‹#›</a:t>
            </a:fld>
            <a:endParaRPr lang="en-US"/>
          </a:p>
        </p:txBody>
      </p:sp>
    </p:spTree>
    <p:extLst>
      <p:ext uri="{BB962C8B-B14F-4D97-AF65-F5344CB8AC3E}">
        <p14:creationId xmlns:p14="http://schemas.microsoft.com/office/powerpoint/2010/main" val="3853936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A8D23-38B9-40BD-BE3A-21F8898646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96A462-061C-41F2-8A0D-0420488CA48A}"/>
              </a:ext>
            </a:extLst>
          </p:cNvPr>
          <p:cNvSpPr>
            <a:spLocks noGrp="1"/>
          </p:cNvSpPr>
          <p:nvPr>
            <p:ph type="dt" sz="half" idx="10"/>
          </p:nvPr>
        </p:nvSpPr>
        <p:spPr/>
        <p:txBody>
          <a:bodyPr/>
          <a:lstStyle/>
          <a:p>
            <a:fld id="{4DBE6D77-1EE0-4270-989F-EDB4A7C357E0}" type="datetimeFigureOut">
              <a:rPr lang="en-US" smtClean="0"/>
              <a:t>4/18/2024</a:t>
            </a:fld>
            <a:endParaRPr lang="en-US"/>
          </a:p>
        </p:txBody>
      </p:sp>
      <p:sp>
        <p:nvSpPr>
          <p:cNvPr id="4" name="Footer Placeholder 3">
            <a:extLst>
              <a:ext uri="{FF2B5EF4-FFF2-40B4-BE49-F238E27FC236}">
                <a16:creationId xmlns:a16="http://schemas.microsoft.com/office/drawing/2014/main" id="{0FFC24AC-C9DF-4DD8-BE9B-1083C89C73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215748-1896-4B24-BCFD-0F63DAE9B9A1}"/>
              </a:ext>
            </a:extLst>
          </p:cNvPr>
          <p:cNvSpPr>
            <a:spLocks noGrp="1"/>
          </p:cNvSpPr>
          <p:nvPr>
            <p:ph type="sldNum" sz="quarter" idx="12"/>
          </p:nvPr>
        </p:nvSpPr>
        <p:spPr/>
        <p:txBody>
          <a:bodyPr/>
          <a:lstStyle/>
          <a:p>
            <a:fld id="{18A0B74B-236A-487B-BAA7-2C80A80BA160}" type="slidenum">
              <a:rPr lang="en-US" smtClean="0"/>
              <a:t>‹#›</a:t>
            </a:fld>
            <a:endParaRPr lang="en-US"/>
          </a:p>
        </p:txBody>
      </p:sp>
    </p:spTree>
    <p:extLst>
      <p:ext uri="{BB962C8B-B14F-4D97-AF65-F5344CB8AC3E}">
        <p14:creationId xmlns:p14="http://schemas.microsoft.com/office/powerpoint/2010/main" val="741938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A9FB8D-1757-466C-BCDC-1834D995CC2E}"/>
              </a:ext>
            </a:extLst>
          </p:cNvPr>
          <p:cNvSpPr>
            <a:spLocks noGrp="1"/>
          </p:cNvSpPr>
          <p:nvPr>
            <p:ph type="dt" sz="half" idx="10"/>
          </p:nvPr>
        </p:nvSpPr>
        <p:spPr/>
        <p:txBody>
          <a:bodyPr/>
          <a:lstStyle/>
          <a:p>
            <a:fld id="{4DBE6D77-1EE0-4270-989F-EDB4A7C357E0}" type="datetimeFigureOut">
              <a:rPr lang="en-US" smtClean="0"/>
              <a:t>4/18/2024</a:t>
            </a:fld>
            <a:endParaRPr lang="en-US"/>
          </a:p>
        </p:txBody>
      </p:sp>
      <p:sp>
        <p:nvSpPr>
          <p:cNvPr id="3" name="Footer Placeholder 2">
            <a:extLst>
              <a:ext uri="{FF2B5EF4-FFF2-40B4-BE49-F238E27FC236}">
                <a16:creationId xmlns:a16="http://schemas.microsoft.com/office/drawing/2014/main" id="{DD87C489-1A6A-4749-BB83-8091A50CF1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229446-D9CC-4760-9980-E1B7F8C47254}"/>
              </a:ext>
            </a:extLst>
          </p:cNvPr>
          <p:cNvSpPr>
            <a:spLocks noGrp="1"/>
          </p:cNvSpPr>
          <p:nvPr>
            <p:ph type="sldNum" sz="quarter" idx="12"/>
          </p:nvPr>
        </p:nvSpPr>
        <p:spPr/>
        <p:txBody>
          <a:bodyPr/>
          <a:lstStyle/>
          <a:p>
            <a:fld id="{18A0B74B-236A-487B-BAA7-2C80A80BA160}" type="slidenum">
              <a:rPr lang="en-US" smtClean="0"/>
              <a:t>‹#›</a:t>
            </a:fld>
            <a:endParaRPr lang="en-US"/>
          </a:p>
        </p:txBody>
      </p:sp>
    </p:spTree>
    <p:extLst>
      <p:ext uri="{BB962C8B-B14F-4D97-AF65-F5344CB8AC3E}">
        <p14:creationId xmlns:p14="http://schemas.microsoft.com/office/powerpoint/2010/main" val="2487976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5AB6A-643D-48CC-81E5-6E0D3D961D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534DA6-4876-4A0B-9E1C-6870314C80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555114-63EC-4B1E-9E87-69814804F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DC3E9B-705C-400E-AAEE-A70DD8A41863}"/>
              </a:ext>
            </a:extLst>
          </p:cNvPr>
          <p:cNvSpPr>
            <a:spLocks noGrp="1"/>
          </p:cNvSpPr>
          <p:nvPr>
            <p:ph type="dt" sz="half" idx="10"/>
          </p:nvPr>
        </p:nvSpPr>
        <p:spPr/>
        <p:txBody>
          <a:bodyPr/>
          <a:lstStyle/>
          <a:p>
            <a:fld id="{4DBE6D77-1EE0-4270-989F-EDB4A7C357E0}" type="datetimeFigureOut">
              <a:rPr lang="en-US" smtClean="0"/>
              <a:t>4/18/2024</a:t>
            </a:fld>
            <a:endParaRPr lang="en-US"/>
          </a:p>
        </p:txBody>
      </p:sp>
      <p:sp>
        <p:nvSpPr>
          <p:cNvPr id="6" name="Footer Placeholder 5">
            <a:extLst>
              <a:ext uri="{FF2B5EF4-FFF2-40B4-BE49-F238E27FC236}">
                <a16:creationId xmlns:a16="http://schemas.microsoft.com/office/drawing/2014/main" id="{48AD8E8A-AA58-49D1-9C81-CFF551AD0E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2B657F-F32D-44E0-AD00-73FF3631A65F}"/>
              </a:ext>
            </a:extLst>
          </p:cNvPr>
          <p:cNvSpPr>
            <a:spLocks noGrp="1"/>
          </p:cNvSpPr>
          <p:nvPr>
            <p:ph type="sldNum" sz="quarter" idx="12"/>
          </p:nvPr>
        </p:nvSpPr>
        <p:spPr/>
        <p:txBody>
          <a:bodyPr/>
          <a:lstStyle/>
          <a:p>
            <a:fld id="{18A0B74B-236A-487B-BAA7-2C80A80BA160}" type="slidenum">
              <a:rPr lang="en-US" smtClean="0"/>
              <a:t>‹#›</a:t>
            </a:fld>
            <a:endParaRPr lang="en-US"/>
          </a:p>
        </p:txBody>
      </p:sp>
    </p:spTree>
    <p:extLst>
      <p:ext uri="{BB962C8B-B14F-4D97-AF65-F5344CB8AC3E}">
        <p14:creationId xmlns:p14="http://schemas.microsoft.com/office/powerpoint/2010/main" val="365106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D4622-0C90-4543-B4D1-8D4111E9AA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ECB13-9711-40A3-A58B-92DF34FEFB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D8F121-3065-4731-A494-34BCC6FB11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2FBD3-C977-4E7B-B449-03568AE4311D}"/>
              </a:ext>
            </a:extLst>
          </p:cNvPr>
          <p:cNvSpPr>
            <a:spLocks noGrp="1"/>
          </p:cNvSpPr>
          <p:nvPr>
            <p:ph type="dt" sz="half" idx="10"/>
          </p:nvPr>
        </p:nvSpPr>
        <p:spPr/>
        <p:txBody>
          <a:bodyPr/>
          <a:lstStyle/>
          <a:p>
            <a:fld id="{4DBE6D77-1EE0-4270-989F-EDB4A7C357E0}" type="datetimeFigureOut">
              <a:rPr lang="en-US" smtClean="0"/>
              <a:t>4/18/2024</a:t>
            </a:fld>
            <a:endParaRPr lang="en-US"/>
          </a:p>
        </p:txBody>
      </p:sp>
      <p:sp>
        <p:nvSpPr>
          <p:cNvPr id="6" name="Footer Placeholder 5">
            <a:extLst>
              <a:ext uri="{FF2B5EF4-FFF2-40B4-BE49-F238E27FC236}">
                <a16:creationId xmlns:a16="http://schemas.microsoft.com/office/drawing/2014/main" id="{867764A3-DA54-42CA-A86D-F296C7BCD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6EDFCA-A170-4F1F-928A-BE65918A9019}"/>
              </a:ext>
            </a:extLst>
          </p:cNvPr>
          <p:cNvSpPr>
            <a:spLocks noGrp="1"/>
          </p:cNvSpPr>
          <p:nvPr>
            <p:ph type="sldNum" sz="quarter" idx="12"/>
          </p:nvPr>
        </p:nvSpPr>
        <p:spPr/>
        <p:txBody>
          <a:bodyPr/>
          <a:lstStyle/>
          <a:p>
            <a:fld id="{18A0B74B-236A-487B-BAA7-2C80A80BA160}" type="slidenum">
              <a:rPr lang="en-US" smtClean="0"/>
              <a:t>‹#›</a:t>
            </a:fld>
            <a:endParaRPr lang="en-US"/>
          </a:p>
        </p:txBody>
      </p:sp>
    </p:spTree>
    <p:extLst>
      <p:ext uri="{BB962C8B-B14F-4D97-AF65-F5344CB8AC3E}">
        <p14:creationId xmlns:p14="http://schemas.microsoft.com/office/powerpoint/2010/main" val="2087006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204210-A585-496F-B722-A0C410E00E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2B0EE6-4DF6-4454-AD96-1D047916B6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D66B26-5350-406C-888F-661569377E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BE6D77-1EE0-4270-989F-EDB4A7C357E0}" type="datetimeFigureOut">
              <a:rPr lang="en-US" smtClean="0"/>
              <a:t>4/18/2024</a:t>
            </a:fld>
            <a:endParaRPr lang="en-US"/>
          </a:p>
        </p:txBody>
      </p:sp>
      <p:sp>
        <p:nvSpPr>
          <p:cNvPr id="5" name="Footer Placeholder 4">
            <a:extLst>
              <a:ext uri="{FF2B5EF4-FFF2-40B4-BE49-F238E27FC236}">
                <a16:creationId xmlns:a16="http://schemas.microsoft.com/office/drawing/2014/main" id="{19C01EF7-8A06-4E7E-A314-868443E5D1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457C37-F701-4A21-9B35-E8CB91812A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0B74B-236A-487B-BAA7-2C80A80BA160}" type="slidenum">
              <a:rPr lang="en-US" smtClean="0"/>
              <a:t>‹#›</a:t>
            </a:fld>
            <a:endParaRPr lang="en-US"/>
          </a:p>
        </p:txBody>
      </p:sp>
    </p:spTree>
    <p:extLst>
      <p:ext uri="{BB962C8B-B14F-4D97-AF65-F5344CB8AC3E}">
        <p14:creationId xmlns:p14="http://schemas.microsoft.com/office/powerpoint/2010/main" val="3253428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4000"/>
            <a:lum/>
          </a:blip>
          <a:srcRect/>
          <a:stretch>
            <a:fillRect t="-13000" b="-13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402DB9-4E28-442A-83B3-2CEBC7307516}"/>
              </a:ext>
            </a:extLst>
          </p:cNvPr>
          <p:cNvSpPr/>
          <p:nvPr/>
        </p:nvSpPr>
        <p:spPr>
          <a:xfrm>
            <a:off x="1177048" y="199576"/>
            <a:ext cx="10476689" cy="6001643"/>
          </a:xfrm>
          <a:prstGeom prst="rect">
            <a:avLst/>
          </a:prstGeom>
        </p:spPr>
        <p:txBody>
          <a:bodyPr wrap="square">
            <a:spAutoFit/>
          </a:bodyPr>
          <a:lstStyle/>
          <a:p>
            <a:r>
              <a:rPr lang="en-US" sz="9600" dirty="0">
                <a:solidFill>
                  <a:schemeClr val="tx1">
                    <a:lumMod val="95000"/>
                    <a:lumOff val="5000"/>
                  </a:schemeClr>
                </a:solidFill>
                <a:latin typeface="Arial Black" panose="020B0A04020102020204" pitchFamily="34" charset="0"/>
              </a:rPr>
              <a:t>BLOOD DONATION MANAGEMENT SYSTEM</a:t>
            </a:r>
          </a:p>
        </p:txBody>
      </p:sp>
    </p:spTree>
    <p:extLst>
      <p:ext uri="{BB962C8B-B14F-4D97-AF65-F5344CB8AC3E}">
        <p14:creationId xmlns:p14="http://schemas.microsoft.com/office/powerpoint/2010/main" val="340533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7DC9-6F6C-4050-8429-F62CA520CBC6}"/>
              </a:ext>
            </a:extLst>
          </p:cNvPr>
          <p:cNvSpPr>
            <a:spLocks noGrp="1"/>
          </p:cNvSpPr>
          <p:nvPr>
            <p:ph type="title"/>
          </p:nvPr>
        </p:nvSpPr>
        <p:spPr>
          <a:xfrm>
            <a:off x="838200" y="165620"/>
            <a:ext cx="10515600" cy="607464"/>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4) METHODOLOGY</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E58241-3072-480F-A2B0-61112994D98E}"/>
              </a:ext>
            </a:extLst>
          </p:cNvPr>
          <p:cNvSpPr>
            <a:spLocks noGrp="1"/>
          </p:cNvSpPr>
          <p:nvPr>
            <p:ph idx="1"/>
          </p:nvPr>
        </p:nvSpPr>
        <p:spPr>
          <a:xfrm>
            <a:off x="838200" y="881149"/>
            <a:ext cx="10515600" cy="5295814"/>
          </a:xfrm>
        </p:spPr>
        <p:txBody>
          <a:bodyPr/>
          <a:lstStyle/>
          <a:p>
            <a:pPr marL="0" indent="0">
              <a:buNone/>
            </a:pPr>
            <a:endParaRPr lang="en-US" dirty="0"/>
          </a:p>
          <a:p>
            <a:pPr marL="0" indent="0">
              <a:buNone/>
            </a:pPr>
            <a:r>
              <a:rPr lang="en-US" dirty="0"/>
              <a:t>The BDMS will be developed using an agile development methodology, characterized by:</a:t>
            </a:r>
          </a:p>
          <a:p>
            <a:pPr lvl="0"/>
            <a:r>
              <a:rPr lang="en-US" dirty="0"/>
              <a:t>Iterative development cycles with continuous user feedback integration.</a:t>
            </a:r>
          </a:p>
          <a:p>
            <a:pPr lvl="0"/>
            <a:r>
              <a:rPr lang="en-US" dirty="0"/>
              <a:t>User-centered design approach with active participation from stakeholders, donors, and healthcare professionals.</a:t>
            </a:r>
          </a:p>
          <a:p>
            <a:pPr lvl="0"/>
            <a:r>
              <a:rPr lang="en-US" dirty="0"/>
              <a:t>Requirement gathering through stakeholder interviews, surveys, and focus groups.</a:t>
            </a:r>
          </a:p>
          <a:p>
            <a:pPr lvl="0"/>
            <a:r>
              <a:rPr lang="en-US" dirty="0"/>
              <a:t>System prototyping and user testing sessions to ensure usability and functionality.</a:t>
            </a:r>
          </a:p>
          <a:p>
            <a:endParaRPr lang="en-US" dirty="0"/>
          </a:p>
        </p:txBody>
      </p:sp>
    </p:spTree>
    <p:extLst>
      <p:ext uri="{BB962C8B-B14F-4D97-AF65-F5344CB8AC3E}">
        <p14:creationId xmlns:p14="http://schemas.microsoft.com/office/powerpoint/2010/main" val="4064672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AC3B8-09B1-468C-B68F-D338080A770E}"/>
              </a:ext>
            </a:extLst>
          </p:cNvPr>
          <p:cNvSpPr>
            <a:spLocks noGrp="1"/>
          </p:cNvSpPr>
          <p:nvPr>
            <p:ph type="title"/>
          </p:nvPr>
        </p:nvSpPr>
        <p:spPr>
          <a:xfrm>
            <a:off x="838200" y="141315"/>
            <a:ext cx="10515600" cy="806335"/>
          </a:xfrm>
        </p:spPr>
        <p:txBody>
          <a:bodyPr>
            <a:normAutofit/>
          </a:bodyPr>
          <a:lstStyle/>
          <a:p>
            <a:pPr algn="ctr"/>
            <a:r>
              <a:rPr lang="en-US" sz="2800" b="1" dirty="0">
                <a:latin typeface="Times New Roman" panose="02020603050405020304" pitchFamily="18" charset="0"/>
                <a:cs typeface="Times New Roman" panose="02020603050405020304" pitchFamily="18" charset="0"/>
              </a:rPr>
              <a:t>4.1) SYSTEM MODULES AND FEATURES</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50A208-65A5-48D2-B456-E6BAEB549537}"/>
              </a:ext>
            </a:extLst>
          </p:cNvPr>
          <p:cNvSpPr>
            <a:spLocks noGrp="1"/>
          </p:cNvSpPr>
          <p:nvPr>
            <p:ph idx="1"/>
          </p:nvPr>
        </p:nvSpPr>
        <p:spPr>
          <a:xfrm>
            <a:off x="838200" y="947651"/>
            <a:ext cx="10515600" cy="5229312"/>
          </a:xfrm>
        </p:spPr>
        <p:txBody>
          <a:bodyPr>
            <a:normAutofit lnSpcReduction="10000"/>
          </a:bodyPr>
          <a:lstStyle/>
          <a:p>
            <a:pPr marL="0" indent="0">
              <a:buNone/>
            </a:pPr>
            <a:r>
              <a:rPr lang="en-US" dirty="0"/>
              <a:t>Based on the challenges identified in the blood donation and blood bank sector, the BDMS should have the following key features to address these challenges effectively:</a:t>
            </a:r>
          </a:p>
          <a:p>
            <a:pPr lvl="0"/>
            <a:r>
              <a:rPr lang="en-US" b="1" dirty="0"/>
              <a:t>Donor Management:</a:t>
            </a:r>
            <a:r>
              <a:rPr lang="en-US" dirty="0"/>
              <a:t> Online registration, Profile management, Engagement tools.</a:t>
            </a:r>
          </a:p>
          <a:p>
            <a:pPr lvl="0"/>
            <a:r>
              <a:rPr lang="en-US" b="1" dirty="0"/>
              <a:t>Blood Request and Tracking:</a:t>
            </a:r>
            <a:r>
              <a:rPr lang="en-US" dirty="0"/>
              <a:t> Online request submission, Real-time inventory tracking.</a:t>
            </a:r>
          </a:p>
          <a:p>
            <a:pPr lvl="0"/>
            <a:r>
              <a:rPr lang="en-US" b="1" dirty="0"/>
              <a:t>Communication and Alerts:</a:t>
            </a:r>
            <a:r>
              <a:rPr lang="en-US" dirty="0"/>
              <a:t> Automated notifications, Two-way communication.</a:t>
            </a:r>
          </a:p>
          <a:p>
            <a:pPr lvl="0"/>
            <a:r>
              <a:rPr lang="en-US" b="1" dirty="0"/>
              <a:t>Operations Management:</a:t>
            </a:r>
            <a:r>
              <a:rPr lang="en-US" dirty="0"/>
              <a:t> Appointment scheduling, Inventory tracking, Reporting and analytics.</a:t>
            </a:r>
          </a:p>
          <a:p>
            <a:pPr lvl="0"/>
            <a:r>
              <a:rPr lang="en-US" b="1" dirty="0"/>
              <a:t>Public Education:</a:t>
            </a:r>
            <a:r>
              <a:rPr lang="en-US" dirty="0"/>
              <a:t> Educational resources, Community outreach.</a:t>
            </a:r>
          </a:p>
        </p:txBody>
      </p:sp>
    </p:spTree>
    <p:extLst>
      <p:ext uri="{BB962C8B-B14F-4D97-AF65-F5344CB8AC3E}">
        <p14:creationId xmlns:p14="http://schemas.microsoft.com/office/powerpoint/2010/main" val="7294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6BE1-A70F-45C6-849C-C0CEEA6C8A81}"/>
              </a:ext>
            </a:extLst>
          </p:cNvPr>
          <p:cNvSpPr>
            <a:spLocks noGrp="1"/>
          </p:cNvSpPr>
          <p:nvPr>
            <p:ph type="title"/>
          </p:nvPr>
        </p:nvSpPr>
        <p:spPr>
          <a:xfrm>
            <a:off x="838200" y="115743"/>
            <a:ext cx="10515600" cy="765406"/>
          </a:xfrm>
        </p:spPr>
        <p:txBody>
          <a:bodyPr>
            <a:normAutofit/>
          </a:bodyPr>
          <a:lstStyle/>
          <a:p>
            <a:pPr algn="ctr"/>
            <a:r>
              <a:rPr lang="en-US" sz="2800" b="1" dirty="0">
                <a:latin typeface="Times New Roman" panose="02020603050405020304" pitchFamily="18" charset="0"/>
                <a:cs typeface="Times New Roman" panose="02020603050405020304" pitchFamily="18" charset="0"/>
              </a:rPr>
              <a:t>Operating Model</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6A72F4-FEA3-4AF9-BBAB-2778A9F7D1D8}"/>
              </a:ext>
            </a:extLst>
          </p:cNvPr>
          <p:cNvSpPr>
            <a:spLocks noGrp="1"/>
          </p:cNvSpPr>
          <p:nvPr>
            <p:ph idx="1"/>
          </p:nvPr>
        </p:nvSpPr>
        <p:spPr>
          <a:xfrm>
            <a:off x="838200" y="964276"/>
            <a:ext cx="10515600" cy="5212687"/>
          </a:xfrm>
        </p:spPr>
        <p:txBody>
          <a:bodyPr/>
          <a:lstStyle/>
          <a:p>
            <a:pPr lvl="0"/>
            <a:r>
              <a:rPr lang="en-US" dirty="0"/>
              <a:t>The BDMS will operate as a centralized web-based platform accessible to both donors and healthcare facilities. </a:t>
            </a:r>
          </a:p>
          <a:p>
            <a:pPr lvl="0"/>
            <a:r>
              <a:rPr lang="en-US" dirty="0"/>
              <a:t>Donors can register, schedule appointments, and receive notifications through the BDMS portal. </a:t>
            </a:r>
          </a:p>
          <a:p>
            <a:pPr lvl="0"/>
            <a:r>
              <a:rPr lang="en-US" dirty="0"/>
              <a:t>Healthcare facilities can submit blood requests, track inventory, and communicate with donors in real-time. </a:t>
            </a:r>
          </a:p>
          <a:p>
            <a:pPr lvl="0"/>
            <a:r>
              <a:rPr lang="en-US" dirty="0"/>
              <a:t>The system will leverage automation and data analytics to streamline processes, improve efficiency, and ensure timely access to blood for patients in need. </a:t>
            </a:r>
          </a:p>
          <a:p>
            <a:pPr lvl="0"/>
            <a:r>
              <a:rPr lang="en-US" dirty="0"/>
              <a:t>Additionally, the BDMS will prioritize user experience, data security, and compliance with regulatory standards to maintain trust and confidence among stakeholders.</a:t>
            </a:r>
          </a:p>
          <a:p>
            <a:endParaRPr lang="en-US" dirty="0"/>
          </a:p>
        </p:txBody>
      </p:sp>
    </p:spTree>
    <p:extLst>
      <p:ext uri="{BB962C8B-B14F-4D97-AF65-F5344CB8AC3E}">
        <p14:creationId xmlns:p14="http://schemas.microsoft.com/office/powerpoint/2010/main" val="988459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A9620-7E42-4957-B22D-AF7FC41B67DA}"/>
              </a:ext>
            </a:extLst>
          </p:cNvPr>
          <p:cNvSpPr>
            <a:spLocks noGrp="1"/>
          </p:cNvSpPr>
          <p:nvPr>
            <p:ph type="title"/>
          </p:nvPr>
        </p:nvSpPr>
        <p:spPr>
          <a:xfrm>
            <a:off x="838200" y="265373"/>
            <a:ext cx="10515600" cy="998162"/>
          </a:xfrm>
        </p:spPr>
        <p:txBody>
          <a:bodyPr>
            <a:normAutofit/>
          </a:bodyPr>
          <a:lstStyle/>
          <a:p>
            <a:pPr algn="ctr"/>
            <a:r>
              <a:rPr lang="en-US" sz="2800" b="1" dirty="0">
                <a:latin typeface="Times New Roman" panose="02020603050405020304" pitchFamily="18" charset="0"/>
                <a:cs typeface="Times New Roman" panose="02020603050405020304" pitchFamily="18" charset="0"/>
              </a:rPr>
              <a:t>4.2) CENTRAL FEATURE (Geolocation-based Notifications)</a:t>
            </a:r>
            <a:endParaRPr lang="en-US" dirty="0"/>
          </a:p>
        </p:txBody>
      </p:sp>
      <p:sp>
        <p:nvSpPr>
          <p:cNvPr id="3" name="Content Placeholder 2">
            <a:extLst>
              <a:ext uri="{FF2B5EF4-FFF2-40B4-BE49-F238E27FC236}">
                <a16:creationId xmlns:a16="http://schemas.microsoft.com/office/drawing/2014/main" id="{24438CF5-EC53-48E8-AA6E-16645ED371CB}"/>
              </a:ext>
            </a:extLst>
          </p:cNvPr>
          <p:cNvSpPr>
            <a:spLocks noGrp="1"/>
          </p:cNvSpPr>
          <p:nvPr>
            <p:ph idx="1"/>
          </p:nvPr>
        </p:nvSpPr>
        <p:spPr>
          <a:xfrm>
            <a:off x="838200" y="1263535"/>
            <a:ext cx="10515600" cy="4913428"/>
          </a:xfrm>
        </p:spPr>
        <p:txBody>
          <a:bodyPr/>
          <a:lstStyle/>
          <a:p>
            <a:pPr marL="0" indent="0">
              <a:buNone/>
            </a:pPr>
            <a:endParaRPr lang="en-US" dirty="0"/>
          </a:p>
          <a:p>
            <a:pPr marL="0" indent="0">
              <a:buNone/>
            </a:pPr>
            <a:r>
              <a:rPr lang="en-US" dirty="0"/>
              <a:t>To address the challenge of blood shortages and notify potential donors of urgent blood needs, the BDMS will incorporate a geolocation-based notification feature. This feature will selectively notify eligible donors within the vicinity of a blood donation center when there is a specific need for their blood type, either in normal circumstances or during emergencies. </a:t>
            </a:r>
          </a:p>
          <a:p>
            <a:pPr marL="0" indent="0">
              <a:buNone/>
            </a:pPr>
            <a:r>
              <a:rPr lang="en-US" dirty="0"/>
              <a:t>Here's how this feature will operate:</a:t>
            </a:r>
          </a:p>
          <a:p>
            <a:endParaRPr lang="en-US" dirty="0"/>
          </a:p>
        </p:txBody>
      </p:sp>
    </p:spTree>
    <p:extLst>
      <p:ext uri="{BB962C8B-B14F-4D97-AF65-F5344CB8AC3E}">
        <p14:creationId xmlns:p14="http://schemas.microsoft.com/office/powerpoint/2010/main" val="911026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73C4F-11B2-4433-98FE-B615C49EE636}"/>
              </a:ext>
            </a:extLst>
          </p:cNvPr>
          <p:cNvSpPr>
            <a:spLocks noGrp="1"/>
          </p:cNvSpPr>
          <p:nvPr>
            <p:ph type="title"/>
          </p:nvPr>
        </p:nvSpPr>
        <p:spPr>
          <a:xfrm>
            <a:off x="838200" y="140681"/>
            <a:ext cx="10515600" cy="615777"/>
          </a:xfrm>
        </p:spPr>
        <p:txBody>
          <a:bodyPr>
            <a:normAutofit/>
          </a:bodyPr>
          <a:lstStyle/>
          <a:p>
            <a:pPr algn="ctr"/>
            <a:r>
              <a:rPr lang="en-US" sz="2800" b="1" dirty="0">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04E8122C-7DDC-4F6B-9F8A-72772D1A6E16}"/>
              </a:ext>
            </a:extLst>
          </p:cNvPr>
          <p:cNvSpPr>
            <a:spLocks noGrp="1"/>
          </p:cNvSpPr>
          <p:nvPr>
            <p:ph idx="1"/>
          </p:nvPr>
        </p:nvSpPr>
        <p:spPr>
          <a:xfrm>
            <a:off x="838200" y="1072343"/>
            <a:ext cx="10515600" cy="5212080"/>
          </a:xfrm>
        </p:spPr>
        <p:txBody>
          <a:bodyPr>
            <a:normAutofit fontScale="92500" lnSpcReduction="20000"/>
          </a:bodyPr>
          <a:lstStyle/>
          <a:p>
            <a:pPr lvl="0"/>
            <a:r>
              <a:rPr lang="en-US" b="1" dirty="0"/>
              <a:t>Geolocation Integration:</a:t>
            </a:r>
            <a:r>
              <a:rPr lang="en-US" dirty="0"/>
              <a:t> Utilizes geolocation services to determine donor location or user-provided location.</a:t>
            </a:r>
          </a:p>
          <a:p>
            <a:pPr lvl="0"/>
            <a:r>
              <a:rPr lang="en-US" b="1" dirty="0"/>
              <a:t>Blood Type Matching:</a:t>
            </a:r>
            <a:r>
              <a:rPr lang="en-US" dirty="0"/>
              <a:t> Matches donors with urgent blood needs based on compatibility.</a:t>
            </a:r>
          </a:p>
          <a:p>
            <a:pPr lvl="0"/>
            <a:r>
              <a:rPr lang="en-US" b="1" dirty="0"/>
              <a:t>Eligibility Criteria:</a:t>
            </a:r>
            <a:r>
              <a:rPr lang="en-US" dirty="0"/>
              <a:t> Verifies donor eligibility based on age and medical history.</a:t>
            </a:r>
          </a:p>
          <a:p>
            <a:pPr lvl="0"/>
            <a:r>
              <a:rPr lang="en-US" b="1" dirty="0"/>
              <a:t>Notification Trigger:</a:t>
            </a:r>
            <a:r>
              <a:rPr lang="en-US" dirty="0"/>
              <a:t> Triggers notifications to eligible donors within the donation center's radius for specific blood needs.</a:t>
            </a:r>
          </a:p>
          <a:p>
            <a:pPr lvl="0"/>
            <a:r>
              <a:rPr lang="en-US" b="1" dirty="0"/>
              <a:t>Selective Notification:</a:t>
            </a:r>
            <a:r>
              <a:rPr lang="en-US" dirty="0"/>
              <a:t> Notifies only donors with matching blood types and within proximity to the donation center.</a:t>
            </a:r>
          </a:p>
          <a:p>
            <a:pPr lvl="0"/>
            <a:r>
              <a:rPr lang="en-US" b="1" dirty="0"/>
              <a:t>Response Mechanism:</a:t>
            </a:r>
            <a:r>
              <a:rPr lang="en-US" dirty="0"/>
              <a:t> Enables donors to indicate willingness to donate through the platform.</a:t>
            </a:r>
          </a:p>
          <a:p>
            <a:pPr lvl="0"/>
            <a:r>
              <a:rPr lang="en-US" b="1" dirty="0"/>
              <a:t>Encouraging Participation:</a:t>
            </a:r>
            <a:r>
              <a:rPr lang="en-US" dirty="0"/>
              <a:t> Promotes blood type testing and eligibility screening for unsure users, with educational resources and incentives provided to encourage participation.</a:t>
            </a:r>
          </a:p>
          <a:p>
            <a:endParaRPr lang="en-US" dirty="0"/>
          </a:p>
        </p:txBody>
      </p:sp>
    </p:spTree>
    <p:extLst>
      <p:ext uri="{BB962C8B-B14F-4D97-AF65-F5344CB8AC3E}">
        <p14:creationId xmlns:p14="http://schemas.microsoft.com/office/powerpoint/2010/main" val="2018569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2F737-DF7E-4124-A1EF-0775EBE25A7D}"/>
              </a:ext>
            </a:extLst>
          </p:cNvPr>
          <p:cNvSpPr>
            <a:spLocks noGrp="1"/>
          </p:cNvSpPr>
          <p:nvPr>
            <p:ph type="title"/>
          </p:nvPr>
        </p:nvSpPr>
        <p:spPr>
          <a:xfrm>
            <a:off x="838200" y="165620"/>
            <a:ext cx="10515600" cy="707216"/>
          </a:xfrm>
        </p:spPr>
        <p:txBody>
          <a:bodyPr>
            <a:normAutofit/>
          </a:bodyPr>
          <a:lstStyle/>
          <a:p>
            <a:pPr algn="ctr"/>
            <a:r>
              <a:rPr lang="en-US" sz="2800" b="1" dirty="0">
                <a:latin typeface="Times New Roman" panose="02020603050405020304" pitchFamily="18" charset="0"/>
                <a:cs typeface="Times New Roman" panose="02020603050405020304" pitchFamily="18" charset="0"/>
              </a:rPr>
              <a:t>4.3) SCHEDULE</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62A8C2-04A6-49BF-9B66-B9D612A20A45}"/>
              </a:ext>
            </a:extLst>
          </p:cNvPr>
          <p:cNvSpPr>
            <a:spLocks noGrp="1"/>
          </p:cNvSpPr>
          <p:nvPr>
            <p:ph idx="1"/>
          </p:nvPr>
        </p:nvSpPr>
        <p:spPr>
          <a:xfrm>
            <a:off x="838200" y="1014153"/>
            <a:ext cx="10515600" cy="5162810"/>
          </a:xfrm>
        </p:spPr>
        <p:txBody>
          <a:bodyPr>
            <a:normAutofit fontScale="92500"/>
          </a:bodyPr>
          <a:lstStyle/>
          <a:p>
            <a:pPr lvl="0"/>
            <a:endParaRPr lang="en-US" b="1" dirty="0"/>
          </a:p>
          <a:p>
            <a:pPr lvl="0"/>
            <a:endParaRPr lang="en-US" b="1" dirty="0"/>
          </a:p>
          <a:p>
            <a:pPr marL="514350" lvl="0" indent="-514350">
              <a:buFont typeface="+mj-lt"/>
              <a:buAutoNum type="arabicPeriod"/>
            </a:pPr>
            <a:r>
              <a:rPr lang="en-US" b="1" dirty="0"/>
              <a:t>Requirement Gathering and Analysis (Weeks 1-2, 21</a:t>
            </a:r>
            <a:r>
              <a:rPr lang="en-US" b="1" baseline="30000" dirty="0"/>
              <a:t>st</a:t>
            </a:r>
            <a:r>
              <a:rPr lang="en-US" b="1" dirty="0"/>
              <a:t> Apr – 4</a:t>
            </a:r>
            <a:r>
              <a:rPr lang="en-US" b="1" baseline="30000" dirty="0"/>
              <a:t>th</a:t>
            </a:r>
            <a:r>
              <a:rPr lang="en-US" b="1" dirty="0"/>
              <a:t> May)</a:t>
            </a:r>
            <a:endParaRPr lang="en-US" dirty="0"/>
          </a:p>
          <a:p>
            <a:pPr marL="514350" lvl="0" indent="-514350">
              <a:buFont typeface="+mj-lt"/>
              <a:buAutoNum type="arabicPeriod"/>
            </a:pPr>
            <a:r>
              <a:rPr lang="en-US" b="1" dirty="0"/>
              <a:t>System Design and Prototyping (Weeks 3-6, 5</a:t>
            </a:r>
            <a:r>
              <a:rPr lang="en-US" b="1" baseline="30000" dirty="0"/>
              <a:t>th</a:t>
            </a:r>
            <a:r>
              <a:rPr lang="en-US" b="1" dirty="0"/>
              <a:t> May – 1</a:t>
            </a:r>
            <a:r>
              <a:rPr lang="en-US" b="1" baseline="30000" dirty="0"/>
              <a:t>st</a:t>
            </a:r>
            <a:r>
              <a:rPr lang="en-US" b="1" dirty="0"/>
              <a:t> June)</a:t>
            </a:r>
            <a:endParaRPr lang="en-US" dirty="0"/>
          </a:p>
          <a:p>
            <a:pPr marL="514350" lvl="0" indent="-514350">
              <a:buFont typeface="+mj-lt"/>
              <a:buAutoNum type="arabicPeriod"/>
            </a:pPr>
            <a:r>
              <a:rPr lang="en-US" b="1" dirty="0"/>
              <a:t>Development (Weeks 7-14, 2</a:t>
            </a:r>
            <a:r>
              <a:rPr lang="en-US" b="1" baseline="30000" dirty="0"/>
              <a:t>nd</a:t>
            </a:r>
            <a:r>
              <a:rPr lang="en-US" b="1" dirty="0"/>
              <a:t> June – 27</a:t>
            </a:r>
            <a:r>
              <a:rPr lang="en-US" b="1" baseline="30000" dirty="0"/>
              <a:t>th</a:t>
            </a:r>
            <a:r>
              <a:rPr lang="en-US" b="1" dirty="0"/>
              <a:t> July)</a:t>
            </a:r>
            <a:endParaRPr lang="en-US" dirty="0"/>
          </a:p>
          <a:p>
            <a:pPr marL="514350" lvl="0" indent="-514350">
              <a:buFont typeface="+mj-lt"/>
              <a:buAutoNum type="arabicPeriod"/>
            </a:pPr>
            <a:r>
              <a:rPr lang="en-US" b="1" dirty="0"/>
              <a:t>Testing and Quality Assurance (Weeks 15-16, 28</a:t>
            </a:r>
            <a:r>
              <a:rPr lang="en-US" b="1" baseline="30000" dirty="0"/>
              <a:t>th</a:t>
            </a:r>
            <a:r>
              <a:rPr lang="en-US" b="1" dirty="0"/>
              <a:t> July – 10</a:t>
            </a:r>
            <a:r>
              <a:rPr lang="en-US" b="1" baseline="30000" dirty="0"/>
              <a:t>th</a:t>
            </a:r>
            <a:r>
              <a:rPr lang="en-US" b="1" dirty="0"/>
              <a:t> August)</a:t>
            </a:r>
            <a:endParaRPr lang="en-US" dirty="0"/>
          </a:p>
          <a:p>
            <a:pPr marL="514350" lvl="0" indent="-514350">
              <a:buFont typeface="+mj-lt"/>
              <a:buAutoNum type="arabicPeriod"/>
            </a:pPr>
            <a:r>
              <a:rPr lang="en-US" b="1" dirty="0"/>
              <a:t>Deployment and User Training (Weeks 17-18, 11</a:t>
            </a:r>
            <a:r>
              <a:rPr lang="en-US" b="1" baseline="30000" dirty="0"/>
              <a:t>th</a:t>
            </a:r>
            <a:r>
              <a:rPr lang="en-US" b="1" dirty="0"/>
              <a:t> August – 24</a:t>
            </a:r>
            <a:r>
              <a:rPr lang="en-US" b="1" baseline="30000" dirty="0"/>
              <a:t>th</a:t>
            </a:r>
            <a:r>
              <a:rPr lang="en-US" b="1" dirty="0"/>
              <a:t> Aug)</a:t>
            </a:r>
            <a:endParaRPr lang="en-US" dirty="0"/>
          </a:p>
          <a:p>
            <a:pPr marL="514350" lvl="0" indent="-514350">
              <a:buFont typeface="+mj-lt"/>
              <a:buAutoNum type="arabicPeriod"/>
            </a:pPr>
            <a:r>
              <a:rPr lang="en-US" b="1" dirty="0"/>
              <a:t>Launch and Rollout (Week 19, 25</a:t>
            </a:r>
            <a:r>
              <a:rPr lang="en-US" b="1" baseline="30000" dirty="0"/>
              <a:t>th</a:t>
            </a:r>
            <a:r>
              <a:rPr lang="en-US" b="1" dirty="0"/>
              <a:t> August – 31</a:t>
            </a:r>
            <a:r>
              <a:rPr lang="en-US" b="1" baseline="30000" dirty="0"/>
              <a:t>st</a:t>
            </a:r>
            <a:r>
              <a:rPr lang="en-US" b="1" dirty="0"/>
              <a:t> August)</a:t>
            </a:r>
          </a:p>
          <a:p>
            <a:pPr marL="514350" indent="-514350">
              <a:buFont typeface="+mj-lt"/>
              <a:buAutoNum type="arabicPeriod"/>
            </a:pPr>
            <a:r>
              <a:rPr lang="en-US" b="1" dirty="0"/>
              <a:t>Post-Launch Support and Maintenance (Ongoing)</a:t>
            </a:r>
            <a:endParaRPr lang="en-US" dirty="0"/>
          </a:p>
          <a:p>
            <a:pPr marL="514350" lvl="0" indent="-51435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551465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D0142B-946E-49EB-95F4-19F3074133E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39338" y="390178"/>
            <a:ext cx="10274531" cy="2752033"/>
          </a:xfrm>
          <a:prstGeom prst="rect">
            <a:avLst/>
          </a:prstGeom>
          <a:noFill/>
          <a:ln>
            <a:noFill/>
          </a:ln>
        </p:spPr>
      </p:pic>
      <p:pic>
        <p:nvPicPr>
          <p:cNvPr id="3" name="Picture 2">
            <a:extLst>
              <a:ext uri="{FF2B5EF4-FFF2-40B4-BE49-F238E27FC236}">
                <a16:creationId xmlns:a16="http://schemas.microsoft.com/office/drawing/2014/main" id="{EE13BCEC-D58A-413B-8114-0635CF37B42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39338" y="3142212"/>
            <a:ext cx="10274531" cy="2863618"/>
          </a:xfrm>
          <a:prstGeom prst="rect">
            <a:avLst/>
          </a:prstGeom>
          <a:noFill/>
          <a:ln>
            <a:noFill/>
          </a:ln>
        </p:spPr>
      </p:pic>
    </p:spTree>
    <p:extLst>
      <p:ext uri="{BB962C8B-B14F-4D97-AF65-F5344CB8AC3E}">
        <p14:creationId xmlns:p14="http://schemas.microsoft.com/office/powerpoint/2010/main" val="2907039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9935-CE69-43F4-875F-948828B77B9A}"/>
              </a:ext>
            </a:extLst>
          </p:cNvPr>
          <p:cNvSpPr>
            <a:spLocks noGrp="1"/>
          </p:cNvSpPr>
          <p:nvPr>
            <p:ph type="title"/>
          </p:nvPr>
        </p:nvSpPr>
        <p:spPr>
          <a:xfrm>
            <a:off x="838200" y="148995"/>
            <a:ext cx="10515600" cy="532042"/>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6) EXPECTED OUTCOMES</a:t>
            </a: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917DF1-CE6B-4681-9725-080B50B425A9}"/>
              </a:ext>
            </a:extLst>
          </p:cNvPr>
          <p:cNvSpPr>
            <a:spLocks noGrp="1"/>
          </p:cNvSpPr>
          <p:nvPr>
            <p:ph idx="1"/>
          </p:nvPr>
        </p:nvSpPr>
        <p:spPr>
          <a:xfrm>
            <a:off x="838200" y="789709"/>
            <a:ext cx="10515600" cy="5387254"/>
          </a:xfrm>
        </p:spPr>
        <p:txBody>
          <a:bodyPr>
            <a:normAutofit fontScale="85000" lnSpcReduction="20000"/>
          </a:bodyPr>
          <a:lstStyle/>
          <a:p>
            <a:pPr marL="0" indent="0">
              <a:buNone/>
            </a:pPr>
            <a:r>
              <a:rPr lang="en-US" dirty="0"/>
              <a:t>The successful implementation of the BDMS is anticipated to yield the following positive outcomes:</a:t>
            </a:r>
          </a:p>
          <a:p>
            <a:pPr lvl="0"/>
            <a:r>
              <a:rPr lang="en-US" b="1" i="1" dirty="0"/>
              <a:t>Streamlined Blood Donation Process:</a:t>
            </a:r>
            <a:r>
              <a:rPr lang="en-US" i="1" dirty="0"/>
              <a:t> </a:t>
            </a:r>
            <a:r>
              <a:rPr lang="en-US" dirty="0"/>
              <a:t>The online platform will simplify blood donation registration, appointment scheduling, and blood request management, reducing administrative burdens for both donors and healthcare facilities.</a:t>
            </a:r>
          </a:p>
          <a:p>
            <a:pPr lvl="0"/>
            <a:r>
              <a:rPr lang="en-US" b="1" i="1" dirty="0"/>
              <a:t>Increased Donor Pool:</a:t>
            </a:r>
            <a:r>
              <a:rPr lang="en-US" dirty="0"/>
              <a:t> Improved accessibility through online registration and location-based search functionalities are expected to attract a wider pool of potential donors.</a:t>
            </a:r>
          </a:p>
          <a:p>
            <a:pPr lvl="0"/>
            <a:r>
              <a:rPr lang="en-US" b="1" i="1" dirty="0"/>
              <a:t>Enhanced Communication and Coordination:</a:t>
            </a:r>
            <a:r>
              <a:rPr lang="en-US" dirty="0"/>
              <a:t> Real-time communication features will facilitate efficient blood request fulfillment and improve response times to urgent blood needs.</a:t>
            </a:r>
          </a:p>
          <a:p>
            <a:pPr lvl="0"/>
            <a:r>
              <a:rPr lang="en-US" b="1" i="1" dirty="0"/>
              <a:t>Improved Blood Inventory Management:</a:t>
            </a:r>
            <a:r>
              <a:rPr lang="en-US" dirty="0"/>
              <a:t> The BDMS will provide healthcare facilities with a real-time view of blood inventory levels, enabling better resource allocation and preventing potential shortages.</a:t>
            </a:r>
          </a:p>
          <a:p>
            <a:pPr lvl="0"/>
            <a:r>
              <a:rPr lang="en-US" b="1" i="1" dirty="0"/>
              <a:t>Data-Driven Decision Making:</a:t>
            </a:r>
            <a:r>
              <a:rPr lang="en-US" dirty="0"/>
              <a:t> Comprehensive blood donation data will be collected and analyzed, empowering stakeholders to make informed decisions regarding blood donation outreach programs and resource allocation.</a:t>
            </a:r>
          </a:p>
          <a:p>
            <a:endParaRPr lang="en-US" dirty="0"/>
          </a:p>
        </p:txBody>
      </p:sp>
    </p:spTree>
    <p:extLst>
      <p:ext uri="{BB962C8B-B14F-4D97-AF65-F5344CB8AC3E}">
        <p14:creationId xmlns:p14="http://schemas.microsoft.com/office/powerpoint/2010/main" val="2875023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8F54B-2750-4D49-9E07-1948FFA0F785}"/>
              </a:ext>
            </a:extLst>
          </p:cNvPr>
          <p:cNvSpPr>
            <a:spLocks noGrp="1"/>
          </p:cNvSpPr>
          <p:nvPr>
            <p:ph type="title"/>
          </p:nvPr>
        </p:nvSpPr>
        <p:spPr>
          <a:xfrm>
            <a:off x="838200" y="365125"/>
            <a:ext cx="10515600" cy="715529"/>
          </a:xfrm>
        </p:spPr>
        <p:txBody>
          <a:bodyPr>
            <a:normAutofit/>
          </a:bodyPr>
          <a:lstStyle/>
          <a:p>
            <a:pPr algn="ctr"/>
            <a:r>
              <a:rPr lang="en-US" sz="2800" b="1" dirty="0">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ED90981C-6D25-4E31-977A-20256018AABD}"/>
              </a:ext>
            </a:extLst>
          </p:cNvPr>
          <p:cNvSpPr>
            <a:spLocks noGrp="1"/>
          </p:cNvSpPr>
          <p:nvPr>
            <p:ph idx="1"/>
          </p:nvPr>
        </p:nvSpPr>
        <p:spPr>
          <a:xfrm>
            <a:off x="838200" y="1238595"/>
            <a:ext cx="10515600" cy="4938367"/>
          </a:xfrm>
        </p:spPr>
        <p:txBody>
          <a:bodyPr/>
          <a:lstStyle/>
          <a:p>
            <a:pPr marL="0" indent="0">
              <a:buNone/>
            </a:pPr>
            <a:r>
              <a:rPr lang="en-US" dirty="0"/>
              <a:t>All the above positive outcomes will lead to the main objective which is:</a:t>
            </a:r>
          </a:p>
          <a:p>
            <a:pPr lvl="0"/>
            <a:r>
              <a:rPr lang="en-US" b="1" i="1" dirty="0"/>
              <a:t>Elimination of Blood Shortages:</a:t>
            </a:r>
            <a:r>
              <a:rPr lang="en-US" dirty="0"/>
              <a:t> The implementation of the BDMS is anticipated to lead to the elimination of blood shortages by optimizing blood donation processes, enhancing donor recruitment and retention strategies, and improving communication and coordination between blood banks and healthcare facilities. This outcome will ensure timely access to life-saving blood transfusions for all patients in need, thereby significantly enhancing healthcare outcomes and saving lives.</a:t>
            </a:r>
          </a:p>
          <a:p>
            <a:endParaRPr lang="en-US" dirty="0"/>
          </a:p>
        </p:txBody>
      </p:sp>
    </p:spTree>
    <p:extLst>
      <p:ext uri="{BB962C8B-B14F-4D97-AF65-F5344CB8AC3E}">
        <p14:creationId xmlns:p14="http://schemas.microsoft.com/office/powerpoint/2010/main" val="3807953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7000"/>
            <a:lum/>
          </a:blip>
          <a:srcRect/>
          <a:stretch>
            <a:fillRect t="-12000" r="-1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35F8-0CC6-46ED-8872-A0835ED02855}"/>
              </a:ext>
            </a:extLst>
          </p:cNvPr>
          <p:cNvSpPr>
            <a:spLocks noGrp="1"/>
          </p:cNvSpPr>
          <p:nvPr>
            <p:ph type="title"/>
          </p:nvPr>
        </p:nvSpPr>
        <p:spPr>
          <a:xfrm>
            <a:off x="838200" y="182880"/>
            <a:ext cx="10515600" cy="631768"/>
          </a:xfrm>
        </p:spPr>
        <p:txBody>
          <a:bodyPr>
            <a:noAutofit/>
          </a:bodyPr>
          <a:lstStyle/>
          <a:p>
            <a:pPr algn="ctr"/>
            <a:br>
              <a:rPr lang="en-US" sz="2800" b="1" u="sng" dirty="0"/>
            </a:br>
            <a:r>
              <a:rPr lang="en-US" sz="2800" b="1" u="sng" dirty="0">
                <a:latin typeface="Times New Roman" panose="02020603050405020304" pitchFamily="18" charset="0"/>
                <a:cs typeface="Times New Roman" panose="02020603050405020304" pitchFamily="18" charset="0"/>
              </a:rPr>
              <a:t>1) INTRODUCTION</a:t>
            </a:r>
            <a:br>
              <a:rPr lang="en-US" dirty="0"/>
            </a:br>
            <a:endParaRPr lang="en-US" sz="2000" dirty="0"/>
          </a:p>
        </p:txBody>
      </p:sp>
      <p:sp>
        <p:nvSpPr>
          <p:cNvPr id="3" name="Content Placeholder 2">
            <a:extLst>
              <a:ext uri="{FF2B5EF4-FFF2-40B4-BE49-F238E27FC236}">
                <a16:creationId xmlns:a16="http://schemas.microsoft.com/office/drawing/2014/main" id="{3CC8EEF7-9A2C-4F16-8441-F0D9E94C21E3}"/>
              </a:ext>
            </a:extLst>
          </p:cNvPr>
          <p:cNvSpPr>
            <a:spLocks noGrp="1"/>
          </p:cNvSpPr>
          <p:nvPr>
            <p:ph idx="1"/>
          </p:nvPr>
        </p:nvSpPr>
        <p:spPr>
          <a:xfrm>
            <a:off x="838200" y="914400"/>
            <a:ext cx="10515600" cy="5262563"/>
          </a:xfrm>
        </p:spPr>
        <p:txBody>
          <a:bodyPr/>
          <a:lstStyle/>
          <a:p>
            <a:pPr lvl="0"/>
            <a:r>
              <a:rPr lang="en-US" dirty="0"/>
              <a:t>Blood transfusions are a cornerstone of modern medicine, saving countless lives every year. However, a persistent challenge plagues healthcare systems globally: blood shortages.</a:t>
            </a:r>
          </a:p>
          <a:p>
            <a:pPr lvl="0"/>
            <a:r>
              <a:rPr lang="en-US" dirty="0"/>
              <a:t>In Zambia, the Zambia National Blood Transfusion Service (ZNBTS) operates from the University Teaching Hospital, serving as the largest blood transfusion facility in the country. Despite it being supported by nine regional centers and 132 blood banks spread across Zambia, these challenges are particularly pronounced.</a:t>
            </a:r>
          </a:p>
          <a:p>
            <a:pPr lvl="0"/>
            <a:r>
              <a:rPr lang="en-US" dirty="0"/>
              <a:t>This proposal explores the development of a Blood Donation Management System (BDMS), a web-based solution designed to revolutionize blood donation. And Its main aim will be to ultimately increase access to safe blood transfusions for patients in need.</a:t>
            </a:r>
          </a:p>
          <a:p>
            <a:endParaRPr lang="en-US" dirty="0"/>
          </a:p>
        </p:txBody>
      </p:sp>
    </p:spTree>
    <p:extLst>
      <p:ext uri="{BB962C8B-B14F-4D97-AF65-F5344CB8AC3E}">
        <p14:creationId xmlns:p14="http://schemas.microsoft.com/office/powerpoint/2010/main" val="265651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A85EE-2B5B-4591-976C-4C58CE8AA88B}"/>
              </a:ext>
            </a:extLst>
          </p:cNvPr>
          <p:cNvSpPr>
            <a:spLocks noGrp="1"/>
          </p:cNvSpPr>
          <p:nvPr>
            <p:ph type="title"/>
          </p:nvPr>
        </p:nvSpPr>
        <p:spPr>
          <a:xfrm>
            <a:off x="838200" y="365125"/>
            <a:ext cx="10515600" cy="574213"/>
          </a:xfrm>
        </p:spPr>
        <p:txBody>
          <a:bodyPr>
            <a:normAutofit/>
          </a:bodyPr>
          <a:lstStyle/>
          <a:p>
            <a:pPr algn="ctr"/>
            <a:r>
              <a:rPr lang="en-US" sz="2800" b="1" dirty="0">
                <a:latin typeface="Times New Roman" panose="02020603050405020304" pitchFamily="18" charset="0"/>
                <a:cs typeface="Times New Roman" panose="02020603050405020304" pitchFamily="18" charset="0"/>
              </a:rPr>
              <a:t>1.1) Background</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3854A0-EB03-4822-8F42-0FF71BC53159}"/>
              </a:ext>
            </a:extLst>
          </p:cNvPr>
          <p:cNvSpPr>
            <a:spLocks noGrp="1"/>
          </p:cNvSpPr>
          <p:nvPr>
            <p:ph idx="1"/>
          </p:nvPr>
        </p:nvSpPr>
        <p:spPr>
          <a:xfrm>
            <a:off x="838200" y="1155469"/>
            <a:ext cx="10515600" cy="4763192"/>
          </a:xfrm>
        </p:spPr>
        <p:txBody>
          <a:bodyPr>
            <a:normAutofit fontScale="92500"/>
          </a:bodyPr>
          <a:lstStyle/>
          <a:p>
            <a:pPr marL="0" indent="0">
              <a:buNone/>
            </a:pPr>
            <a:r>
              <a:rPr lang="en-US" dirty="0"/>
              <a:t>Blood donation and blood banks play critical roles in healthcare systems worldwide, but they also face various challenges these include:</a:t>
            </a:r>
          </a:p>
          <a:p>
            <a:pPr lvl="0"/>
            <a:r>
              <a:rPr lang="en-US" b="1" i="1" dirty="0"/>
              <a:t>Maintaining an Adequate Blood Supply (Primary Challenge)</a:t>
            </a:r>
            <a:endParaRPr lang="en-US" i="1" dirty="0"/>
          </a:p>
          <a:p>
            <a:pPr lvl="0"/>
            <a:r>
              <a:rPr lang="en-US" b="1" i="1" dirty="0"/>
              <a:t>Recruitment of Donors: </a:t>
            </a:r>
            <a:r>
              <a:rPr lang="en-US" dirty="0"/>
              <a:t>especially among certain demographic groups such as young adults, minorities, and individuals with busy lifestyles</a:t>
            </a:r>
          </a:p>
          <a:p>
            <a:pPr lvl="0"/>
            <a:r>
              <a:rPr lang="en-US" b="1" i="1" dirty="0"/>
              <a:t>Managing Blood Shortages</a:t>
            </a:r>
            <a:endParaRPr lang="en-US" dirty="0"/>
          </a:p>
          <a:p>
            <a:pPr lvl="0"/>
            <a:r>
              <a:rPr lang="en-US" b="1" i="1" dirty="0"/>
              <a:t>Logistical and Operational Challenges: </a:t>
            </a:r>
            <a:r>
              <a:rPr lang="en-US" dirty="0"/>
              <a:t>Blood banks must manage complex logistical and operational processes, including blood collection, testing, processing, storage, and distribution. This requires robust infrastructure.</a:t>
            </a:r>
          </a:p>
          <a:p>
            <a:pPr lvl="0"/>
            <a:r>
              <a:rPr lang="en-US" b="1" i="1" dirty="0"/>
              <a:t>Educating the Public: </a:t>
            </a:r>
            <a:r>
              <a:rPr lang="en-US" dirty="0"/>
              <a:t>There may be misconceptions or lack of awareness about blood donation and its importance</a:t>
            </a:r>
          </a:p>
          <a:p>
            <a:endParaRPr lang="en-US" dirty="0"/>
          </a:p>
        </p:txBody>
      </p:sp>
    </p:spTree>
    <p:extLst>
      <p:ext uri="{BB962C8B-B14F-4D97-AF65-F5344CB8AC3E}">
        <p14:creationId xmlns:p14="http://schemas.microsoft.com/office/powerpoint/2010/main" val="383220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E8F-7A2F-40C3-8230-49283E911F49}"/>
              </a:ext>
            </a:extLst>
          </p:cNvPr>
          <p:cNvSpPr>
            <a:spLocks noGrp="1"/>
          </p:cNvSpPr>
          <p:nvPr>
            <p:ph type="title"/>
          </p:nvPr>
        </p:nvSpPr>
        <p:spPr>
          <a:xfrm>
            <a:off x="838200" y="0"/>
            <a:ext cx="10515600" cy="590839"/>
          </a:xfrm>
        </p:spPr>
        <p:txBody>
          <a:bodyPr>
            <a:noAutofit/>
          </a:bodyPr>
          <a:lstStyle/>
          <a:p>
            <a:pPr algn="ctr"/>
            <a:r>
              <a:rPr lang="en-US" sz="2800" b="1" dirty="0">
                <a:latin typeface="Times New Roman" panose="02020603050405020304" pitchFamily="18" charset="0"/>
                <a:cs typeface="Times New Roman" panose="02020603050405020304" pitchFamily="18" charset="0"/>
              </a:rPr>
              <a:t>Background Continued…</a:t>
            </a:r>
          </a:p>
        </p:txBody>
      </p:sp>
      <p:sp>
        <p:nvSpPr>
          <p:cNvPr id="3" name="Content Placeholder 2">
            <a:extLst>
              <a:ext uri="{FF2B5EF4-FFF2-40B4-BE49-F238E27FC236}">
                <a16:creationId xmlns:a16="http://schemas.microsoft.com/office/drawing/2014/main" id="{EC978970-7C9B-4437-A9A6-D35F01097304}"/>
              </a:ext>
            </a:extLst>
          </p:cNvPr>
          <p:cNvSpPr>
            <a:spLocks noGrp="1"/>
          </p:cNvSpPr>
          <p:nvPr>
            <p:ph idx="1"/>
          </p:nvPr>
        </p:nvSpPr>
        <p:spPr>
          <a:xfrm>
            <a:off x="838200" y="665018"/>
            <a:ext cx="10515600" cy="5511945"/>
          </a:xfrm>
        </p:spPr>
        <p:txBody>
          <a:bodyPr/>
          <a:lstStyle/>
          <a:p>
            <a:pPr marL="0" indent="0">
              <a:buNone/>
            </a:pPr>
            <a:r>
              <a:rPr lang="en-US" dirty="0"/>
              <a:t>According to the World Health Organization (WHO), blood shortages are a persistent global challenge. This scarcity can be attributed to several factors including:</a:t>
            </a:r>
          </a:p>
          <a:p>
            <a:pPr lvl="0"/>
            <a:r>
              <a:rPr lang="en-US" b="1" i="1" dirty="0"/>
              <a:t>Limited Donor Pool</a:t>
            </a:r>
            <a:endParaRPr lang="en-US" dirty="0"/>
          </a:p>
          <a:p>
            <a:pPr lvl="0"/>
            <a:r>
              <a:rPr lang="en-US" b="1" i="1" dirty="0"/>
              <a:t>Inefficient Management Systems: </a:t>
            </a:r>
            <a:r>
              <a:rPr lang="en-US" dirty="0"/>
              <a:t>Traditional paper-based blood donation management systems.</a:t>
            </a:r>
          </a:p>
          <a:p>
            <a:pPr lvl="0"/>
            <a:r>
              <a:rPr lang="en-US" b="1" i="1" dirty="0"/>
              <a:t>Poor Communication and Coordination:</a:t>
            </a:r>
            <a:r>
              <a:rPr lang="en-US" dirty="0"/>
              <a:t> Disconnected communication channels between blood banks, hospitals, and potential donors can hinder the efficient allocation of blood resources.</a:t>
            </a:r>
          </a:p>
          <a:p>
            <a:pPr marL="0" indent="0">
              <a:buNone/>
            </a:pPr>
            <a:r>
              <a:rPr lang="en-US" dirty="0"/>
              <a:t>The BDMS is proposed as a solution to address these shortcomings and create a more efficient and reliable blood donation system.</a:t>
            </a:r>
          </a:p>
          <a:p>
            <a:endParaRPr lang="en-US" dirty="0"/>
          </a:p>
        </p:txBody>
      </p:sp>
    </p:spTree>
    <p:extLst>
      <p:ext uri="{BB962C8B-B14F-4D97-AF65-F5344CB8AC3E}">
        <p14:creationId xmlns:p14="http://schemas.microsoft.com/office/powerpoint/2010/main" val="560844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05DE4-5C63-437C-AC76-03CF6225B9CD}"/>
              </a:ext>
            </a:extLst>
          </p:cNvPr>
          <p:cNvSpPr>
            <a:spLocks noGrp="1"/>
          </p:cNvSpPr>
          <p:nvPr>
            <p:ph type="title"/>
          </p:nvPr>
        </p:nvSpPr>
        <p:spPr>
          <a:xfrm>
            <a:off x="763386" y="165620"/>
            <a:ext cx="10515600" cy="649028"/>
          </a:xfrm>
        </p:spPr>
        <p:txBody>
          <a:bodyPr>
            <a:normAutofit/>
          </a:bodyPr>
          <a:lstStyle/>
          <a:p>
            <a:pPr algn="ctr"/>
            <a:r>
              <a:rPr lang="en-US" sz="2800" b="1" dirty="0">
                <a:latin typeface="Times New Roman" panose="02020603050405020304" pitchFamily="18" charset="0"/>
                <a:cs typeface="Times New Roman" panose="02020603050405020304" pitchFamily="18" charset="0"/>
              </a:rPr>
              <a:t>1.2) Problem Statement</a:t>
            </a:r>
          </a:p>
        </p:txBody>
      </p:sp>
      <p:sp>
        <p:nvSpPr>
          <p:cNvPr id="3" name="Content Placeholder 2">
            <a:extLst>
              <a:ext uri="{FF2B5EF4-FFF2-40B4-BE49-F238E27FC236}">
                <a16:creationId xmlns:a16="http://schemas.microsoft.com/office/drawing/2014/main" id="{71C665A5-C847-44A5-86A4-A2CF74F27742}"/>
              </a:ext>
            </a:extLst>
          </p:cNvPr>
          <p:cNvSpPr>
            <a:spLocks noGrp="1"/>
          </p:cNvSpPr>
          <p:nvPr>
            <p:ph idx="1"/>
          </p:nvPr>
        </p:nvSpPr>
        <p:spPr>
          <a:xfrm>
            <a:off x="838200" y="1080655"/>
            <a:ext cx="10515600" cy="4838007"/>
          </a:xfrm>
        </p:spPr>
        <p:txBody>
          <a:bodyPr/>
          <a:lstStyle/>
          <a:p>
            <a:pPr marL="0" indent="0">
              <a:buNone/>
            </a:pPr>
            <a:r>
              <a:rPr lang="en-US" dirty="0"/>
              <a:t>Current blood donation processes are characterized by:</a:t>
            </a:r>
          </a:p>
          <a:p>
            <a:pPr lvl="0"/>
            <a:r>
              <a:rPr lang="en-US" dirty="0"/>
              <a:t>Manual and paper-based recordkeeping, leading to errors and delays.</a:t>
            </a:r>
          </a:p>
          <a:p>
            <a:pPr lvl="0"/>
            <a:r>
              <a:rPr lang="en-US" dirty="0"/>
              <a:t>Limited communication and coordination between blood banks, hospitals, and potential donors.</a:t>
            </a:r>
          </a:p>
          <a:p>
            <a:pPr lvl="0"/>
            <a:r>
              <a:rPr lang="en-US" dirty="0"/>
              <a:t>Difficulty for potential donors to discover nearby donation opportunities and schedule appointments.</a:t>
            </a:r>
          </a:p>
          <a:p>
            <a:pPr lvl="0"/>
            <a:r>
              <a:rPr lang="en-US" dirty="0"/>
              <a:t>Ineffective tracking and management of blood inventory, hindering optimal resource allocation.</a:t>
            </a:r>
          </a:p>
          <a:p>
            <a:pPr marL="0" indent="0">
              <a:buNone/>
            </a:pPr>
            <a:r>
              <a:rPr lang="en-US" dirty="0"/>
              <a:t>These shortcomings create a significant barrier.</a:t>
            </a:r>
          </a:p>
          <a:p>
            <a:endParaRPr lang="en-US" dirty="0"/>
          </a:p>
        </p:txBody>
      </p:sp>
    </p:spTree>
    <p:extLst>
      <p:ext uri="{BB962C8B-B14F-4D97-AF65-F5344CB8AC3E}">
        <p14:creationId xmlns:p14="http://schemas.microsoft.com/office/powerpoint/2010/main" val="1229713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tile tx="57150" ty="-25400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0173-E2A9-43FE-AC4E-3DEFCF1A318E}"/>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1.3) Research Question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CD7CC0-FCB2-46A4-86E2-E27ED64C2BED}"/>
              </a:ext>
            </a:extLst>
          </p:cNvPr>
          <p:cNvSpPr>
            <a:spLocks noGrp="1"/>
          </p:cNvSpPr>
          <p:nvPr>
            <p:ph idx="1"/>
          </p:nvPr>
        </p:nvSpPr>
        <p:spPr/>
        <p:txBody>
          <a:bodyPr/>
          <a:lstStyle/>
          <a:p>
            <a:pPr marL="0" indent="0">
              <a:buNone/>
            </a:pPr>
            <a:endParaRPr lang="en-US" dirty="0"/>
          </a:p>
          <a:p>
            <a:pPr marL="0" indent="0">
              <a:buNone/>
            </a:pPr>
            <a:r>
              <a:rPr lang="en-US" dirty="0"/>
              <a:t>Can a user-centered, web-based Blood Donation Management System (BDMS) address the shortcomings of traditional methods and significantly improve blood donation efficiency and accessibility?</a:t>
            </a:r>
          </a:p>
          <a:p>
            <a:endParaRPr lang="en-US" dirty="0"/>
          </a:p>
        </p:txBody>
      </p:sp>
    </p:spTree>
    <p:extLst>
      <p:ext uri="{BB962C8B-B14F-4D97-AF65-F5344CB8AC3E}">
        <p14:creationId xmlns:p14="http://schemas.microsoft.com/office/powerpoint/2010/main" val="602876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blip>
          <a:srcRect/>
          <a:stretch>
            <a:fillRect t="-16000" b="-2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245F-3D67-4925-BB97-FF22D24C029A}"/>
              </a:ext>
            </a:extLst>
          </p:cNvPr>
          <p:cNvSpPr>
            <a:spLocks noGrp="1"/>
          </p:cNvSpPr>
          <p:nvPr>
            <p:ph type="title"/>
          </p:nvPr>
        </p:nvSpPr>
        <p:spPr>
          <a:xfrm>
            <a:off x="838199" y="365126"/>
            <a:ext cx="9793779" cy="856846"/>
          </a:xfrm>
        </p:spPr>
        <p:txBody>
          <a:bodyPr>
            <a:normAutofit/>
          </a:bodyPr>
          <a:lstStyle/>
          <a:p>
            <a:pPr algn="ctr"/>
            <a:r>
              <a:rPr lang="en-US" sz="2800" b="1" dirty="0">
                <a:latin typeface="Times New Roman" panose="02020603050405020304" pitchFamily="18" charset="0"/>
                <a:cs typeface="Times New Roman" panose="02020603050405020304" pitchFamily="18" charset="0"/>
              </a:rPr>
              <a:t>1.4) Aims</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BC7498-57C4-4BE6-85C6-3A1F0CC7673F}"/>
              </a:ext>
            </a:extLst>
          </p:cNvPr>
          <p:cNvSpPr>
            <a:spLocks noGrp="1"/>
          </p:cNvSpPr>
          <p:nvPr>
            <p:ph idx="1"/>
          </p:nvPr>
        </p:nvSpPr>
        <p:spPr>
          <a:xfrm>
            <a:off x="838200" y="1221972"/>
            <a:ext cx="10515600" cy="4954991"/>
          </a:xfrm>
        </p:spPr>
        <p:txBody>
          <a:bodyPr/>
          <a:lstStyle/>
          <a:p>
            <a:pPr marL="0" indent="0">
              <a:buNone/>
            </a:pPr>
            <a:r>
              <a:rPr lang="en-US" dirty="0"/>
              <a:t>The primary aim of this project is to develop and implement a BDMS that:</a:t>
            </a:r>
          </a:p>
          <a:p>
            <a:pPr lvl="0"/>
            <a:r>
              <a:rPr lang="en-US" dirty="0"/>
              <a:t>Streamlines the blood donation process for both donors and healthcare facilities.</a:t>
            </a:r>
          </a:p>
          <a:p>
            <a:pPr lvl="0"/>
            <a:r>
              <a:rPr lang="en-US" dirty="0"/>
              <a:t>Enhances communication and coordination within the blood donation ecosystem.</a:t>
            </a:r>
          </a:p>
          <a:p>
            <a:pPr lvl="0"/>
            <a:r>
              <a:rPr lang="en-US" dirty="0"/>
              <a:t>Increases the accessibility of blood donation opportunities for potential donors.</a:t>
            </a:r>
          </a:p>
          <a:p>
            <a:pPr marL="0" indent="0">
              <a:buNone/>
            </a:pPr>
            <a:r>
              <a:rPr lang="en-US" dirty="0"/>
              <a:t>The major aim of this system, will be to</a:t>
            </a:r>
            <a:r>
              <a:rPr lang="en-US" b="1" i="1" dirty="0"/>
              <a:t> ensure</a:t>
            </a:r>
            <a:r>
              <a:rPr lang="en-US" dirty="0"/>
              <a:t> there are </a:t>
            </a:r>
            <a:r>
              <a:rPr lang="en-US" b="1" i="1" dirty="0"/>
              <a:t>no blood shortages,</a:t>
            </a:r>
            <a:r>
              <a:rPr lang="en-US" dirty="0"/>
              <a:t> thereby, guaranteeing timely access to life-saving blood transfusions for all patients in need.</a:t>
            </a:r>
          </a:p>
          <a:p>
            <a:endParaRPr lang="en-US" dirty="0"/>
          </a:p>
        </p:txBody>
      </p:sp>
    </p:spTree>
    <p:extLst>
      <p:ext uri="{BB962C8B-B14F-4D97-AF65-F5344CB8AC3E}">
        <p14:creationId xmlns:p14="http://schemas.microsoft.com/office/powerpoint/2010/main" val="407303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705AA-907E-4985-B538-1A71C3F64F1F}"/>
              </a:ext>
            </a:extLst>
          </p:cNvPr>
          <p:cNvSpPr>
            <a:spLocks noGrp="1"/>
          </p:cNvSpPr>
          <p:nvPr>
            <p:ph type="title"/>
          </p:nvPr>
        </p:nvSpPr>
        <p:spPr>
          <a:xfrm>
            <a:off x="838200" y="157308"/>
            <a:ext cx="10515600" cy="748780"/>
          </a:xfrm>
        </p:spPr>
        <p:txBody>
          <a:bodyPr>
            <a:normAutofit/>
          </a:bodyPr>
          <a:lstStyle/>
          <a:p>
            <a:pPr algn="ctr"/>
            <a:r>
              <a:rPr lang="en-US" sz="2800" b="1" dirty="0">
                <a:latin typeface="Times New Roman" panose="02020603050405020304" pitchFamily="18" charset="0"/>
                <a:cs typeface="Times New Roman" panose="02020603050405020304" pitchFamily="18" charset="0"/>
              </a:rPr>
              <a:t>1.5) Objectives and Scope</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013B8A-A3AC-4F0B-970D-4FBE87AD6AA7}"/>
              </a:ext>
            </a:extLst>
          </p:cNvPr>
          <p:cNvSpPr>
            <a:spLocks noGrp="1"/>
          </p:cNvSpPr>
          <p:nvPr>
            <p:ph idx="1"/>
          </p:nvPr>
        </p:nvSpPr>
        <p:spPr>
          <a:xfrm>
            <a:off x="838200" y="906088"/>
            <a:ext cx="10515600" cy="5070763"/>
          </a:xfrm>
        </p:spPr>
        <p:txBody>
          <a:bodyPr>
            <a:normAutofit lnSpcReduction="10000"/>
          </a:bodyPr>
          <a:lstStyle/>
          <a:p>
            <a:r>
              <a:rPr lang="en-US" b="1" dirty="0"/>
              <a:t>Develop User-Friendly Web Application:</a:t>
            </a:r>
            <a:r>
              <a:rPr lang="en-US" dirty="0"/>
              <a:t> Create separate interfaces for donors and healthcare facilities.</a:t>
            </a:r>
          </a:p>
          <a:p>
            <a:r>
              <a:rPr lang="en-US" b="1" dirty="0"/>
              <a:t>Integrate Key Functionalities:</a:t>
            </a:r>
            <a:r>
              <a:rPr lang="en-US" dirty="0"/>
              <a:t> Include features for donor registration, blood request management, and appointment scheduling.</a:t>
            </a:r>
          </a:p>
          <a:p>
            <a:r>
              <a:rPr lang="en-US" b="1" dirty="0"/>
              <a:t>Real-Time Blood Supply Tracking:</a:t>
            </a:r>
            <a:r>
              <a:rPr lang="en-US" dirty="0"/>
              <a:t> Develop a system for tracking blood supplies and locating nearby donation centers.</a:t>
            </a:r>
          </a:p>
          <a:p>
            <a:r>
              <a:rPr lang="en-US" b="1" dirty="0"/>
              <a:t>Secure Notification System:</a:t>
            </a:r>
            <a:r>
              <a:rPr lang="en-US" dirty="0"/>
              <a:t> Implement a secure notification system to alert donors about urgent blood needs and schedule updates.</a:t>
            </a:r>
          </a:p>
          <a:p>
            <a:r>
              <a:rPr lang="en-US" b="1" dirty="0"/>
              <a:t>Ensure Data Security:</a:t>
            </a:r>
            <a:r>
              <a:rPr lang="en-US" dirty="0"/>
              <a:t> Maintain data security and privacy through robust user authentication and authorization mechanisms.</a:t>
            </a:r>
          </a:p>
          <a:p>
            <a:pPr marL="0" indent="0">
              <a:buNone/>
            </a:pPr>
            <a:r>
              <a:rPr lang="en-US" dirty="0"/>
              <a:t>The project scope encompasses the design, development, deployment, and initial user training for the BDMS.</a:t>
            </a:r>
          </a:p>
          <a:p>
            <a:endParaRPr lang="en-US" dirty="0"/>
          </a:p>
        </p:txBody>
      </p:sp>
    </p:spTree>
    <p:extLst>
      <p:ext uri="{BB962C8B-B14F-4D97-AF65-F5344CB8AC3E}">
        <p14:creationId xmlns:p14="http://schemas.microsoft.com/office/powerpoint/2010/main" val="2317635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DE98-B12A-4A03-B511-D0A9E0BFB681}"/>
              </a:ext>
            </a:extLst>
          </p:cNvPr>
          <p:cNvSpPr>
            <a:spLocks noGrp="1"/>
          </p:cNvSpPr>
          <p:nvPr>
            <p:ph type="title"/>
          </p:nvPr>
        </p:nvSpPr>
        <p:spPr>
          <a:xfrm>
            <a:off x="838200" y="173932"/>
            <a:ext cx="10515600" cy="873471"/>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3) LITERATURE REVIEW</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1F6FA1-4F25-4452-BDAE-65C8434DBAE4}"/>
              </a:ext>
            </a:extLst>
          </p:cNvPr>
          <p:cNvSpPr>
            <a:spLocks noGrp="1"/>
          </p:cNvSpPr>
          <p:nvPr>
            <p:ph idx="1"/>
          </p:nvPr>
        </p:nvSpPr>
        <p:spPr>
          <a:xfrm>
            <a:off x="838200" y="1047403"/>
            <a:ext cx="10515600" cy="5129560"/>
          </a:xfrm>
        </p:spPr>
        <p:txBody>
          <a:bodyPr/>
          <a:lstStyle/>
          <a:p>
            <a:pPr marL="0" indent="0">
              <a:buNone/>
            </a:pPr>
            <a:endParaRPr lang="en-US" dirty="0"/>
          </a:p>
          <a:p>
            <a:pPr marL="0" indent="0">
              <a:buNone/>
            </a:pPr>
            <a:r>
              <a:rPr lang="en-US" dirty="0"/>
              <a:t>To gain a deeper understanding of the field, a thorough literature review will be conducted that will:</a:t>
            </a:r>
          </a:p>
          <a:p>
            <a:pPr lvl="0"/>
            <a:r>
              <a:rPr lang="en-US" dirty="0"/>
              <a:t>Analyze existing blood donation management systems and identify their strengths and limitations.</a:t>
            </a:r>
          </a:p>
          <a:p>
            <a:pPr lvl="0"/>
            <a:r>
              <a:rPr lang="en-US" dirty="0"/>
              <a:t>Explore research on user-centered design principles in healthcare applications.</a:t>
            </a:r>
          </a:p>
          <a:p>
            <a:pPr lvl="0"/>
            <a:r>
              <a:rPr lang="en-US" dirty="0"/>
              <a:t>Investigate best practices for data security and privacy in web-based healthcare systems.</a:t>
            </a:r>
          </a:p>
          <a:p>
            <a:endParaRPr lang="en-US" dirty="0"/>
          </a:p>
        </p:txBody>
      </p:sp>
    </p:spTree>
    <p:extLst>
      <p:ext uri="{BB962C8B-B14F-4D97-AF65-F5344CB8AC3E}">
        <p14:creationId xmlns:p14="http://schemas.microsoft.com/office/powerpoint/2010/main" val="760819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847</TotalTime>
  <Words>1419</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Calibri</vt:lpstr>
      <vt:lpstr>Calibri Light</vt:lpstr>
      <vt:lpstr>Times New Roman</vt:lpstr>
      <vt:lpstr>Office Theme</vt:lpstr>
      <vt:lpstr>PowerPoint Presentation</vt:lpstr>
      <vt:lpstr> 1) INTRODUCTION </vt:lpstr>
      <vt:lpstr>1.1) Background</vt:lpstr>
      <vt:lpstr>Background Continued…</vt:lpstr>
      <vt:lpstr>1.2) Problem Statement</vt:lpstr>
      <vt:lpstr>1.3) Research Question</vt:lpstr>
      <vt:lpstr>1.4) Aims</vt:lpstr>
      <vt:lpstr>1.5) Objectives and Scope</vt:lpstr>
      <vt:lpstr>3) LITERATURE REVIEW</vt:lpstr>
      <vt:lpstr>4) METHODOLOGY</vt:lpstr>
      <vt:lpstr>4.1) SYSTEM MODULES AND FEATURES</vt:lpstr>
      <vt:lpstr>Operating Model</vt:lpstr>
      <vt:lpstr>4.2) CENTRAL FEATURE (Geolocation-based Notifications)</vt:lpstr>
      <vt:lpstr>Continued…</vt:lpstr>
      <vt:lpstr>4.3) SCHEDULE</vt:lpstr>
      <vt:lpstr>PowerPoint Presentation</vt:lpstr>
      <vt:lpstr>6) EXPECTED OUTCOMES</vt:lpstr>
      <vt:lpstr>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 Mukopole</dc:creator>
  <cp:lastModifiedBy>Angel Mukopole</cp:lastModifiedBy>
  <cp:revision>26</cp:revision>
  <dcterms:created xsi:type="dcterms:W3CDTF">2024-04-18T08:52:25Z</dcterms:created>
  <dcterms:modified xsi:type="dcterms:W3CDTF">2024-04-18T23:00:08Z</dcterms:modified>
</cp:coreProperties>
</file>