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DM Sans Bold" charset="0"/>
      <p:regular r:id="rId30"/>
    </p:embeddedFont>
    <p:embeddedFont>
      <p:font typeface="DM Sans Medium" pitchFamily="2" charset="0"/>
      <p:regular r:id="rId31"/>
      <p:italic r:id="rId32"/>
    </p:embeddedFont>
    <p:embeddedFont>
      <p:font typeface="DM Serif Display" pitchFamily="2" charset="0"/>
      <p:regular r:id="rId33"/>
      <p: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874"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1"/>
            <a:ext cx="102870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7448550"/>
            <a:ext cx="3324239" cy="738728"/>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MUKTABAI DAVARGE</a:t>
            </a:r>
          </a:p>
          <a:p>
            <a:pPr>
              <a:lnSpc>
                <a:spcPts val="2879"/>
              </a:lnSpc>
            </a:pPr>
            <a:r>
              <a:rPr lang="en-US" sz="2400" spc="96" dirty="0">
                <a:solidFill>
                  <a:srgbClr val="665440"/>
                </a:solidFill>
                <a:latin typeface="DM Sans"/>
              </a:rPr>
              <a:t>GAYATRI GADGUL</a:t>
            </a:r>
          </a:p>
        </p:txBody>
      </p:sp>
      <p:sp>
        <p:nvSpPr>
          <p:cNvPr id="6" name="AutoShape 6"/>
          <p:cNvSpPr/>
          <p:nvPr/>
        </p:nvSpPr>
        <p:spPr>
          <a:xfrm rot="5400000">
            <a:off x="3181364" y="8077200"/>
            <a:ext cx="2352675" cy="0"/>
          </a:xfrm>
          <a:prstGeom prst="line">
            <a:avLst/>
          </a:prstGeom>
          <a:ln w="9525" cap="flat">
            <a:solidFill>
              <a:srgbClr val="9F8468"/>
            </a:solidFill>
            <a:prstDash val="solid"/>
            <a:headEnd type="none" w="sm" len="sm"/>
            <a:tailEnd type="none" w="sm" len="sm"/>
          </a:ln>
        </p:spPr>
      </p:sp>
      <p:sp>
        <p:nvSpPr>
          <p:cNvPr id="7" name="TextBox 7"/>
          <p:cNvSpPr txBox="1"/>
          <p:nvPr/>
        </p:nvSpPr>
        <p:spPr>
          <a:xfrm>
            <a:off x="1028700" y="880155"/>
            <a:ext cx="12029787" cy="2628816"/>
          </a:xfrm>
          <a:prstGeom prst="rect">
            <a:avLst/>
          </a:prstGeom>
        </p:spPr>
        <p:txBody>
          <a:bodyPr lIns="0" tIns="0" rIns="0" bIns="0" rtlCol="0" anchor="t">
            <a:spAutoFit/>
          </a:bodyPr>
          <a:lstStyle/>
          <a:p>
            <a:pPr>
              <a:lnSpc>
                <a:spcPts val="10121"/>
              </a:lnSpc>
            </a:pPr>
            <a:r>
              <a:rPr lang="en-US" sz="10121" spc="-202">
                <a:solidFill>
                  <a:srgbClr val="4F2B1B"/>
                </a:solidFill>
                <a:latin typeface="DM Serif Display"/>
              </a:rPr>
              <a:t>Market Basket Analysis </a:t>
            </a:r>
          </a:p>
        </p:txBody>
      </p:sp>
      <p:sp>
        <p:nvSpPr>
          <p:cNvPr id="8" name="TextBox 8"/>
          <p:cNvSpPr txBox="1"/>
          <p:nvPr/>
        </p:nvSpPr>
        <p:spPr>
          <a:xfrm>
            <a:off x="1028700" y="3575646"/>
            <a:ext cx="9571403" cy="481965"/>
          </a:xfrm>
          <a:prstGeom prst="rect">
            <a:avLst/>
          </a:prstGeom>
        </p:spPr>
        <p:txBody>
          <a:bodyPr lIns="0" tIns="0" rIns="0" bIns="0" rtlCol="0" anchor="t">
            <a:spAutoFit/>
          </a:bodyPr>
          <a:lstStyle/>
          <a:p>
            <a:pPr>
              <a:lnSpc>
                <a:spcPts val="3600"/>
              </a:lnSpc>
            </a:pPr>
            <a:r>
              <a:rPr lang="en-US" sz="3600" spc="144" dirty="0">
                <a:solidFill>
                  <a:srgbClr val="665440"/>
                </a:solidFill>
                <a:latin typeface="DM Sans"/>
              </a:rPr>
              <a:t>FOR GROCERIES DATASET</a:t>
            </a:r>
          </a:p>
        </p:txBody>
      </p:sp>
      <p:sp>
        <p:nvSpPr>
          <p:cNvPr id="9" name="TextBox 9"/>
          <p:cNvSpPr txBox="1"/>
          <p:nvPr/>
        </p:nvSpPr>
        <p:spPr>
          <a:xfrm>
            <a:off x="1028700" y="6943725"/>
            <a:ext cx="3075149" cy="327660"/>
          </a:xfrm>
          <a:prstGeom prst="rect">
            <a:avLst/>
          </a:prstGeom>
        </p:spPr>
        <p:txBody>
          <a:bodyPr lIns="0" tIns="0" rIns="0" bIns="0" rtlCol="0" anchor="t">
            <a:spAutoFit/>
          </a:bodyPr>
          <a:lstStyle/>
          <a:p>
            <a:pPr>
              <a:lnSpc>
                <a:spcPts val="2400"/>
              </a:lnSpc>
            </a:pPr>
            <a:r>
              <a:rPr lang="en-US" sz="2400" spc="96">
                <a:solidFill>
                  <a:srgbClr val="4F2B1B"/>
                </a:solidFill>
                <a:latin typeface="DM Sans Bold"/>
              </a:rPr>
              <a:t>PRESENTER</a:t>
            </a:r>
          </a:p>
        </p:txBody>
      </p:sp>
      <p:sp>
        <p:nvSpPr>
          <p:cNvPr id="10" name="TextBox 10"/>
          <p:cNvSpPr txBox="1"/>
          <p:nvPr/>
        </p:nvSpPr>
        <p:spPr>
          <a:xfrm>
            <a:off x="5814402" y="8391525"/>
            <a:ext cx="3075149" cy="327660"/>
          </a:xfrm>
          <a:prstGeom prst="rect">
            <a:avLst/>
          </a:prstGeom>
        </p:spPr>
        <p:txBody>
          <a:bodyPr lIns="0" tIns="0" rIns="0" bIns="0" rtlCol="0" anchor="t">
            <a:spAutoFit/>
          </a:bodyPr>
          <a:lstStyle/>
          <a:p>
            <a:pPr>
              <a:lnSpc>
                <a:spcPts val="2400"/>
              </a:lnSpc>
            </a:pPr>
            <a:r>
              <a:rPr lang="en-US" sz="2400" spc="96">
                <a:solidFill>
                  <a:srgbClr val="4F2B1B"/>
                </a:solidFill>
                <a:latin typeface="DM Sans Bold"/>
              </a:rPr>
              <a:t>DATE</a:t>
            </a:r>
          </a:p>
        </p:txBody>
      </p:sp>
      <p:sp>
        <p:nvSpPr>
          <p:cNvPr id="11" name="TextBox 11"/>
          <p:cNvSpPr txBox="1"/>
          <p:nvPr/>
        </p:nvSpPr>
        <p:spPr>
          <a:xfrm>
            <a:off x="5814402" y="8896350"/>
            <a:ext cx="3875412" cy="361950"/>
          </a:xfrm>
          <a:prstGeom prst="rect">
            <a:avLst/>
          </a:prstGeom>
        </p:spPr>
        <p:txBody>
          <a:bodyPr lIns="0" tIns="0" rIns="0" bIns="0" rtlCol="0" anchor="t">
            <a:spAutoFit/>
          </a:bodyPr>
          <a:lstStyle/>
          <a:p>
            <a:pPr>
              <a:lnSpc>
                <a:spcPts val="2879"/>
              </a:lnSpc>
            </a:pPr>
            <a:r>
              <a:rPr lang="en-US" sz="2400" spc="96">
                <a:solidFill>
                  <a:srgbClr val="665440"/>
                </a:solidFill>
                <a:latin typeface="DM Sans"/>
              </a:rPr>
              <a:t>2023 JUNE 20TH</a:t>
            </a:r>
          </a:p>
        </p:txBody>
      </p:sp>
      <p:sp>
        <p:nvSpPr>
          <p:cNvPr id="12" name="TextBox 12"/>
          <p:cNvSpPr txBox="1"/>
          <p:nvPr/>
        </p:nvSpPr>
        <p:spPr>
          <a:xfrm>
            <a:off x="5814402" y="6943725"/>
            <a:ext cx="3075149" cy="327660"/>
          </a:xfrm>
          <a:prstGeom prst="rect">
            <a:avLst/>
          </a:prstGeom>
        </p:spPr>
        <p:txBody>
          <a:bodyPr lIns="0" tIns="0" rIns="0" bIns="0" rtlCol="0" anchor="t">
            <a:spAutoFit/>
          </a:bodyPr>
          <a:lstStyle/>
          <a:p>
            <a:pPr>
              <a:lnSpc>
                <a:spcPts val="2400"/>
              </a:lnSpc>
            </a:pPr>
            <a:r>
              <a:rPr lang="en-US" sz="2400" spc="96">
                <a:solidFill>
                  <a:srgbClr val="4F2B1B"/>
                </a:solidFill>
                <a:latin typeface="DM Sans Bold"/>
              </a:rPr>
              <a:t>COURSE</a:t>
            </a:r>
          </a:p>
        </p:txBody>
      </p:sp>
      <p:sp>
        <p:nvSpPr>
          <p:cNvPr id="13" name="TextBox 13"/>
          <p:cNvSpPr txBox="1"/>
          <p:nvPr/>
        </p:nvSpPr>
        <p:spPr>
          <a:xfrm>
            <a:off x="5814402" y="7486650"/>
            <a:ext cx="9414646" cy="327660"/>
          </a:xfrm>
          <a:prstGeom prst="rect">
            <a:avLst/>
          </a:prstGeom>
        </p:spPr>
        <p:txBody>
          <a:bodyPr lIns="0" tIns="0" rIns="0" bIns="0" rtlCol="0" anchor="t">
            <a:spAutoFit/>
          </a:bodyPr>
          <a:lstStyle/>
          <a:p>
            <a:pPr>
              <a:lnSpc>
                <a:spcPts val="2400"/>
              </a:lnSpc>
            </a:pPr>
            <a:r>
              <a:rPr lang="en-US" sz="2400" spc="96">
                <a:solidFill>
                  <a:srgbClr val="665440"/>
                </a:solidFill>
                <a:latin typeface="DM Sans"/>
              </a:rPr>
              <a:t>ADVANCED CERTIFICATION PROGRAM IN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2535431" y="914400"/>
            <a:ext cx="13217138" cy="8458200"/>
          </a:xfrm>
          <a:custGeom>
            <a:avLst/>
            <a:gdLst/>
            <a:ahLst/>
            <a:cxnLst/>
            <a:rect l="l" t="t" r="r" b="b"/>
            <a:pathLst>
              <a:path w="11956276" h="8229600">
                <a:moveTo>
                  <a:pt x="0" y="0"/>
                </a:moveTo>
                <a:lnTo>
                  <a:pt x="11956276" y="0"/>
                </a:lnTo>
                <a:lnTo>
                  <a:pt x="11956276" y="8229600"/>
                </a:lnTo>
                <a:lnTo>
                  <a:pt x="0" y="8229600"/>
                </a:lnTo>
                <a:lnTo>
                  <a:pt x="0" y="0"/>
                </a:lnTo>
                <a:close/>
              </a:path>
            </a:pathLst>
          </a:custGeom>
          <a:blipFill>
            <a:blip r:embed="rId2"/>
            <a:stretch>
              <a:fillRect l="-237" r="-237"/>
            </a:stretch>
          </a:blipFill>
          <a:ln>
            <a:solidFill>
              <a:schemeClr val="tx1"/>
            </a:solidFill>
          </a:ln>
        </p:spPr>
        <p:txBody>
          <a:bodyPr/>
          <a:lstStyle/>
          <a:p>
            <a:endParaRPr lang="en-IN" dirty="0"/>
          </a:p>
        </p:txBody>
      </p:sp>
      <p:grpSp>
        <p:nvGrpSpPr>
          <p:cNvPr id="3" name="Group 2">
            <a:extLst>
              <a:ext uri="{FF2B5EF4-FFF2-40B4-BE49-F238E27FC236}">
                <a16:creationId xmlns:a16="http://schemas.microsoft.com/office/drawing/2014/main" id="{FE8032DE-DE18-9730-B415-85FCBA3E87F4}"/>
              </a:ext>
            </a:extLst>
          </p:cNvPr>
          <p:cNvGrpSpPr/>
          <p:nvPr/>
        </p:nvGrpSpPr>
        <p:grpSpPr>
          <a:xfrm>
            <a:off x="17145001" y="0"/>
            <a:ext cx="1141502" cy="10287000"/>
            <a:chOff x="0" y="0"/>
            <a:chExt cx="270933" cy="2744848"/>
          </a:xfrm>
        </p:grpSpPr>
        <p:sp>
          <p:nvSpPr>
            <p:cNvPr id="4" name="Freeform 3">
              <a:extLst>
                <a:ext uri="{FF2B5EF4-FFF2-40B4-BE49-F238E27FC236}">
                  <a16:creationId xmlns:a16="http://schemas.microsoft.com/office/drawing/2014/main" id="{27D10E32-BBC6-C548-EF0C-74DD43F55205}"/>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5" name="TextBox 4">
              <a:extLst>
                <a:ext uri="{FF2B5EF4-FFF2-40B4-BE49-F238E27FC236}">
                  <a16:creationId xmlns:a16="http://schemas.microsoft.com/office/drawing/2014/main" id="{43087D1A-194A-3F66-57C4-73D1C7617960}"/>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6" name="TextBox 9">
            <a:extLst>
              <a:ext uri="{FF2B5EF4-FFF2-40B4-BE49-F238E27FC236}">
                <a16:creationId xmlns:a16="http://schemas.microsoft.com/office/drawing/2014/main" id="{72733DB9-AB8C-7A8C-5EA3-B6F5C351FD4A}"/>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145000" y="0"/>
            <a:ext cx="114297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9144000" y="581730"/>
            <a:ext cx="7506178" cy="9123539"/>
          </a:xfrm>
          <a:custGeom>
            <a:avLst/>
            <a:gdLst/>
            <a:ahLst/>
            <a:cxnLst/>
            <a:rect l="l" t="t" r="r" b="b"/>
            <a:pathLst>
              <a:path w="7506178" h="9123539">
                <a:moveTo>
                  <a:pt x="0" y="0"/>
                </a:moveTo>
                <a:lnTo>
                  <a:pt x="7506178" y="0"/>
                </a:lnTo>
                <a:lnTo>
                  <a:pt x="7506178" y="9123540"/>
                </a:lnTo>
                <a:lnTo>
                  <a:pt x="0" y="9123540"/>
                </a:lnTo>
                <a:lnTo>
                  <a:pt x="0" y="0"/>
                </a:lnTo>
                <a:close/>
              </a:path>
            </a:pathLst>
          </a:custGeom>
          <a:blipFill>
            <a:blip r:embed="rId2"/>
            <a:stretch>
              <a:fillRect l="-659" r="-659"/>
            </a:stretch>
          </a:blipFill>
          <a:ln>
            <a:solidFill>
              <a:schemeClr val="tx1"/>
            </a:solidFill>
          </a:ln>
        </p:spPr>
      </p:sp>
      <p:sp>
        <p:nvSpPr>
          <p:cNvPr id="8" name="TextBox 8"/>
          <p:cNvSpPr txBox="1"/>
          <p:nvPr/>
        </p:nvSpPr>
        <p:spPr>
          <a:xfrm>
            <a:off x="1028700" y="1832698"/>
            <a:ext cx="8115300"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Exploratory Data Analysis</a:t>
            </a:r>
          </a:p>
        </p:txBody>
      </p:sp>
      <p:sp>
        <p:nvSpPr>
          <p:cNvPr id="9" name="TextBox 9"/>
          <p:cNvSpPr txBox="1"/>
          <p:nvPr/>
        </p:nvSpPr>
        <p:spPr>
          <a:xfrm>
            <a:off x="17308199" y="1028700"/>
            <a:ext cx="816572" cy="327660"/>
          </a:xfrm>
          <a:prstGeom prst="rect">
            <a:avLst/>
          </a:prstGeom>
        </p:spPr>
        <p:txBody>
          <a:bodyPr lIns="0" tIns="0" rIns="0" bIns="0" rtlCol="0" anchor="t">
            <a:spAutoFit/>
          </a:bodyPr>
          <a:lstStyle/>
          <a:p>
            <a:pPr algn="ctr">
              <a:lnSpc>
                <a:spcPts val="2400"/>
              </a:lnSpc>
            </a:pPr>
            <a:r>
              <a:rPr lang="en-US" sz="2400" b="1" spc="96" dirty="0">
                <a:solidFill>
                  <a:srgbClr val="665440"/>
                </a:solidFill>
                <a:latin typeface="DM Sans"/>
              </a:rPr>
              <a:t>11</a:t>
            </a:r>
          </a:p>
        </p:txBody>
      </p:sp>
      <p:sp>
        <p:nvSpPr>
          <p:cNvPr id="10" name="TextBox 10"/>
          <p:cNvSpPr txBox="1"/>
          <p:nvPr/>
        </p:nvSpPr>
        <p:spPr>
          <a:xfrm>
            <a:off x="1028700" y="3192868"/>
            <a:ext cx="5720525" cy="6144260"/>
          </a:xfrm>
          <a:prstGeom prst="rect">
            <a:avLst/>
          </a:prstGeom>
        </p:spPr>
        <p:txBody>
          <a:bodyPr lIns="0" tIns="0" rIns="0" bIns="0" rtlCol="0" anchor="t">
            <a:spAutoFit/>
          </a:bodyPr>
          <a:lstStyle/>
          <a:p>
            <a:pPr marL="604519" lvl="1" indent="-302260" algn="just">
              <a:lnSpc>
                <a:spcPts val="4479"/>
              </a:lnSpc>
              <a:buFont typeface="Arial"/>
              <a:buChar char="•"/>
            </a:pPr>
            <a:r>
              <a:rPr lang="en-US" sz="2799" spc="55">
                <a:solidFill>
                  <a:srgbClr val="665440"/>
                </a:solidFill>
                <a:latin typeface="DM Sans"/>
              </a:rPr>
              <a:t>Exploratory data analysis is an approach of analyzing data sets to summarize their main characteristics</a:t>
            </a:r>
          </a:p>
          <a:p>
            <a:pPr marL="604519" lvl="1" indent="-302260" algn="just">
              <a:lnSpc>
                <a:spcPts val="4479"/>
              </a:lnSpc>
              <a:buFont typeface="Arial"/>
              <a:buChar char="•"/>
            </a:pPr>
            <a:r>
              <a:rPr lang="en-US" sz="2799" spc="55">
                <a:solidFill>
                  <a:srgbClr val="665440"/>
                </a:solidFill>
                <a:latin typeface="DM Sans"/>
              </a:rPr>
              <a:t>is an approach that is used to analyze the data and discover trends, patterns, or check assumptions in data with the help of statistical summaries and graphical representations.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981200" y="2993594"/>
            <a:ext cx="6498549" cy="7293406"/>
          </a:xfrm>
          <a:custGeom>
            <a:avLst/>
            <a:gdLst/>
            <a:ahLst/>
            <a:cxnLst/>
            <a:rect l="l" t="t" r="r" b="b"/>
            <a:pathLst>
              <a:path w="6269949" h="6757365">
                <a:moveTo>
                  <a:pt x="0" y="0"/>
                </a:moveTo>
                <a:lnTo>
                  <a:pt x="6269949" y="0"/>
                </a:lnTo>
                <a:lnTo>
                  <a:pt x="6269949" y="6757365"/>
                </a:lnTo>
                <a:lnTo>
                  <a:pt x="0" y="6757365"/>
                </a:lnTo>
                <a:lnTo>
                  <a:pt x="0" y="0"/>
                </a:lnTo>
                <a:close/>
              </a:path>
            </a:pathLst>
          </a:custGeom>
          <a:blipFill>
            <a:blip r:embed="rId2"/>
            <a:stretch>
              <a:fillRect/>
            </a:stretch>
          </a:blipFill>
          <a:ln>
            <a:solidFill>
              <a:schemeClr val="tx1"/>
            </a:solidFill>
          </a:ln>
        </p:spPr>
      </p:sp>
      <p:sp>
        <p:nvSpPr>
          <p:cNvPr id="3" name="Freeform 3"/>
          <p:cNvSpPr/>
          <p:nvPr/>
        </p:nvSpPr>
        <p:spPr>
          <a:xfrm>
            <a:off x="9050832" y="2993594"/>
            <a:ext cx="6951168" cy="7293407"/>
          </a:xfrm>
          <a:custGeom>
            <a:avLst/>
            <a:gdLst/>
            <a:ahLst/>
            <a:cxnLst/>
            <a:rect l="l" t="t" r="r" b="b"/>
            <a:pathLst>
              <a:path w="6873178" h="6757365">
                <a:moveTo>
                  <a:pt x="0" y="0"/>
                </a:moveTo>
                <a:lnTo>
                  <a:pt x="6873178" y="0"/>
                </a:lnTo>
                <a:lnTo>
                  <a:pt x="6873178" y="6757365"/>
                </a:lnTo>
                <a:lnTo>
                  <a:pt x="0" y="6757365"/>
                </a:lnTo>
                <a:lnTo>
                  <a:pt x="0" y="0"/>
                </a:lnTo>
                <a:close/>
              </a:path>
            </a:pathLst>
          </a:custGeom>
          <a:blipFill>
            <a:blip r:embed="rId3"/>
            <a:stretch>
              <a:fillRect l="-1982"/>
            </a:stretch>
          </a:blipFill>
          <a:ln>
            <a:solidFill>
              <a:schemeClr val="tx1"/>
            </a:solidFill>
          </a:ln>
        </p:spPr>
      </p:sp>
      <p:sp>
        <p:nvSpPr>
          <p:cNvPr id="4" name="TextBox 4"/>
          <p:cNvSpPr txBox="1"/>
          <p:nvPr/>
        </p:nvSpPr>
        <p:spPr>
          <a:xfrm>
            <a:off x="935532" y="1114425"/>
            <a:ext cx="8115300"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Countplot</a:t>
            </a:r>
          </a:p>
        </p:txBody>
      </p:sp>
      <p:sp>
        <p:nvSpPr>
          <p:cNvPr id="5" name="TextBox 5"/>
          <p:cNvSpPr txBox="1"/>
          <p:nvPr/>
        </p:nvSpPr>
        <p:spPr>
          <a:xfrm>
            <a:off x="935532" y="1881174"/>
            <a:ext cx="16209469" cy="1112420"/>
          </a:xfrm>
          <a:prstGeom prst="rect">
            <a:avLst/>
          </a:prstGeom>
        </p:spPr>
        <p:txBody>
          <a:bodyPr wrap="square" lIns="0" tIns="0" rIns="0" bIns="0" rtlCol="0" anchor="t">
            <a:spAutoFit/>
          </a:bodyPr>
          <a:lstStyle/>
          <a:p>
            <a:pPr marL="457200" indent="-457200" algn="just">
              <a:lnSpc>
                <a:spcPts val="4479"/>
              </a:lnSpc>
              <a:buFont typeface="Arial" panose="020B0604020202020204" pitchFamily="34" charset="0"/>
              <a:buChar char="•"/>
            </a:pPr>
            <a:r>
              <a:rPr lang="en-US" sz="2799" spc="55" dirty="0">
                <a:solidFill>
                  <a:srgbClr val="4F2B1B"/>
                </a:solidFill>
                <a:latin typeface="DM Sans Medium"/>
              </a:rPr>
              <a:t>Used to display the count of categorical observations in each bin in the dataset</a:t>
            </a:r>
            <a:r>
              <a:rPr lang="en-US" sz="2799" spc="55" dirty="0">
                <a:solidFill>
                  <a:srgbClr val="4F2B1B"/>
                </a:solidFill>
                <a:latin typeface="DM Sans"/>
              </a:rPr>
              <a:t>. A count plot resembles a histogram over a categorical variable as opposed to a quantitative one.</a:t>
            </a:r>
          </a:p>
        </p:txBody>
      </p:sp>
      <p:grpSp>
        <p:nvGrpSpPr>
          <p:cNvPr id="9" name="Group 2">
            <a:extLst>
              <a:ext uri="{FF2B5EF4-FFF2-40B4-BE49-F238E27FC236}">
                <a16:creationId xmlns:a16="http://schemas.microsoft.com/office/drawing/2014/main" id="{A71B14DA-06F2-AF9A-D391-96ADF2E8C44E}"/>
              </a:ext>
            </a:extLst>
          </p:cNvPr>
          <p:cNvGrpSpPr/>
          <p:nvPr/>
        </p:nvGrpSpPr>
        <p:grpSpPr>
          <a:xfrm>
            <a:off x="17145000" y="0"/>
            <a:ext cx="1142970" cy="10287000"/>
            <a:chOff x="0" y="0"/>
            <a:chExt cx="270933" cy="2744848"/>
          </a:xfrm>
        </p:grpSpPr>
        <p:sp>
          <p:nvSpPr>
            <p:cNvPr id="10" name="Freeform 3">
              <a:extLst>
                <a:ext uri="{FF2B5EF4-FFF2-40B4-BE49-F238E27FC236}">
                  <a16:creationId xmlns:a16="http://schemas.microsoft.com/office/drawing/2014/main" id="{58C999F3-F8C4-8AC3-37A5-8E9A4F0F9215}"/>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11" name="TextBox 4">
              <a:extLst>
                <a:ext uri="{FF2B5EF4-FFF2-40B4-BE49-F238E27FC236}">
                  <a16:creationId xmlns:a16="http://schemas.microsoft.com/office/drawing/2014/main" id="{D74E660E-09A4-0153-160F-2801B43146E3}"/>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9">
            <a:extLst>
              <a:ext uri="{FF2B5EF4-FFF2-40B4-BE49-F238E27FC236}">
                <a16:creationId xmlns:a16="http://schemas.microsoft.com/office/drawing/2014/main" id="{88584232-181F-FD2C-8AF7-5C054C7A0ED6}"/>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12</a:t>
            </a:r>
          </a:p>
        </p:txBody>
      </p:sp>
      <p:sp>
        <p:nvSpPr>
          <p:cNvPr id="13" name="AutoShape 5">
            <a:extLst>
              <a:ext uri="{FF2B5EF4-FFF2-40B4-BE49-F238E27FC236}">
                <a16:creationId xmlns:a16="http://schemas.microsoft.com/office/drawing/2014/main" id="{17A1381D-E881-D8AB-A6AC-05580BECC3BC}"/>
              </a:ext>
            </a:extLst>
          </p:cNvPr>
          <p:cNvSpPr/>
          <p:nvPr/>
        </p:nvSpPr>
        <p:spPr>
          <a:xfrm rot="-10777767">
            <a:off x="966003" y="1883556"/>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9108206" cy="8229600"/>
          </a:xfrm>
          <a:custGeom>
            <a:avLst/>
            <a:gdLst/>
            <a:ahLst/>
            <a:cxnLst/>
            <a:rect l="l" t="t" r="r" b="b"/>
            <a:pathLst>
              <a:path w="9108206" h="8229600">
                <a:moveTo>
                  <a:pt x="0" y="0"/>
                </a:moveTo>
                <a:lnTo>
                  <a:pt x="9108206" y="0"/>
                </a:lnTo>
                <a:lnTo>
                  <a:pt x="9108206" y="8229600"/>
                </a:lnTo>
                <a:lnTo>
                  <a:pt x="0" y="8229600"/>
                </a:lnTo>
                <a:lnTo>
                  <a:pt x="0" y="0"/>
                </a:lnTo>
                <a:close/>
              </a:path>
            </a:pathLst>
          </a:custGeom>
          <a:blipFill>
            <a:blip r:embed="rId2"/>
            <a:stretch>
              <a:fillRect l="-1821"/>
            </a:stretch>
          </a:blipFill>
          <a:ln>
            <a:solidFill>
              <a:schemeClr val="tx1"/>
            </a:solidFill>
          </a:ln>
        </p:spPr>
      </p:sp>
      <p:sp>
        <p:nvSpPr>
          <p:cNvPr id="3" name="Freeform 3"/>
          <p:cNvSpPr/>
          <p:nvPr/>
        </p:nvSpPr>
        <p:spPr>
          <a:xfrm>
            <a:off x="10233126" y="2148944"/>
            <a:ext cx="6815653" cy="5989112"/>
          </a:xfrm>
          <a:custGeom>
            <a:avLst/>
            <a:gdLst/>
            <a:ahLst/>
            <a:cxnLst/>
            <a:rect l="l" t="t" r="r" b="b"/>
            <a:pathLst>
              <a:path w="6815653" h="5989112">
                <a:moveTo>
                  <a:pt x="0" y="0"/>
                </a:moveTo>
                <a:lnTo>
                  <a:pt x="6815653" y="0"/>
                </a:lnTo>
                <a:lnTo>
                  <a:pt x="6815653" y="5989112"/>
                </a:lnTo>
                <a:lnTo>
                  <a:pt x="0" y="5989112"/>
                </a:lnTo>
                <a:lnTo>
                  <a:pt x="0" y="0"/>
                </a:lnTo>
                <a:close/>
              </a:path>
            </a:pathLst>
          </a:custGeom>
          <a:blipFill>
            <a:blip r:embed="rId3"/>
            <a:stretch>
              <a:fillRect l="-1846" r="-1846"/>
            </a:stretch>
          </a:blipFill>
          <a:ln>
            <a:solidFill>
              <a:schemeClr val="tx1"/>
            </a:solidFill>
          </a:ln>
        </p:spPr>
        <p:txBody>
          <a:bodyPr/>
          <a:lstStyle/>
          <a:p>
            <a:endParaRPr lang="en-IN" dirty="0"/>
          </a:p>
        </p:txBody>
      </p:sp>
      <p:grpSp>
        <p:nvGrpSpPr>
          <p:cNvPr id="4" name="Group 2">
            <a:extLst>
              <a:ext uri="{FF2B5EF4-FFF2-40B4-BE49-F238E27FC236}">
                <a16:creationId xmlns:a16="http://schemas.microsoft.com/office/drawing/2014/main" id="{4544FD94-06A8-4DAC-C582-6729D9558A6C}"/>
              </a:ext>
            </a:extLst>
          </p:cNvPr>
          <p:cNvGrpSpPr/>
          <p:nvPr/>
        </p:nvGrpSpPr>
        <p:grpSpPr>
          <a:xfrm>
            <a:off x="17145000" y="0"/>
            <a:ext cx="1142970" cy="10287000"/>
            <a:chOff x="0" y="0"/>
            <a:chExt cx="270933" cy="2744848"/>
          </a:xfrm>
        </p:grpSpPr>
        <p:sp>
          <p:nvSpPr>
            <p:cNvPr id="5" name="Freeform 3">
              <a:extLst>
                <a:ext uri="{FF2B5EF4-FFF2-40B4-BE49-F238E27FC236}">
                  <a16:creationId xmlns:a16="http://schemas.microsoft.com/office/drawing/2014/main" id="{DFF40308-1606-A0F5-0C61-EEBF8129AB2B}"/>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6" name="TextBox 4">
              <a:extLst>
                <a:ext uri="{FF2B5EF4-FFF2-40B4-BE49-F238E27FC236}">
                  <a16:creationId xmlns:a16="http://schemas.microsoft.com/office/drawing/2014/main" id="{F0E4681D-D9FC-60FA-B9B6-E7C1AC9ACC1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9">
            <a:extLst>
              <a:ext uri="{FF2B5EF4-FFF2-40B4-BE49-F238E27FC236}">
                <a16:creationId xmlns:a16="http://schemas.microsoft.com/office/drawing/2014/main" id="{23E017BE-E633-FA59-056D-EBC4317AEA8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8189985" y="3446220"/>
            <a:ext cx="8897107" cy="4440480"/>
          </a:xfrm>
          <a:custGeom>
            <a:avLst/>
            <a:gdLst/>
            <a:ahLst/>
            <a:cxnLst/>
            <a:rect l="l" t="t" r="r" b="b"/>
            <a:pathLst>
              <a:path w="9069315" h="4587442">
                <a:moveTo>
                  <a:pt x="0" y="0"/>
                </a:moveTo>
                <a:lnTo>
                  <a:pt x="9069315" y="0"/>
                </a:lnTo>
                <a:lnTo>
                  <a:pt x="9069315" y="4587442"/>
                </a:lnTo>
                <a:lnTo>
                  <a:pt x="0" y="4587442"/>
                </a:lnTo>
                <a:lnTo>
                  <a:pt x="0" y="0"/>
                </a:lnTo>
                <a:close/>
              </a:path>
            </a:pathLst>
          </a:custGeom>
          <a:blipFill>
            <a:blip r:embed="rId2"/>
            <a:stretch>
              <a:fillRect l="-1690" t="-7301" r="-1690"/>
            </a:stretch>
          </a:blipFill>
          <a:ln>
            <a:solidFill>
              <a:schemeClr val="tx1"/>
            </a:solidFill>
          </a:ln>
        </p:spPr>
      </p:sp>
      <p:sp>
        <p:nvSpPr>
          <p:cNvPr id="3" name="TextBox 3"/>
          <p:cNvSpPr txBox="1"/>
          <p:nvPr/>
        </p:nvSpPr>
        <p:spPr>
          <a:xfrm>
            <a:off x="935532" y="1114425"/>
            <a:ext cx="8115300"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Methodology</a:t>
            </a:r>
          </a:p>
        </p:txBody>
      </p:sp>
      <p:sp>
        <p:nvSpPr>
          <p:cNvPr id="4" name="TextBox 4"/>
          <p:cNvSpPr txBox="1"/>
          <p:nvPr/>
        </p:nvSpPr>
        <p:spPr>
          <a:xfrm>
            <a:off x="935532" y="3091982"/>
            <a:ext cx="7254453" cy="5168144"/>
          </a:xfrm>
          <a:prstGeom prst="rect">
            <a:avLst/>
          </a:prstGeom>
        </p:spPr>
        <p:txBody>
          <a:bodyPr lIns="0" tIns="0" rIns="0" bIns="0" rtlCol="0" anchor="t">
            <a:spAutoFit/>
          </a:bodyPr>
          <a:lstStyle/>
          <a:p>
            <a:pPr marL="621529" lvl="1" indent="-310764" algn="just">
              <a:lnSpc>
                <a:spcPts val="4606"/>
              </a:lnSpc>
              <a:buFont typeface="Arial"/>
              <a:buChar char="•"/>
            </a:pPr>
            <a:r>
              <a:rPr lang="en-US" sz="2878" spc="57">
                <a:solidFill>
                  <a:srgbClr val="4F2B1B"/>
                </a:solidFill>
                <a:latin typeface="DM Sans Medium"/>
              </a:rPr>
              <a:t>Association rule - a type of unsupervised learning technique, that checks for the dependency of one data item on another data item and maps accordingly so that it can be more profitable.</a:t>
            </a:r>
          </a:p>
          <a:p>
            <a:pPr marL="621529" lvl="1" indent="-310764" algn="just">
              <a:lnSpc>
                <a:spcPts val="4606"/>
              </a:lnSpc>
              <a:buFont typeface="Arial"/>
              <a:buChar char="•"/>
            </a:pPr>
            <a:r>
              <a:rPr lang="en-US" sz="2878" spc="57">
                <a:solidFill>
                  <a:srgbClr val="4F2B1B"/>
                </a:solidFill>
                <a:latin typeface="DM Sans Medium"/>
              </a:rPr>
              <a:t>Used to display the count of categorical observations in each bin in the dataset</a:t>
            </a:r>
            <a:r>
              <a:rPr lang="en-US" sz="2878" spc="57">
                <a:solidFill>
                  <a:srgbClr val="4F2B1B"/>
                </a:solidFill>
                <a:latin typeface="DM Sans"/>
              </a:rPr>
              <a:t>. </a:t>
            </a:r>
          </a:p>
        </p:txBody>
      </p:sp>
      <p:sp>
        <p:nvSpPr>
          <p:cNvPr id="5" name="TextBox 5"/>
          <p:cNvSpPr txBox="1"/>
          <p:nvPr/>
        </p:nvSpPr>
        <p:spPr>
          <a:xfrm>
            <a:off x="935532" y="2272832"/>
            <a:ext cx="16323768" cy="419100"/>
          </a:xfrm>
          <a:prstGeom prst="rect">
            <a:avLst/>
          </a:prstGeom>
        </p:spPr>
        <p:txBody>
          <a:bodyPr lIns="0" tIns="0" rIns="0" bIns="0" rtlCol="0" anchor="t">
            <a:spAutoFit/>
          </a:bodyPr>
          <a:lstStyle/>
          <a:p>
            <a:pPr algn="just">
              <a:lnSpc>
                <a:spcPts val="3359"/>
              </a:lnSpc>
              <a:spcBef>
                <a:spcPct val="0"/>
              </a:spcBef>
            </a:pPr>
            <a:r>
              <a:rPr lang="en-US" sz="2799" spc="111">
                <a:solidFill>
                  <a:srgbClr val="4F2B1B"/>
                </a:solidFill>
                <a:latin typeface="DM Sans"/>
              </a:rPr>
              <a:t>Here we have used Association rule learning is a type of unsupervised learning technique</a:t>
            </a:r>
          </a:p>
        </p:txBody>
      </p:sp>
      <p:grpSp>
        <p:nvGrpSpPr>
          <p:cNvPr id="6" name="Group 2">
            <a:extLst>
              <a:ext uri="{FF2B5EF4-FFF2-40B4-BE49-F238E27FC236}">
                <a16:creationId xmlns:a16="http://schemas.microsoft.com/office/drawing/2014/main" id="{C9554B91-D2F2-BD12-79A8-7457D1FD442E}"/>
              </a:ext>
            </a:extLst>
          </p:cNvPr>
          <p:cNvGrpSpPr/>
          <p:nvPr/>
        </p:nvGrpSpPr>
        <p:grpSpPr>
          <a:xfrm>
            <a:off x="17145000" y="0"/>
            <a:ext cx="1142970" cy="10287000"/>
            <a:chOff x="0" y="0"/>
            <a:chExt cx="270933" cy="2744848"/>
          </a:xfrm>
        </p:grpSpPr>
        <p:sp>
          <p:nvSpPr>
            <p:cNvPr id="7" name="Freeform 3">
              <a:extLst>
                <a:ext uri="{FF2B5EF4-FFF2-40B4-BE49-F238E27FC236}">
                  <a16:creationId xmlns:a16="http://schemas.microsoft.com/office/drawing/2014/main" id="{DFBFE063-49A9-0911-915B-A1841E3950B2}"/>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8" name="TextBox 4">
              <a:extLst>
                <a:ext uri="{FF2B5EF4-FFF2-40B4-BE49-F238E27FC236}">
                  <a16:creationId xmlns:a16="http://schemas.microsoft.com/office/drawing/2014/main" id="{7EB6230A-27C3-8315-827A-24430DA66CA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1000941F-5141-F170-1608-519508956ED3}"/>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14</a:t>
            </a:r>
          </a:p>
        </p:txBody>
      </p:sp>
      <p:sp>
        <p:nvSpPr>
          <p:cNvPr id="10" name="AutoShape 5">
            <a:extLst>
              <a:ext uri="{FF2B5EF4-FFF2-40B4-BE49-F238E27FC236}">
                <a16:creationId xmlns:a16="http://schemas.microsoft.com/office/drawing/2014/main" id="{6556ED5A-7F5C-71B1-31B3-36137340E9AE}"/>
              </a:ext>
            </a:extLst>
          </p:cNvPr>
          <p:cNvSpPr/>
          <p:nvPr/>
        </p:nvSpPr>
        <p:spPr>
          <a:xfrm rot="-10777767">
            <a:off x="935525" y="1849612"/>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317612" y="317612"/>
            <a:ext cx="11417188" cy="6578488"/>
          </a:xfrm>
          <a:custGeom>
            <a:avLst/>
            <a:gdLst/>
            <a:ahLst/>
            <a:cxnLst/>
            <a:rect l="l" t="t" r="r" b="b"/>
            <a:pathLst>
              <a:path w="10945975" h="5989668">
                <a:moveTo>
                  <a:pt x="0" y="0"/>
                </a:moveTo>
                <a:lnTo>
                  <a:pt x="10945974" y="0"/>
                </a:lnTo>
                <a:lnTo>
                  <a:pt x="10945974" y="5989668"/>
                </a:lnTo>
                <a:lnTo>
                  <a:pt x="0" y="5989668"/>
                </a:lnTo>
                <a:lnTo>
                  <a:pt x="0" y="0"/>
                </a:lnTo>
                <a:close/>
              </a:path>
            </a:pathLst>
          </a:custGeom>
          <a:blipFill>
            <a:blip r:embed="rId2"/>
            <a:stretch>
              <a:fillRect/>
            </a:stretch>
          </a:blipFill>
          <a:ln>
            <a:solidFill>
              <a:schemeClr val="tx1"/>
            </a:solidFill>
          </a:ln>
        </p:spPr>
      </p:sp>
      <p:sp>
        <p:nvSpPr>
          <p:cNvPr id="3" name="Freeform 3"/>
          <p:cNvSpPr/>
          <p:nvPr/>
        </p:nvSpPr>
        <p:spPr>
          <a:xfrm>
            <a:off x="4495800" y="3215969"/>
            <a:ext cx="12649200" cy="6753419"/>
          </a:xfrm>
          <a:custGeom>
            <a:avLst/>
            <a:gdLst/>
            <a:ahLst/>
            <a:cxnLst/>
            <a:rect l="l" t="t" r="r" b="b"/>
            <a:pathLst>
              <a:path w="11196447" h="5285764">
                <a:moveTo>
                  <a:pt x="0" y="0"/>
                </a:moveTo>
                <a:lnTo>
                  <a:pt x="11196447" y="0"/>
                </a:lnTo>
                <a:lnTo>
                  <a:pt x="11196447" y="5285764"/>
                </a:lnTo>
                <a:lnTo>
                  <a:pt x="0" y="5285764"/>
                </a:lnTo>
                <a:lnTo>
                  <a:pt x="0" y="0"/>
                </a:lnTo>
                <a:close/>
              </a:path>
            </a:pathLst>
          </a:custGeom>
          <a:blipFill>
            <a:blip r:embed="rId3"/>
            <a:stretch>
              <a:fillRect l="-225" r="-225"/>
            </a:stretch>
          </a:blipFill>
          <a:ln>
            <a:solidFill>
              <a:schemeClr val="tx1"/>
            </a:solidFill>
          </a:ln>
        </p:spPr>
      </p:sp>
      <p:grpSp>
        <p:nvGrpSpPr>
          <p:cNvPr id="4" name="Group 2">
            <a:extLst>
              <a:ext uri="{FF2B5EF4-FFF2-40B4-BE49-F238E27FC236}">
                <a16:creationId xmlns:a16="http://schemas.microsoft.com/office/drawing/2014/main" id="{22500438-366E-8067-CCA7-9EA9B2A4334E}"/>
              </a:ext>
            </a:extLst>
          </p:cNvPr>
          <p:cNvGrpSpPr/>
          <p:nvPr/>
        </p:nvGrpSpPr>
        <p:grpSpPr>
          <a:xfrm>
            <a:off x="17145000" y="0"/>
            <a:ext cx="1142970" cy="10287000"/>
            <a:chOff x="0" y="0"/>
            <a:chExt cx="270933" cy="2744848"/>
          </a:xfrm>
        </p:grpSpPr>
        <p:sp>
          <p:nvSpPr>
            <p:cNvPr id="5" name="Freeform 3">
              <a:extLst>
                <a:ext uri="{FF2B5EF4-FFF2-40B4-BE49-F238E27FC236}">
                  <a16:creationId xmlns:a16="http://schemas.microsoft.com/office/drawing/2014/main" id="{D1B7D9AE-938E-74EC-49F2-3A3F89C91BEE}"/>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6" name="TextBox 4">
              <a:extLst>
                <a:ext uri="{FF2B5EF4-FFF2-40B4-BE49-F238E27FC236}">
                  <a16:creationId xmlns:a16="http://schemas.microsoft.com/office/drawing/2014/main" id="{4A7F0247-B02C-3525-9679-9198D232F5FA}"/>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9">
            <a:extLst>
              <a:ext uri="{FF2B5EF4-FFF2-40B4-BE49-F238E27FC236}">
                <a16:creationId xmlns:a16="http://schemas.microsoft.com/office/drawing/2014/main" id="{A227EABF-B898-B09A-2080-F08AC936666D}"/>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899160" y="914400"/>
            <a:ext cx="16230600" cy="8458200"/>
          </a:xfrm>
          <a:custGeom>
            <a:avLst/>
            <a:gdLst/>
            <a:ahLst/>
            <a:cxnLst/>
            <a:rect l="l" t="t" r="r" b="b"/>
            <a:pathLst>
              <a:path w="15086324" h="8381291">
                <a:moveTo>
                  <a:pt x="0" y="0"/>
                </a:moveTo>
                <a:lnTo>
                  <a:pt x="15086324" y="0"/>
                </a:lnTo>
                <a:lnTo>
                  <a:pt x="15086324" y="8381292"/>
                </a:lnTo>
                <a:lnTo>
                  <a:pt x="0" y="8381292"/>
                </a:lnTo>
                <a:lnTo>
                  <a:pt x="0" y="0"/>
                </a:lnTo>
                <a:close/>
              </a:path>
            </a:pathLst>
          </a:custGeom>
          <a:blipFill>
            <a:blip r:embed="rId2"/>
            <a:stretch>
              <a:fillRect/>
            </a:stretch>
          </a:blipFill>
          <a:ln>
            <a:solidFill>
              <a:schemeClr val="tx1"/>
            </a:solidFill>
          </a:ln>
        </p:spPr>
      </p:sp>
      <p:grpSp>
        <p:nvGrpSpPr>
          <p:cNvPr id="3" name="Group 2">
            <a:extLst>
              <a:ext uri="{FF2B5EF4-FFF2-40B4-BE49-F238E27FC236}">
                <a16:creationId xmlns:a16="http://schemas.microsoft.com/office/drawing/2014/main" id="{72EEC1A8-2029-DF84-91BB-5E7BEE45D010}"/>
              </a:ext>
            </a:extLst>
          </p:cNvPr>
          <p:cNvGrpSpPr/>
          <p:nvPr/>
        </p:nvGrpSpPr>
        <p:grpSpPr>
          <a:xfrm>
            <a:off x="17145000" y="0"/>
            <a:ext cx="1142970" cy="10287000"/>
            <a:chOff x="0" y="0"/>
            <a:chExt cx="270933" cy="2744848"/>
          </a:xfrm>
        </p:grpSpPr>
        <p:sp>
          <p:nvSpPr>
            <p:cNvPr id="4" name="Freeform 3">
              <a:extLst>
                <a:ext uri="{FF2B5EF4-FFF2-40B4-BE49-F238E27FC236}">
                  <a16:creationId xmlns:a16="http://schemas.microsoft.com/office/drawing/2014/main" id="{7680C10A-136F-A352-9B06-7DA6E4E38A10}"/>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5" name="TextBox 4">
              <a:extLst>
                <a:ext uri="{FF2B5EF4-FFF2-40B4-BE49-F238E27FC236}">
                  <a16:creationId xmlns:a16="http://schemas.microsoft.com/office/drawing/2014/main" id="{08EE3017-09BF-A65D-9642-BCC9F31B3020}"/>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9">
            <a:extLst>
              <a:ext uri="{FF2B5EF4-FFF2-40B4-BE49-F238E27FC236}">
                <a16:creationId xmlns:a16="http://schemas.microsoft.com/office/drawing/2014/main" id="{6EA758D1-495D-63AE-E3E0-03B8D4099899}"/>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388721" y="436127"/>
            <a:ext cx="14136796" cy="6972498"/>
          </a:xfrm>
          <a:custGeom>
            <a:avLst/>
            <a:gdLst/>
            <a:ahLst/>
            <a:cxnLst/>
            <a:rect l="l" t="t" r="r" b="b"/>
            <a:pathLst>
              <a:path w="14136796" h="6972498">
                <a:moveTo>
                  <a:pt x="0" y="0"/>
                </a:moveTo>
                <a:lnTo>
                  <a:pt x="14136795" y="0"/>
                </a:lnTo>
                <a:lnTo>
                  <a:pt x="14136795" y="6972497"/>
                </a:lnTo>
                <a:lnTo>
                  <a:pt x="0" y="6972497"/>
                </a:lnTo>
                <a:lnTo>
                  <a:pt x="0" y="0"/>
                </a:lnTo>
                <a:close/>
              </a:path>
            </a:pathLst>
          </a:custGeom>
          <a:blipFill>
            <a:blip r:embed="rId2"/>
            <a:stretch>
              <a:fillRect/>
            </a:stretch>
          </a:blipFill>
          <a:ln>
            <a:solidFill>
              <a:schemeClr val="tx1"/>
            </a:solidFill>
          </a:ln>
        </p:spPr>
      </p:sp>
      <p:sp>
        <p:nvSpPr>
          <p:cNvPr id="3" name="Freeform 3"/>
          <p:cNvSpPr/>
          <p:nvPr/>
        </p:nvSpPr>
        <p:spPr>
          <a:xfrm>
            <a:off x="5334001" y="3390900"/>
            <a:ext cx="11811000" cy="6019800"/>
          </a:xfrm>
          <a:custGeom>
            <a:avLst/>
            <a:gdLst/>
            <a:ahLst/>
            <a:cxnLst/>
            <a:rect l="l" t="t" r="r" b="b"/>
            <a:pathLst>
              <a:path w="12453939" h="6031594">
                <a:moveTo>
                  <a:pt x="0" y="0"/>
                </a:moveTo>
                <a:lnTo>
                  <a:pt x="12453939" y="0"/>
                </a:lnTo>
                <a:lnTo>
                  <a:pt x="12453939" y="6031594"/>
                </a:lnTo>
                <a:lnTo>
                  <a:pt x="0" y="6031594"/>
                </a:lnTo>
                <a:lnTo>
                  <a:pt x="0" y="0"/>
                </a:lnTo>
                <a:close/>
              </a:path>
            </a:pathLst>
          </a:custGeom>
          <a:blipFill>
            <a:blip r:embed="rId3"/>
            <a:stretch>
              <a:fillRect/>
            </a:stretch>
          </a:blipFill>
          <a:ln>
            <a:solidFill>
              <a:schemeClr val="tx1"/>
            </a:solidFill>
          </a:ln>
        </p:spPr>
      </p:sp>
      <p:grpSp>
        <p:nvGrpSpPr>
          <p:cNvPr id="4" name="Group 2">
            <a:extLst>
              <a:ext uri="{FF2B5EF4-FFF2-40B4-BE49-F238E27FC236}">
                <a16:creationId xmlns:a16="http://schemas.microsoft.com/office/drawing/2014/main" id="{742EA015-B321-B9E0-B93B-095FBF73BE2A}"/>
              </a:ext>
            </a:extLst>
          </p:cNvPr>
          <p:cNvGrpSpPr/>
          <p:nvPr/>
        </p:nvGrpSpPr>
        <p:grpSpPr>
          <a:xfrm>
            <a:off x="17145000" y="0"/>
            <a:ext cx="1142970" cy="10287000"/>
            <a:chOff x="0" y="0"/>
            <a:chExt cx="270933" cy="2744848"/>
          </a:xfrm>
        </p:grpSpPr>
        <p:sp>
          <p:nvSpPr>
            <p:cNvPr id="5" name="Freeform 3">
              <a:extLst>
                <a:ext uri="{FF2B5EF4-FFF2-40B4-BE49-F238E27FC236}">
                  <a16:creationId xmlns:a16="http://schemas.microsoft.com/office/drawing/2014/main" id="{DD5C4179-2B88-7C22-22A7-04904E6415AD}"/>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6" name="TextBox 4">
              <a:extLst>
                <a:ext uri="{FF2B5EF4-FFF2-40B4-BE49-F238E27FC236}">
                  <a16:creationId xmlns:a16="http://schemas.microsoft.com/office/drawing/2014/main" id="{8AED3AFB-EE3D-6C9B-5C70-82AF0A65878D}"/>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9">
            <a:extLst>
              <a:ext uri="{FF2B5EF4-FFF2-40B4-BE49-F238E27FC236}">
                <a16:creationId xmlns:a16="http://schemas.microsoft.com/office/drawing/2014/main" id="{DC867C8A-856F-B702-4A6A-6EA4B3D8BEA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990600" y="1790700"/>
            <a:ext cx="16002000" cy="6769768"/>
          </a:xfrm>
          <a:custGeom>
            <a:avLst/>
            <a:gdLst/>
            <a:ahLst/>
            <a:cxnLst/>
            <a:rect l="l" t="t" r="r" b="b"/>
            <a:pathLst>
              <a:path w="16230600" h="6833937">
                <a:moveTo>
                  <a:pt x="0" y="0"/>
                </a:moveTo>
                <a:lnTo>
                  <a:pt x="16230600" y="0"/>
                </a:lnTo>
                <a:lnTo>
                  <a:pt x="16230600" y="6833936"/>
                </a:lnTo>
                <a:lnTo>
                  <a:pt x="0" y="6833936"/>
                </a:lnTo>
                <a:lnTo>
                  <a:pt x="0" y="0"/>
                </a:lnTo>
                <a:close/>
              </a:path>
            </a:pathLst>
          </a:custGeom>
          <a:blipFill>
            <a:blip r:embed="rId2"/>
            <a:stretch>
              <a:fillRect/>
            </a:stretch>
          </a:blipFill>
          <a:ln>
            <a:solidFill>
              <a:schemeClr val="tx1"/>
            </a:solidFill>
          </a:ln>
        </p:spPr>
      </p:sp>
      <p:grpSp>
        <p:nvGrpSpPr>
          <p:cNvPr id="3" name="Group 2">
            <a:extLst>
              <a:ext uri="{FF2B5EF4-FFF2-40B4-BE49-F238E27FC236}">
                <a16:creationId xmlns:a16="http://schemas.microsoft.com/office/drawing/2014/main" id="{3EF3C6F3-A467-CB82-2033-2CAD7CAC4DEC}"/>
              </a:ext>
            </a:extLst>
          </p:cNvPr>
          <p:cNvGrpSpPr/>
          <p:nvPr/>
        </p:nvGrpSpPr>
        <p:grpSpPr>
          <a:xfrm>
            <a:off x="17145000" y="0"/>
            <a:ext cx="1142970" cy="10287000"/>
            <a:chOff x="0" y="0"/>
            <a:chExt cx="270933" cy="2744848"/>
          </a:xfrm>
        </p:grpSpPr>
        <p:sp>
          <p:nvSpPr>
            <p:cNvPr id="4" name="Freeform 3">
              <a:extLst>
                <a:ext uri="{FF2B5EF4-FFF2-40B4-BE49-F238E27FC236}">
                  <a16:creationId xmlns:a16="http://schemas.microsoft.com/office/drawing/2014/main" id="{221ED3FB-BE2F-5886-C3A3-E990B5026B4D}"/>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5" name="TextBox 4">
              <a:extLst>
                <a:ext uri="{FF2B5EF4-FFF2-40B4-BE49-F238E27FC236}">
                  <a16:creationId xmlns:a16="http://schemas.microsoft.com/office/drawing/2014/main" id="{EE9DD8BC-C470-8271-F104-0C513B4BEA59}"/>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9">
            <a:extLst>
              <a:ext uri="{FF2B5EF4-FFF2-40B4-BE49-F238E27FC236}">
                <a16:creationId xmlns:a16="http://schemas.microsoft.com/office/drawing/2014/main" id="{09361963-CF5F-6659-B882-B22EF4322F2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7115700" y="871225"/>
            <a:ext cx="9982200" cy="8544549"/>
          </a:xfrm>
          <a:custGeom>
            <a:avLst/>
            <a:gdLst/>
            <a:ahLst/>
            <a:cxnLst/>
            <a:rect l="l" t="t" r="r" b="b"/>
            <a:pathLst>
              <a:path w="10358222" h="8911731">
                <a:moveTo>
                  <a:pt x="0" y="0"/>
                </a:moveTo>
                <a:lnTo>
                  <a:pt x="10358223" y="0"/>
                </a:lnTo>
                <a:lnTo>
                  <a:pt x="10358223" y="8911730"/>
                </a:lnTo>
                <a:lnTo>
                  <a:pt x="0" y="8911730"/>
                </a:lnTo>
                <a:lnTo>
                  <a:pt x="0" y="0"/>
                </a:lnTo>
                <a:close/>
              </a:path>
            </a:pathLst>
          </a:custGeom>
          <a:blipFill>
            <a:blip r:embed="rId2"/>
            <a:stretch>
              <a:fillRect t="-114" b="-114"/>
            </a:stretch>
          </a:blipFill>
          <a:ln>
            <a:solidFill>
              <a:schemeClr val="tx1"/>
            </a:solidFill>
          </a:ln>
        </p:spPr>
        <p:txBody>
          <a:bodyPr/>
          <a:lstStyle/>
          <a:p>
            <a:endParaRPr lang="en-IN" dirty="0"/>
          </a:p>
        </p:txBody>
      </p:sp>
      <p:sp>
        <p:nvSpPr>
          <p:cNvPr id="3" name="TextBox 3"/>
          <p:cNvSpPr txBox="1"/>
          <p:nvPr/>
        </p:nvSpPr>
        <p:spPr>
          <a:xfrm>
            <a:off x="935532" y="1114425"/>
            <a:ext cx="4488751"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Summary</a:t>
            </a:r>
          </a:p>
        </p:txBody>
      </p:sp>
      <p:sp>
        <p:nvSpPr>
          <p:cNvPr id="4" name="TextBox 4"/>
          <p:cNvSpPr txBox="1"/>
          <p:nvPr/>
        </p:nvSpPr>
        <p:spPr>
          <a:xfrm>
            <a:off x="685800" y="2419350"/>
            <a:ext cx="6382801" cy="5448300"/>
          </a:xfrm>
          <a:prstGeom prst="rect">
            <a:avLst/>
          </a:prstGeom>
        </p:spPr>
        <p:txBody>
          <a:bodyPr lIns="0" tIns="0" rIns="0" bIns="0" rtlCol="0" anchor="t">
            <a:spAutoFit/>
          </a:bodyPr>
          <a:lstStyle/>
          <a:p>
            <a:pPr marL="604518" lvl="1" indent="-302259" algn="just">
              <a:lnSpc>
                <a:spcPts val="3359"/>
              </a:lnSpc>
              <a:buFont typeface="Arial"/>
              <a:buChar char="•"/>
            </a:pPr>
            <a:r>
              <a:rPr lang="en-US" sz="2799" spc="111" dirty="0">
                <a:solidFill>
                  <a:srgbClr val="4F2B1B"/>
                </a:solidFill>
                <a:latin typeface="DM Sans"/>
              </a:rPr>
              <a:t>The tool used for association rule mining is  </a:t>
            </a:r>
            <a:r>
              <a:rPr lang="en-US" sz="2799" spc="111" dirty="0" err="1">
                <a:solidFill>
                  <a:srgbClr val="4F2B1B"/>
                </a:solidFill>
                <a:latin typeface="DM Sans"/>
              </a:rPr>
              <a:t>apriori</a:t>
            </a:r>
            <a:r>
              <a:rPr lang="en-US" sz="2799" spc="111" dirty="0">
                <a:solidFill>
                  <a:srgbClr val="4F2B1B"/>
                </a:solidFill>
                <a:latin typeface="DM Sans"/>
              </a:rPr>
              <a:t> algorithm</a:t>
            </a:r>
          </a:p>
          <a:p>
            <a:pPr marL="604518" lvl="1" indent="-302259" algn="just">
              <a:lnSpc>
                <a:spcPts val="3359"/>
              </a:lnSpc>
              <a:buFont typeface="Arial"/>
              <a:buChar char="•"/>
            </a:pPr>
            <a:r>
              <a:rPr lang="en-US" sz="2799" spc="111" dirty="0">
                <a:solidFill>
                  <a:srgbClr val="4F2B1B"/>
                </a:solidFill>
                <a:latin typeface="DM Sans"/>
              </a:rPr>
              <a:t>the rules generated by MBA are association rules that have form "If antecedent (A), then consequent (B)". Each rule is equipped with a support level that indicates the number of transactions containing A and B and confidence level that is a measure of accuracy which is the rule of association rules.</a:t>
            </a:r>
          </a:p>
          <a:p>
            <a:pPr algn="just">
              <a:lnSpc>
                <a:spcPts val="3359"/>
              </a:lnSpc>
            </a:pPr>
            <a:endParaRPr lang="en-US" sz="2799" spc="111" dirty="0">
              <a:solidFill>
                <a:srgbClr val="4F2B1B"/>
              </a:solidFill>
              <a:latin typeface="DM Sans"/>
            </a:endParaRPr>
          </a:p>
        </p:txBody>
      </p:sp>
      <p:grpSp>
        <p:nvGrpSpPr>
          <p:cNvPr id="5" name="Group 2">
            <a:extLst>
              <a:ext uri="{FF2B5EF4-FFF2-40B4-BE49-F238E27FC236}">
                <a16:creationId xmlns:a16="http://schemas.microsoft.com/office/drawing/2014/main" id="{D0C69E74-8D92-5DB7-21EB-C4CCE174074B}"/>
              </a:ext>
            </a:extLst>
          </p:cNvPr>
          <p:cNvGrpSpPr/>
          <p:nvPr/>
        </p:nvGrpSpPr>
        <p:grpSpPr>
          <a:xfrm>
            <a:off x="17145000" y="0"/>
            <a:ext cx="1142970" cy="10287000"/>
            <a:chOff x="0" y="0"/>
            <a:chExt cx="270933" cy="2744848"/>
          </a:xfrm>
        </p:grpSpPr>
        <p:sp>
          <p:nvSpPr>
            <p:cNvPr id="6" name="Freeform 3">
              <a:extLst>
                <a:ext uri="{FF2B5EF4-FFF2-40B4-BE49-F238E27FC236}">
                  <a16:creationId xmlns:a16="http://schemas.microsoft.com/office/drawing/2014/main" id="{D206F630-ABED-C316-C743-7E7FBB3B33AF}"/>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7" name="TextBox 4">
              <a:extLst>
                <a:ext uri="{FF2B5EF4-FFF2-40B4-BE49-F238E27FC236}">
                  <a16:creationId xmlns:a16="http://schemas.microsoft.com/office/drawing/2014/main" id="{14FA2D47-B30C-C517-D8A1-AC0AA4966955}"/>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9">
            <a:extLst>
              <a:ext uri="{FF2B5EF4-FFF2-40B4-BE49-F238E27FC236}">
                <a16:creationId xmlns:a16="http://schemas.microsoft.com/office/drawing/2014/main" id="{93536E72-B318-0205-593E-C9E5044BBFEF}"/>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19</a:t>
            </a:r>
          </a:p>
        </p:txBody>
      </p:sp>
      <p:sp>
        <p:nvSpPr>
          <p:cNvPr id="9" name="AutoShape 5">
            <a:extLst>
              <a:ext uri="{FF2B5EF4-FFF2-40B4-BE49-F238E27FC236}">
                <a16:creationId xmlns:a16="http://schemas.microsoft.com/office/drawing/2014/main" id="{2DA9D3E4-08FC-CFAA-F52D-D36212D78A18}"/>
              </a:ext>
            </a:extLst>
          </p:cNvPr>
          <p:cNvSpPr/>
          <p:nvPr/>
        </p:nvSpPr>
        <p:spPr>
          <a:xfrm rot="-10777767">
            <a:off x="935525" y="1945481"/>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1"/>
            <a:ext cx="102870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p:cNvSpPr txBox="1"/>
          <p:nvPr/>
        </p:nvSpPr>
        <p:spPr>
          <a:xfrm>
            <a:off x="1028700" y="4657083"/>
            <a:ext cx="2548985" cy="645795"/>
          </a:xfrm>
          <a:prstGeom prst="rect">
            <a:avLst/>
          </a:prstGeom>
        </p:spPr>
        <p:txBody>
          <a:bodyPr lIns="0" tIns="0" rIns="0" bIns="0" rtlCol="0" anchor="t">
            <a:spAutoFit/>
          </a:bodyPr>
          <a:lstStyle/>
          <a:p>
            <a:pPr>
              <a:lnSpc>
                <a:spcPts val="4800"/>
              </a:lnSpc>
            </a:pPr>
            <a:r>
              <a:rPr lang="en-US" sz="4800" spc="192">
                <a:solidFill>
                  <a:srgbClr val="4F2B1B"/>
                </a:solidFill>
                <a:latin typeface="DM Sans Bold"/>
              </a:rPr>
              <a:t>3</a:t>
            </a:r>
          </a:p>
        </p:txBody>
      </p:sp>
      <p:sp>
        <p:nvSpPr>
          <p:cNvPr id="7" name="TextBox 7"/>
          <p:cNvSpPr txBox="1"/>
          <p:nvPr/>
        </p:nvSpPr>
        <p:spPr>
          <a:xfrm>
            <a:off x="1028700" y="5470518"/>
            <a:ext cx="2548985" cy="361950"/>
          </a:xfrm>
          <a:prstGeom prst="rect">
            <a:avLst/>
          </a:prstGeom>
        </p:spPr>
        <p:txBody>
          <a:bodyPr lIns="0" tIns="0" rIns="0" bIns="0" rtlCol="0" anchor="t">
            <a:spAutoFit/>
          </a:bodyPr>
          <a:lstStyle/>
          <a:p>
            <a:pPr>
              <a:lnSpc>
                <a:spcPts val="2879"/>
              </a:lnSpc>
            </a:pPr>
            <a:r>
              <a:rPr lang="en-US" sz="2400" spc="96">
                <a:solidFill>
                  <a:srgbClr val="665440"/>
                </a:solidFill>
                <a:latin typeface="DM Sans"/>
              </a:rPr>
              <a:t>INTRODUCTION</a:t>
            </a:r>
          </a:p>
        </p:txBody>
      </p:sp>
      <p:sp>
        <p:nvSpPr>
          <p:cNvPr id="8" name="TextBox 8"/>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Table of Contents</a:t>
            </a:r>
          </a:p>
        </p:txBody>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Bold"/>
              </a:rPr>
              <a:t>2</a:t>
            </a:r>
          </a:p>
        </p:txBody>
      </p:sp>
      <p:sp>
        <p:nvSpPr>
          <p:cNvPr id="10" name="TextBox 10"/>
          <p:cNvSpPr txBox="1"/>
          <p:nvPr/>
        </p:nvSpPr>
        <p:spPr>
          <a:xfrm>
            <a:off x="5064507" y="4657083"/>
            <a:ext cx="2548985" cy="645795"/>
          </a:xfrm>
          <a:prstGeom prst="rect">
            <a:avLst/>
          </a:prstGeom>
        </p:spPr>
        <p:txBody>
          <a:bodyPr lIns="0" tIns="0" rIns="0" bIns="0" rtlCol="0" anchor="t">
            <a:spAutoFit/>
          </a:bodyPr>
          <a:lstStyle/>
          <a:p>
            <a:pPr>
              <a:lnSpc>
                <a:spcPts val="4800"/>
              </a:lnSpc>
            </a:pPr>
            <a:r>
              <a:rPr lang="en-US" sz="4800" spc="192">
                <a:solidFill>
                  <a:srgbClr val="4F2B1B"/>
                </a:solidFill>
                <a:latin typeface="DM Sans Bold"/>
              </a:rPr>
              <a:t>4</a:t>
            </a:r>
          </a:p>
        </p:txBody>
      </p:sp>
      <p:sp>
        <p:nvSpPr>
          <p:cNvPr id="11" name="TextBox 11"/>
          <p:cNvSpPr txBox="1"/>
          <p:nvPr/>
        </p:nvSpPr>
        <p:spPr>
          <a:xfrm>
            <a:off x="5064507" y="5470518"/>
            <a:ext cx="2548985" cy="723900"/>
          </a:xfrm>
          <a:prstGeom prst="rect">
            <a:avLst/>
          </a:prstGeom>
        </p:spPr>
        <p:txBody>
          <a:bodyPr lIns="0" tIns="0" rIns="0" bIns="0" rtlCol="0" anchor="t">
            <a:spAutoFit/>
          </a:bodyPr>
          <a:lstStyle/>
          <a:p>
            <a:pPr>
              <a:lnSpc>
                <a:spcPts val="2879"/>
              </a:lnSpc>
            </a:pPr>
            <a:r>
              <a:rPr lang="en-US" sz="2400" spc="96">
                <a:solidFill>
                  <a:srgbClr val="665440"/>
                </a:solidFill>
                <a:latin typeface="DM Sans"/>
              </a:rPr>
              <a:t>PROBLEM STATEMENT</a:t>
            </a:r>
          </a:p>
        </p:txBody>
      </p:sp>
      <p:sp>
        <p:nvSpPr>
          <p:cNvPr id="12" name="TextBox 12"/>
          <p:cNvSpPr txBox="1"/>
          <p:nvPr/>
        </p:nvSpPr>
        <p:spPr>
          <a:xfrm>
            <a:off x="9100315" y="4657083"/>
            <a:ext cx="2548985" cy="645795"/>
          </a:xfrm>
          <a:prstGeom prst="rect">
            <a:avLst/>
          </a:prstGeom>
        </p:spPr>
        <p:txBody>
          <a:bodyPr lIns="0" tIns="0" rIns="0" bIns="0" rtlCol="0" anchor="t">
            <a:spAutoFit/>
          </a:bodyPr>
          <a:lstStyle/>
          <a:p>
            <a:pPr>
              <a:lnSpc>
                <a:spcPts val="4800"/>
              </a:lnSpc>
            </a:pPr>
            <a:r>
              <a:rPr lang="en-US" sz="4800" spc="192">
                <a:solidFill>
                  <a:srgbClr val="4F2B1B"/>
                </a:solidFill>
                <a:latin typeface="DM Sans Bold"/>
              </a:rPr>
              <a:t>5</a:t>
            </a:r>
          </a:p>
        </p:txBody>
      </p:sp>
      <p:sp>
        <p:nvSpPr>
          <p:cNvPr id="13" name="TextBox 13"/>
          <p:cNvSpPr txBox="1"/>
          <p:nvPr/>
        </p:nvSpPr>
        <p:spPr>
          <a:xfrm>
            <a:off x="9100315" y="5470518"/>
            <a:ext cx="2778507" cy="723900"/>
          </a:xfrm>
          <a:prstGeom prst="rect">
            <a:avLst/>
          </a:prstGeom>
        </p:spPr>
        <p:txBody>
          <a:bodyPr lIns="0" tIns="0" rIns="0" bIns="0" rtlCol="0" anchor="t">
            <a:spAutoFit/>
          </a:bodyPr>
          <a:lstStyle/>
          <a:p>
            <a:pPr>
              <a:lnSpc>
                <a:spcPts val="2879"/>
              </a:lnSpc>
            </a:pPr>
            <a:r>
              <a:rPr lang="en-US" sz="2400" spc="96">
                <a:solidFill>
                  <a:srgbClr val="665440"/>
                </a:solidFill>
                <a:latin typeface="DM Sans"/>
              </a:rPr>
              <a:t>ABOUT MARKET BASKET ANALYSIS</a:t>
            </a:r>
          </a:p>
        </p:txBody>
      </p:sp>
      <p:sp>
        <p:nvSpPr>
          <p:cNvPr id="14" name="TextBox 14"/>
          <p:cNvSpPr txBox="1"/>
          <p:nvPr/>
        </p:nvSpPr>
        <p:spPr>
          <a:xfrm>
            <a:off x="13136122" y="4657083"/>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6-10</a:t>
            </a:r>
          </a:p>
        </p:txBody>
      </p:sp>
      <p:sp>
        <p:nvSpPr>
          <p:cNvPr id="15" name="TextBox 15"/>
          <p:cNvSpPr txBox="1"/>
          <p:nvPr/>
        </p:nvSpPr>
        <p:spPr>
          <a:xfrm>
            <a:off x="13136122" y="5470518"/>
            <a:ext cx="3218112" cy="723900"/>
          </a:xfrm>
          <a:prstGeom prst="rect">
            <a:avLst/>
          </a:prstGeom>
        </p:spPr>
        <p:txBody>
          <a:bodyPr lIns="0" tIns="0" rIns="0" bIns="0" rtlCol="0" anchor="t">
            <a:spAutoFit/>
          </a:bodyPr>
          <a:lstStyle/>
          <a:p>
            <a:pPr>
              <a:lnSpc>
                <a:spcPts val="2879"/>
              </a:lnSpc>
            </a:pPr>
            <a:r>
              <a:rPr lang="en-US" sz="2400" spc="96">
                <a:solidFill>
                  <a:srgbClr val="665440"/>
                </a:solidFill>
                <a:latin typeface="DM Sans"/>
              </a:rPr>
              <a:t>DATA PREPROCESSING</a:t>
            </a:r>
          </a:p>
        </p:txBody>
      </p:sp>
      <p:sp>
        <p:nvSpPr>
          <p:cNvPr id="16" name="TextBox 16"/>
          <p:cNvSpPr txBox="1"/>
          <p:nvPr/>
        </p:nvSpPr>
        <p:spPr>
          <a:xfrm>
            <a:off x="1028608" y="7099293"/>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11-13</a:t>
            </a:r>
          </a:p>
        </p:txBody>
      </p:sp>
      <p:sp>
        <p:nvSpPr>
          <p:cNvPr id="17" name="TextBox 17"/>
          <p:cNvSpPr txBox="1"/>
          <p:nvPr/>
        </p:nvSpPr>
        <p:spPr>
          <a:xfrm>
            <a:off x="1028608" y="7912728"/>
            <a:ext cx="2548985" cy="738728"/>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EXPLORATORY DATA ANALYSIS</a:t>
            </a:r>
          </a:p>
        </p:txBody>
      </p:sp>
      <p:sp>
        <p:nvSpPr>
          <p:cNvPr id="18" name="TextBox 18"/>
          <p:cNvSpPr txBox="1"/>
          <p:nvPr/>
        </p:nvSpPr>
        <p:spPr>
          <a:xfrm>
            <a:off x="5064415" y="7099293"/>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14-18</a:t>
            </a:r>
          </a:p>
        </p:txBody>
      </p:sp>
      <p:sp>
        <p:nvSpPr>
          <p:cNvPr id="19" name="TextBox 19"/>
          <p:cNvSpPr txBox="1"/>
          <p:nvPr/>
        </p:nvSpPr>
        <p:spPr>
          <a:xfrm>
            <a:off x="5064415" y="7912728"/>
            <a:ext cx="2548985" cy="366832"/>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METHODOLOGY</a:t>
            </a:r>
          </a:p>
        </p:txBody>
      </p:sp>
      <p:sp>
        <p:nvSpPr>
          <p:cNvPr id="22" name="TextBox 22"/>
          <p:cNvSpPr txBox="1"/>
          <p:nvPr/>
        </p:nvSpPr>
        <p:spPr>
          <a:xfrm>
            <a:off x="9144000" y="7119360"/>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19</a:t>
            </a:r>
          </a:p>
        </p:txBody>
      </p:sp>
      <p:sp>
        <p:nvSpPr>
          <p:cNvPr id="23" name="TextBox 23"/>
          <p:cNvSpPr txBox="1"/>
          <p:nvPr/>
        </p:nvSpPr>
        <p:spPr>
          <a:xfrm>
            <a:off x="9100222" y="7912728"/>
            <a:ext cx="3218112" cy="366832"/>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TextBox 2"/>
          <p:cNvSpPr txBox="1"/>
          <p:nvPr/>
        </p:nvSpPr>
        <p:spPr>
          <a:xfrm>
            <a:off x="1171739" y="4808537"/>
            <a:ext cx="15944521" cy="669925"/>
          </a:xfrm>
          <a:prstGeom prst="rect">
            <a:avLst/>
          </a:prstGeom>
        </p:spPr>
        <p:txBody>
          <a:bodyPr lIns="0" tIns="0" rIns="0" bIns="0" rtlCol="0" anchor="t">
            <a:spAutoFit/>
          </a:bodyPr>
          <a:lstStyle/>
          <a:p>
            <a:pPr algn="ctr">
              <a:lnSpc>
                <a:spcPts val="5000"/>
              </a:lnSpc>
            </a:pPr>
            <a:r>
              <a:rPr lang="en-US" sz="5000" spc="-100" dirty="0">
                <a:solidFill>
                  <a:srgbClr val="4F2B1B"/>
                </a:solidFill>
                <a:latin typeface="DM Serif Displa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1"/>
            <a:ext cx="102870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Introduction</a:t>
            </a:r>
          </a:p>
        </p:txBody>
      </p:sp>
      <p:sp>
        <p:nvSpPr>
          <p:cNvPr id="6" name="TextBox 6"/>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a:rPr>
              <a:t>3</a:t>
            </a:r>
          </a:p>
        </p:txBody>
      </p:sp>
      <p:sp>
        <p:nvSpPr>
          <p:cNvPr id="7" name="TextBox 7"/>
          <p:cNvSpPr txBox="1"/>
          <p:nvPr/>
        </p:nvSpPr>
        <p:spPr>
          <a:xfrm>
            <a:off x="1028700" y="3659276"/>
            <a:ext cx="5419716" cy="4446588"/>
          </a:xfrm>
          <a:prstGeom prst="rect">
            <a:avLst/>
          </a:prstGeom>
        </p:spPr>
        <p:txBody>
          <a:bodyPr wrap="square" lIns="0" tIns="0" rIns="0" bIns="0" rtlCol="0" anchor="t">
            <a:spAutoFit/>
          </a:bodyPr>
          <a:lstStyle/>
          <a:p>
            <a:pPr algn="just">
              <a:lnSpc>
                <a:spcPts val="3919"/>
              </a:lnSpc>
            </a:pPr>
            <a:r>
              <a:rPr lang="en-US" sz="2799" spc="-55" dirty="0">
                <a:solidFill>
                  <a:srgbClr val="4F2B1B"/>
                </a:solidFill>
                <a:latin typeface="DM Sans"/>
              </a:rPr>
              <a:t>One of the key problems in every company, including small and medium enterprises, is how to determine the inventory level for each product that will be sold to their customers appropriately as it can suppress the build up of inventory as well as avoid the stock out.</a:t>
            </a:r>
          </a:p>
        </p:txBody>
      </p:sp>
      <p:sp>
        <p:nvSpPr>
          <p:cNvPr id="8" name="TextBox 8"/>
          <p:cNvSpPr txBox="1"/>
          <p:nvPr/>
        </p:nvSpPr>
        <p:spPr>
          <a:xfrm>
            <a:off x="7854658" y="3783418"/>
            <a:ext cx="7695704" cy="976630"/>
          </a:xfrm>
          <a:prstGeom prst="rect">
            <a:avLst/>
          </a:prstGeom>
        </p:spPr>
        <p:txBody>
          <a:bodyPr lIns="0" tIns="0" rIns="0" bIns="0" rtlCol="0" anchor="t">
            <a:spAutoFit/>
          </a:bodyPr>
          <a:lstStyle/>
          <a:p>
            <a:pPr marL="604518" lvl="1" indent="-302259" algn="just">
              <a:lnSpc>
                <a:spcPts val="3919"/>
              </a:lnSpc>
              <a:buFont typeface="Arial"/>
              <a:buChar char="•"/>
            </a:pPr>
            <a:r>
              <a:rPr lang="en-US" sz="2799" spc="55" dirty="0">
                <a:solidFill>
                  <a:srgbClr val="4F2B1B"/>
                </a:solidFill>
                <a:latin typeface="DM Sans"/>
              </a:rPr>
              <a:t>The fundamentals of market basket analysis for small businesses</a:t>
            </a:r>
          </a:p>
        </p:txBody>
      </p:sp>
      <p:sp>
        <p:nvSpPr>
          <p:cNvPr id="9" name="TextBox 9"/>
          <p:cNvSpPr txBox="1"/>
          <p:nvPr/>
        </p:nvSpPr>
        <p:spPr>
          <a:xfrm>
            <a:off x="7854658" y="3364318"/>
            <a:ext cx="3075149" cy="448309"/>
          </a:xfrm>
          <a:prstGeom prst="rect">
            <a:avLst/>
          </a:prstGeom>
        </p:spPr>
        <p:txBody>
          <a:bodyPr lIns="0" tIns="0" rIns="0" bIns="0" rtlCol="0" anchor="t">
            <a:spAutoFit/>
          </a:bodyPr>
          <a:lstStyle/>
          <a:p>
            <a:pPr>
              <a:lnSpc>
                <a:spcPts val="3399"/>
              </a:lnSpc>
            </a:pPr>
            <a:r>
              <a:rPr lang="en-US" sz="3399" spc="135">
                <a:solidFill>
                  <a:srgbClr val="4F2B1B"/>
                </a:solidFill>
                <a:latin typeface="DM Sans Bold"/>
              </a:rPr>
              <a:t>EXPLORE</a:t>
            </a:r>
          </a:p>
        </p:txBody>
      </p:sp>
      <p:sp>
        <p:nvSpPr>
          <p:cNvPr id="10" name="TextBox 10"/>
          <p:cNvSpPr txBox="1"/>
          <p:nvPr/>
        </p:nvSpPr>
        <p:spPr>
          <a:xfrm>
            <a:off x="7854658" y="6138634"/>
            <a:ext cx="7695704" cy="1967230"/>
          </a:xfrm>
          <a:prstGeom prst="rect">
            <a:avLst/>
          </a:prstGeom>
        </p:spPr>
        <p:txBody>
          <a:bodyPr lIns="0" tIns="0" rIns="0" bIns="0" rtlCol="0" anchor="t">
            <a:spAutoFit/>
          </a:bodyPr>
          <a:lstStyle/>
          <a:p>
            <a:pPr marL="604519" lvl="1" indent="-302260" algn="just">
              <a:lnSpc>
                <a:spcPts val="3919"/>
              </a:lnSpc>
              <a:buFont typeface="Arial"/>
              <a:buChar char="•"/>
            </a:pPr>
            <a:r>
              <a:rPr lang="en-US" sz="2799" spc="55" dirty="0">
                <a:solidFill>
                  <a:srgbClr val="4F2B1B"/>
                </a:solidFill>
                <a:latin typeface="DM Sans"/>
              </a:rPr>
              <a:t>The study is aimed to understand the behavior of consumers in purchasing the products so it can be used to predict the purchasing for the next period.</a:t>
            </a:r>
          </a:p>
        </p:txBody>
      </p:sp>
      <p:sp>
        <p:nvSpPr>
          <p:cNvPr id="11" name="TextBox 11"/>
          <p:cNvSpPr txBox="1"/>
          <p:nvPr/>
        </p:nvSpPr>
        <p:spPr>
          <a:xfrm>
            <a:off x="7854658" y="5718899"/>
            <a:ext cx="3075149" cy="448310"/>
          </a:xfrm>
          <a:prstGeom prst="rect">
            <a:avLst/>
          </a:prstGeom>
        </p:spPr>
        <p:txBody>
          <a:bodyPr lIns="0" tIns="0" rIns="0" bIns="0" rtlCol="0" anchor="t">
            <a:spAutoFit/>
          </a:bodyPr>
          <a:lstStyle/>
          <a:p>
            <a:pPr>
              <a:lnSpc>
                <a:spcPts val="3399"/>
              </a:lnSpc>
            </a:pPr>
            <a:r>
              <a:rPr lang="en-US" sz="3399" spc="135">
                <a:solidFill>
                  <a:srgbClr val="4F2B1B"/>
                </a:solidFill>
                <a:latin typeface="DM Sans Bold"/>
              </a:rPr>
              <a:t>GOALS</a:t>
            </a:r>
          </a:p>
        </p:txBody>
      </p:sp>
      <p:sp>
        <p:nvSpPr>
          <p:cNvPr id="12" name="AutoShape 12"/>
          <p:cNvSpPr/>
          <p:nvPr/>
        </p:nvSpPr>
        <p:spPr>
          <a:xfrm rot="5396955">
            <a:off x="4259301" y="5981467"/>
            <a:ext cx="5377182" cy="0"/>
          </a:xfrm>
          <a:prstGeom prst="line">
            <a:avLst/>
          </a:prstGeom>
          <a:ln w="9525" cap="flat">
            <a:solidFill>
              <a:srgbClr val="9F8468"/>
            </a:solidFill>
            <a:prstDash val="solid"/>
            <a:headEnd type="none" w="sm" len="sm"/>
            <a:tailEnd type="none" w="sm" len="sm"/>
          </a:ln>
        </p:spPr>
      </p:sp>
      <p:sp>
        <p:nvSpPr>
          <p:cNvPr id="13" name="AutoShape 13"/>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0"/>
            <a:ext cx="1028700" cy="10286999"/>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4859177" y="4684307"/>
            <a:ext cx="12400215" cy="5602693"/>
          </a:xfrm>
          <a:custGeom>
            <a:avLst/>
            <a:gdLst/>
            <a:ahLst/>
            <a:cxnLst/>
            <a:rect l="l" t="t" r="r" b="b"/>
            <a:pathLst>
              <a:path w="11118287" h="4790553">
                <a:moveTo>
                  <a:pt x="0" y="0"/>
                </a:moveTo>
                <a:lnTo>
                  <a:pt x="11118287" y="0"/>
                </a:lnTo>
                <a:lnTo>
                  <a:pt x="11118287" y="4790553"/>
                </a:lnTo>
                <a:lnTo>
                  <a:pt x="0" y="4790553"/>
                </a:lnTo>
                <a:lnTo>
                  <a:pt x="0" y="0"/>
                </a:lnTo>
                <a:close/>
              </a:path>
            </a:pathLst>
          </a:custGeom>
          <a:blipFill>
            <a:blip r:embed="rId2"/>
            <a:stretch>
              <a:fillRect l="-1704" r="-1704"/>
            </a:stretch>
          </a:blipFill>
          <a:ln>
            <a:solidFill>
              <a:schemeClr val="tx1"/>
            </a:solidFill>
          </a:ln>
        </p:spPr>
      </p:sp>
      <p:sp>
        <p:nvSpPr>
          <p:cNvPr id="7" name="TextBox 7"/>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dirty="0">
                <a:solidFill>
                  <a:srgbClr val="4F2B1B"/>
                </a:solidFill>
                <a:latin typeface="DM Serif Display"/>
              </a:rPr>
              <a:t>Problem Statement</a:t>
            </a:r>
          </a:p>
        </p:txBody>
      </p:sp>
      <p:sp>
        <p:nvSpPr>
          <p:cNvPr id="8" name="TextBox 8"/>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Bold"/>
              </a:rPr>
              <a:t>4</a:t>
            </a:r>
          </a:p>
        </p:txBody>
      </p:sp>
      <p:sp>
        <p:nvSpPr>
          <p:cNvPr id="9" name="TextBox 9"/>
          <p:cNvSpPr txBox="1"/>
          <p:nvPr/>
        </p:nvSpPr>
        <p:spPr>
          <a:xfrm>
            <a:off x="1028608" y="3035847"/>
            <a:ext cx="14948856" cy="1648460"/>
          </a:xfrm>
          <a:prstGeom prst="rect">
            <a:avLst/>
          </a:prstGeom>
        </p:spPr>
        <p:txBody>
          <a:bodyPr lIns="0" tIns="0" rIns="0" bIns="0" rtlCol="0" anchor="t">
            <a:spAutoFit/>
          </a:bodyPr>
          <a:lstStyle/>
          <a:p>
            <a:pPr algn="just">
              <a:lnSpc>
                <a:spcPts val="4479"/>
              </a:lnSpc>
            </a:pPr>
            <a:r>
              <a:rPr lang="en-US" sz="2799" spc="55" dirty="0">
                <a:solidFill>
                  <a:srgbClr val="4F2B1B"/>
                </a:solidFill>
                <a:latin typeface="DM Sans"/>
              </a:rPr>
              <a:t>Identifying a customer's shopping basket pattern which significantly helps to use that information in respect of business strategy needs, one of which is placing the most frequently-purchased products simultaneously into one specific area.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TextBox 2"/>
          <p:cNvSpPr txBox="1"/>
          <p:nvPr/>
        </p:nvSpPr>
        <p:spPr>
          <a:xfrm>
            <a:off x="1181100" y="3048000"/>
            <a:ext cx="15920574" cy="2173608"/>
          </a:xfrm>
          <a:prstGeom prst="rect">
            <a:avLst/>
          </a:prstGeom>
        </p:spPr>
        <p:txBody>
          <a:bodyPr wrap="square" lIns="0" tIns="0" rIns="0" bIns="0" rtlCol="0" anchor="t">
            <a:spAutoFit/>
          </a:bodyPr>
          <a:lstStyle/>
          <a:p>
            <a:pPr algn="just">
              <a:lnSpc>
                <a:spcPts val="3359"/>
              </a:lnSpc>
            </a:pPr>
            <a:r>
              <a:rPr lang="en-US" sz="2799" spc="111" dirty="0">
                <a:solidFill>
                  <a:srgbClr val="000000"/>
                </a:solidFill>
                <a:latin typeface="DM Sans"/>
              </a:rPr>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algn="just">
              <a:lnSpc>
                <a:spcPts val="3359"/>
              </a:lnSpc>
            </a:pPr>
            <a:endParaRPr lang="en-US" sz="2799" spc="111" dirty="0">
              <a:solidFill>
                <a:srgbClr val="000000"/>
              </a:solidFill>
              <a:latin typeface="DM Sans"/>
            </a:endParaRPr>
          </a:p>
        </p:txBody>
      </p:sp>
      <p:sp>
        <p:nvSpPr>
          <p:cNvPr id="3" name="TextBox 3"/>
          <p:cNvSpPr txBox="1"/>
          <p:nvPr/>
        </p:nvSpPr>
        <p:spPr>
          <a:xfrm>
            <a:off x="1181100" y="5229225"/>
            <a:ext cx="8600448"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 Market Basket Analysis, Why?</a:t>
            </a:r>
          </a:p>
        </p:txBody>
      </p:sp>
      <p:sp>
        <p:nvSpPr>
          <p:cNvPr id="4" name="TextBox 4"/>
          <p:cNvSpPr txBox="1"/>
          <p:nvPr/>
        </p:nvSpPr>
        <p:spPr>
          <a:xfrm>
            <a:off x="1181100" y="1985098"/>
            <a:ext cx="8600448" cy="645795"/>
          </a:xfrm>
          <a:prstGeom prst="rect">
            <a:avLst/>
          </a:prstGeom>
        </p:spPr>
        <p:txBody>
          <a:bodyPr lIns="0" tIns="0" rIns="0" bIns="0" rtlCol="0" anchor="t">
            <a:spAutoFit/>
          </a:bodyPr>
          <a:lstStyle/>
          <a:p>
            <a:pPr>
              <a:lnSpc>
                <a:spcPts val="4800"/>
              </a:lnSpc>
            </a:pPr>
            <a:r>
              <a:rPr lang="en-US" sz="4800" spc="-96" dirty="0">
                <a:solidFill>
                  <a:srgbClr val="4F2B1B"/>
                </a:solidFill>
                <a:latin typeface="DM Serif Display"/>
              </a:rPr>
              <a:t>What is Market Basket Analysis?</a:t>
            </a:r>
          </a:p>
        </p:txBody>
      </p:sp>
      <p:sp>
        <p:nvSpPr>
          <p:cNvPr id="5" name="TextBox 5"/>
          <p:cNvSpPr txBox="1"/>
          <p:nvPr/>
        </p:nvSpPr>
        <p:spPr>
          <a:xfrm>
            <a:off x="1028700" y="6294120"/>
            <a:ext cx="16072974" cy="2095500"/>
          </a:xfrm>
          <a:prstGeom prst="rect">
            <a:avLst/>
          </a:prstGeom>
        </p:spPr>
        <p:txBody>
          <a:bodyPr lIns="0" tIns="0" rIns="0" bIns="0" rtlCol="0" anchor="t">
            <a:spAutoFit/>
          </a:bodyPr>
          <a:lstStyle/>
          <a:p>
            <a:pPr marL="604519" lvl="1" indent="-302260" algn="just">
              <a:lnSpc>
                <a:spcPts val="3359"/>
              </a:lnSpc>
              <a:buFont typeface="Arial"/>
              <a:buChar char="•"/>
            </a:pPr>
            <a:r>
              <a:rPr lang="en-US" sz="2799" spc="111" dirty="0">
                <a:solidFill>
                  <a:srgbClr val="000000"/>
                </a:solidFill>
                <a:latin typeface="DM Sans"/>
              </a:rPr>
              <a:t>May help to develop more effective product placement, pricing, cross-sell, and up-sell tactics.</a:t>
            </a:r>
          </a:p>
          <a:p>
            <a:pPr marL="604519" lvl="1" indent="-302260" algn="just">
              <a:lnSpc>
                <a:spcPts val="3359"/>
              </a:lnSpc>
              <a:buFont typeface="Arial"/>
              <a:buChar char="•"/>
            </a:pPr>
            <a:r>
              <a:rPr lang="en-US" sz="2799" spc="111" dirty="0">
                <a:solidFill>
                  <a:srgbClr val="000000"/>
                </a:solidFill>
                <a:latin typeface="DM Sans"/>
              </a:rPr>
              <a:t>Improves user experience and encourages purchases, which adds direct business value.</a:t>
            </a:r>
          </a:p>
          <a:p>
            <a:pPr marL="604519" lvl="1" indent="-302260" algn="just">
              <a:lnSpc>
                <a:spcPts val="3359"/>
              </a:lnSpc>
              <a:buFont typeface="Arial"/>
              <a:buChar char="•"/>
            </a:pPr>
            <a:r>
              <a:rPr lang="en-US" sz="2799" spc="111" dirty="0">
                <a:solidFill>
                  <a:srgbClr val="000000"/>
                </a:solidFill>
                <a:latin typeface="DM Sans"/>
              </a:rPr>
              <a:t>An opportunity to be promoted can be obtained.</a:t>
            </a:r>
          </a:p>
        </p:txBody>
      </p:sp>
      <p:sp>
        <p:nvSpPr>
          <p:cNvPr id="7" name="Freeform 7"/>
          <p:cNvSpPr/>
          <p:nvPr/>
        </p:nvSpPr>
        <p:spPr>
          <a:xfrm>
            <a:off x="17278350" y="0"/>
            <a:ext cx="1028700" cy="10354423"/>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Bold"/>
              </a:rPr>
              <a:t>5</a:t>
            </a:r>
          </a:p>
        </p:txBody>
      </p:sp>
      <p:sp>
        <p:nvSpPr>
          <p:cNvPr id="10" name="AutoShape 5">
            <a:extLst>
              <a:ext uri="{FF2B5EF4-FFF2-40B4-BE49-F238E27FC236}">
                <a16:creationId xmlns:a16="http://schemas.microsoft.com/office/drawing/2014/main" id="{20191D13-16FB-C68B-3F34-2B4A755E7BC0}"/>
              </a:ext>
            </a:extLst>
          </p:cNvPr>
          <p:cNvSpPr/>
          <p:nvPr/>
        </p:nvSpPr>
        <p:spPr>
          <a:xfrm rot="-10777767">
            <a:off x="1181092" y="2775195"/>
            <a:ext cx="736411" cy="0"/>
          </a:xfrm>
          <a:prstGeom prst="line">
            <a:avLst/>
          </a:prstGeom>
          <a:ln w="38100" cap="flat">
            <a:solidFill>
              <a:srgbClr val="4F2B1B"/>
            </a:solidFill>
            <a:prstDash val="solid"/>
            <a:headEnd type="none" w="sm" len="sm"/>
            <a:tailEnd type="none" w="sm" len="sm"/>
          </a:ln>
        </p:spPr>
        <p:txBody>
          <a:bodyPr/>
          <a:lstStyle/>
          <a:p>
            <a:endParaRPr lang="en-IN" dirty="0"/>
          </a:p>
        </p:txBody>
      </p:sp>
      <p:sp>
        <p:nvSpPr>
          <p:cNvPr id="11" name="AutoShape 5">
            <a:extLst>
              <a:ext uri="{FF2B5EF4-FFF2-40B4-BE49-F238E27FC236}">
                <a16:creationId xmlns:a16="http://schemas.microsoft.com/office/drawing/2014/main" id="{2EF74EB8-AA75-863E-FB3B-991E918437B1}"/>
              </a:ext>
            </a:extLst>
          </p:cNvPr>
          <p:cNvSpPr/>
          <p:nvPr/>
        </p:nvSpPr>
        <p:spPr>
          <a:xfrm rot="-10777767">
            <a:off x="1295392" y="6066557"/>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59269" y="0"/>
            <a:ext cx="1027233"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4" name="TextBox 4"/>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10736627" y="1042416"/>
            <a:ext cx="6103572" cy="8506392"/>
          </a:xfrm>
          <a:custGeom>
            <a:avLst/>
            <a:gdLst/>
            <a:ahLst/>
            <a:cxnLst/>
            <a:rect l="l" t="t" r="r" b="b"/>
            <a:pathLst>
              <a:path w="5445122" h="8277719">
                <a:moveTo>
                  <a:pt x="0" y="0"/>
                </a:moveTo>
                <a:lnTo>
                  <a:pt x="5445122" y="0"/>
                </a:lnTo>
                <a:lnTo>
                  <a:pt x="5445122" y="8277719"/>
                </a:lnTo>
                <a:lnTo>
                  <a:pt x="0" y="8277719"/>
                </a:lnTo>
                <a:lnTo>
                  <a:pt x="0" y="0"/>
                </a:lnTo>
                <a:close/>
              </a:path>
            </a:pathLst>
          </a:custGeom>
          <a:blipFill>
            <a:blip r:embed="rId2"/>
            <a:stretch>
              <a:fillRect t="-705" b="-705"/>
            </a:stretch>
          </a:blipFill>
          <a:ln>
            <a:solidFill>
              <a:schemeClr val="tx1"/>
            </a:solidFill>
          </a:ln>
        </p:spPr>
      </p:sp>
      <p:sp>
        <p:nvSpPr>
          <p:cNvPr id="7" name="TextBox 7"/>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Data Preprocessing </a:t>
            </a:r>
          </a:p>
        </p:txBody>
      </p:sp>
      <p:sp>
        <p:nvSpPr>
          <p:cNvPr id="8" name="TextBox 8"/>
          <p:cNvSpPr txBox="1"/>
          <p:nvPr/>
        </p:nvSpPr>
        <p:spPr>
          <a:xfrm>
            <a:off x="1028700" y="2784481"/>
            <a:ext cx="7259069" cy="2772410"/>
          </a:xfrm>
          <a:prstGeom prst="rect">
            <a:avLst/>
          </a:prstGeom>
        </p:spPr>
        <p:txBody>
          <a:bodyPr lIns="0" tIns="0" rIns="0" bIns="0" rtlCol="0" anchor="t">
            <a:spAutoFit/>
          </a:bodyPr>
          <a:lstStyle/>
          <a:p>
            <a:pPr algn="just">
              <a:lnSpc>
                <a:spcPts val="4479"/>
              </a:lnSpc>
            </a:pPr>
            <a:r>
              <a:rPr lang="en-US" sz="2799" spc="55">
                <a:solidFill>
                  <a:srgbClr val="4F2B1B"/>
                </a:solidFill>
                <a:latin typeface="DM Sans"/>
              </a:rPr>
              <a:t>a step in the data mining and data analysis process that takes raw data and transforms it into a format that can be understood and analyzed by computers and machine learning.</a:t>
            </a:r>
          </a:p>
        </p:txBody>
      </p:sp>
      <p:sp>
        <p:nvSpPr>
          <p:cNvPr id="9" name="TextBox 9"/>
          <p:cNvSpPr txBox="1"/>
          <p:nvPr/>
        </p:nvSpPr>
        <p:spPr>
          <a:xfrm>
            <a:off x="17536814" y="1171081"/>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9167240" cy="8229600"/>
          </a:xfrm>
          <a:custGeom>
            <a:avLst/>
            <a:gdLst/>
            <a:ahLst/>
            <a:cxnLst/>
            <a:rect l="l" t="t" r="r" b="b"/>
            <a:pathLst>
              <a:path w="9167240" h="8229600">
                <a:moveTo>
                  <a:pt x="0" y="0"/>
                </a:moveTo>
                <a:lnTo>
                  <a:pt x="9167240" y="0"/>
                </a:lnTo>
                <a:lnTo>
                  <a:pt x="9167240" y="8229600"/>
                </a:lnTo>
                <a:lnTo>
                  <a:pt x="0" y="8229600"/>
                </a:lnTo>
                <a:lnTo>
                  <a:pt x="0" y="0"/>
                </a:lnTo>
                <a:close/>
              </a:path>
            </a:pathLst>
          </a:custGeom>
          <a:blipFill>
            <a:blip r:embed="rId2"/>
            <a:stretch>
              <a:fillRect l="-412" r="-412"/>
            </a:stretch>
          </a:blipFill>
          <a:ln>
            <a:solidFill>
              <a:schemeClr val="tx1"/>
            </a:solidFill>
          </a:ln>
        </p:spPr>
      </p:sp>
      <p:sp>
        <p:nvSpPr>
          <p:cNvPr id="3" name="Freeform 3"/>
          <p:cNvSpPr/>
          <p:nvPr/>
        </p:nvSpPr>
        <p:spPr>
          <a:xfrm>
            <a:off x="10639979" y="1028700"/>
            <a:ext cx="6175250" cy="8305175"/>
          </a:xfrm>
          <a:custGeom>
            <a:avLst/>
            <a:gdLst/>
            <a:ahLst/>
            <a:cxnLst/>
            <a:rect l="l" t="t" r="r" b="b"/>
            <a:pathLst>
              <a:path w="6175250" h="8305175">
                <a:moveTo>
                  <a:pt x="0" y="0"/>
                </a:moveTo>
                <a:lnTo>
                  <a:pt x="6175250" y="0"/>
                </a:lnTo>
                <a:lnTo>
                  <a:pt x="6175250" y="8305175"/>
                </a:lnTo>
                <a:lnTo>
                  <a:pt x="0" y="8305175"/>
                </a:lnTo>
                <a:lnTo>
                  <a:pt x="0" y="0"/>
                </a:lnTo>
                <a:close/>
              </a:path>
            </a:pathLst>
          </a:custGeom>
          <a:blipFill>
            <a:blip r:embed="rId3"/>
            <a:stretch>
              <a:fillRect/>
            </a:stretch>
          </a:blipFill>
          <a:ln>
            <a:solidFill>
              <a:schemeClr val="tx1"/>
            </a:solidFill>
          </a:ln>
        </p:spPr>
        <p:txBody>
          <a:bodyPr/>
          <a:lstStyle/>
          <a:p>
            <a:endParaRPr lang="en-IN" dirty="0"/>
          </a:p>
        </p:txBody>
      </p:sp>
      <p:grpSp>
        <p:nvGrpSpPr>
          <p:cNvPr id="4" name="Group 2">
            <a:extLst>
              <a:ext uri="{FF2B5EF4-FFF2-40B4-BE49-F238E27FC236}">
                <a16:creationId xmlns:a16="http://schemas.microsoft.com/office/drawing/2014/main" id="{71D3BF94-7C03-C1FA-9747-389EF90FAF42}"/>
              </a:ext>
            </a:extLst>
          </p:cNvPr>
          <p:cNvGrpSpPr/>
          <p:nvPr/>
        </p:nvGrpSpPr>
        <p:grpSpPr>
          <a:xfrm>
            <a:off x="17146498" y="0"/>
            <a:ext cx="1141502" cy="10287000"/>
            <a:chOff x="0" y="0"/>
            <a:chExt cx="270933" cy="2744848"/>
          </a:xfrm>
        </p:grpSpPr>
        <p:sp>
          <p:nvSpPr>
            <p:cNvPr id="5" name="Freeform 3">
              <a:extLst>
                <a:ext uri="{FF2B5EF4-FFF2-40B4-BE49-F238E27FC236}">
                  <a16:creationId xmlns:a16="http://schemas.microsoft.com/office/drawing/2014/main" id="{1EF0A429-58F7-A74B-7DDA-B3ABA3B10642}"/>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6" name="TextBox 4">
              <a:extLst>
                <a:ext uri="{FF2B5EF4-FFF2-40B4-BE49-F238E27FC236}">
                  <a16:creationId xmlns:a16="http://schemas.microsoft.com/office/drawing/2014/main" id="{FA4AEA81-07CA-21AA-C6E0-4F8D985F882D}"/>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7" name="TextBox 9">
            <a:extLst>
              <a:ext uri="{FF2B5EF4-FFF2-40B4-BE49-F238E27FC236}">
                <a16:creationId xmlns:a16="http://schemas.microsoft.com/office/drawing/2014/main" id="{4C4E28B0-C2B6-BCE9-C582-9C818A0F9496}"/>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295400" y="876300"/>
            <a:ext cx="15487086" cy="8534401"/>
          </a:xfrm>
          <a:custGeom>
            <a:avLst/>
            <a:gdLst/>
            <a:ahLst/>
            <a:cxnLst/>
            <a:rect l="l" t="t" r="r" b="b"/>
            <a:pathLst>
              <a:path w="14317792" h="8735015">
                <a:moveTo>
                  <a:pt x="0" y="0"/>
                </a:moveTo>
                <a:lnTo>
                  <a:pt x="14317792" y="0"/>
                </a:lnTo>
                <a:lnTo>
                  <a:pt x="14317792" y="8735016"/>
                </a:lnTo>
                <a:lnTo>
                  <a:pt x="0" y="8735016"/>
                </a:lnTo>
                <a:lnTo>
                  <a:pt x="0" y="0"/>
                </a:lnTo>
                <a:close/>
              </a:path>
            </a:pathLst>
          </a:custGeom>
          <a:blipFill>
            <a:blip r:embed="rId2"/>
            <a:stretch>
              <a:fillRect r="-202"/>
            </a:stretch>
          </a:blipFill>
          <a:ln>
            <a:solidFill>
              <a:schemeClr val="tx1"/>
            </a:solidFill>
          </a:ln>
        </p:spPr>
      </p:sp>
      <p:grpSp>
        <p:nvGrpSpPr>
          <p:cNvPr id="3" name="Group 2">
            <a:extLst>
              <a:ext uri="{FF2B5EF4-FFF2-40B4-BE49-F238E27FC236}">
                <a16:creationId xmlns:a16="http://schemas.microsoft.com/office/drawing/2014/main" id="{58EB8135-383D-7AB3-BF92-E9173E36B789}"/>
              </a:ext>
            </a:extLst>
          </p:cNvPr>
          <p:cNvGrpSpPr/>
          <p:nvPr/>
        </p:nvGrpSpPr>
        <p:grpSpPr>
          <a:xfrm>
            <a:off x="17068800" y="0"/>
            <a:ext cx="1219200" cy="10287000"/>
            <a:chOff x="0" y="0"/>
            <a:chExt cx="270933" cy="2744848"/>
          </a:xfrm>
        </p:grpSpPr>
        <p:sp>
          <p:nvSpPr>
            <p:cNvPr id="4" name="Freeform 3">
              <a:extLst>
                <a:ext uri="{FF2B5EF4-FFF2-40B4-BE49-F238E27FC236}">
                  <a16:creationId xmlns:a16="http://schemas.microsoft.com/office/drawing/2014/main" id="{607A8A1B-3C6D-1F00-B2CA-36FE42A9131F}"/>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5" name="TextBox 4">
              <a:extLst>
                <a:ext uri="{FF2B5EF4-FFF2-40B4-BE49-F238E27FC236}">
                  <a16:creationId xmlns:a16="http://schemas.microsoft.com/office/drawing/2014/main" id="{8ECE875F-D39F-0B95-B129-6C41DF1D9260}"/>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9" name="TextBox 9">
            <a:extLst>
              <a:ext uri="{FF2B5EF4-FFF2-40B4-BE49-F238E27FC236}">
                <a16:creationId xmlns:a16="http://schemas.microsoft.com/office/drawing/2014/main" id="{79DEE578-BD15-3A6A-D4B4-2FD0FC0EF09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066800" y="876300"/>
            <a:ext cx="15621000" cy="8588717"/>
          </a:xfrm>
          <a:custGeom>
            <a:avLst/>
            <a:gdLst/>
            <a:ahLst/>
            <a:cxnLst/>
            <a:rect l="l" t="t" r="r" b="b"/>
            <a:pathLst>
              <a:path w="16230600" h="8436317">
                <a:moveTo>
                  <a:pt x="0" y="0"/>
                </a:moveTo>
                <a:lnTo>
                  <a:pt x="16230600" y="0"/>
                </a:lnTo>
                <a:lnTo>
                  <a:pt x="16230600" y="8436317"/>
                </a:lnTo>
                <a:lnTo>
                  <a:pt x="0" y="8436317"/>
                </a:lnTo>
                <a:lnTo>
                  <a:pt x="0" y="0"/>
                </a:lnTo>
                <a:close/>
              </a:path>
            </a:pathLst>
          </a:custGeom>
          <a:blipFill>
            <a:blip r:embed="rId2"/>
            <a:stretch>
              <a:fillRect/>
            </a:stretch>
          </a:blipFill>
          <a:ln>
            <a:solidFill>
              <a:schemeClr val="tx1"/>
            </a:solidFill>
          </a:ln>
        </p:spPr>
      </p:sp>
      <p:grpSp>
        <p:nvGrpSpPr>
          <p:cNvPr id="3" name="Group 2">
            <a:extLst>
              <a:ext uri="{FF2B5EF4-FFF2-40B4-BE49-F238E27FC236}">
                <a16:creationId xmlns:a16="http://schemas.microsoft.com/office/drawing/2014/main" id="{390241C5-9108-729D-5BDA-F3F238F603EB}"/>
              </a:ext>
            </a:extLst>
          </p:cNvPr>
          <p:cNvGrpSpPr/>
          <p:nvPr/>
        </p:nvGrpSpPr>
        <p:grpSpPr>
          <a:xfrm>
            <a:off x="17145001" y="0"/>
            <a:ext cx="1141502" cy="10287000"/>
            <a:chOff x="0" y="0"/>
            <a:chExt cx="270933" cy="2744848"/>
          </a:xfrm>
        </p:grpSpPr>
        <p:sp>
          <p:nvSpPr>
            <p:cNvPr id="4" name="Freeform 3">
              <a:extLst>
                <a:ext uri="{FF2B5EF4-FFF2-40B4-BE49-F238E27FC236}">
                  <a16:creationId xmlns:a16="http://schemas.microsoft.com/office/drawing/2014/main" id="{33EA36BE-7A3B-D170-9E22-EDF7150AC989}"/>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5" name="TextBox 4">
              <a:extLst>
                <a:ext uri="{FF2B5EF4-FFF2-40B4-BE49-F238E27FC236}">
                  <a16:creationId xmlns:a16="http://schemas.microsoft.com/office/drawing/2014/main" id="{9DE18726-94DD-EB58-4319-3593B018E493}"/>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6" name="TextBox 9">
            <a:extLst>
              <a:ext uri="{FF2B5EF4-FFF2-40B4-BE49-F238E27FC236}">
                <a16:creationId xmlns:a16="http://schemas.microsoft.com/office/drawing/2014/main" id="{1B6BE45C-048A-09B4-2D40-86B6D2EBCF27}"/>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546</Words>
  <Application>Microsoft Office PowerPoint</Application>
  <PresentationFormat>Custom</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Arial</vt:lpstr>
      <vt:lpstr>DM Sans Bold</vt:lpstr>
      <vt:lpstr>DM Sans</vt:lpstr>
      <vt:lpstr>DM Sans Medium</vt:lpstr>
      <vt:lpstr>DM Serif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Simple Minimalist Marketing Presentation</dc:title>
  <dc:creator>Gayatri</dc:creator>
  <cp:lastModifiedBy>gayatri gadgul</cp:lastModifiedBy>
  <cp:revision>6</cp:revision>
  <dcterms:created xsi:type="dcterms:W3CDTF">2006-08-16T00:00:00Z</dcterms:created>
  <dcterms:modified xsi:type="dcterms:W3CDTF">2023-06-26T14:09:24Z</dcterms:modified>
  <dc:identifier>DAFl49HTU7g</dc:identifier>
</cp:coreProperties>
</file>