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4" r:id="rId2"/>
    <p:sldId id="266" r:id="rId3"/>
    <p:sldId id="263" r:id="rId4"/>
    <p:sldId id="260" r:id="rId5"/>
    <p:sldId id="265" r:id="rId6"/>
    <p:sldId id="268" r:id="rId7"/>
    <p:sldId id="269" r:id="rId8"/>
    <p:sldId id="270" r:id="rId9"/>
    <p:sldId id="257" r:id="rId10"/>
    <p:sldId id="267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/>
    <p:restoredTop sz="94673"/>
  </p:normalViewPr>
  <p:slideViewPr>
    <p:cSldViewPr snapToGrid="0" snapToObjects="1">
      <p:cViewPr varScale="1">
        <p:scale>
          <a:sx n="142" d="100"/>
          <a:sy n="142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7BE59-938C-1340-86E4-C554641B6974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8078-77FC-384F-91A7-8466BA72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8078-77FC-384F-91A7-8466BA721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325-2A88-164B-ADF7-063834CB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E8EFF-3224-0C4A-984F-F12AA0A69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467F-0B1F-234D-B844-59C894F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4986-850C-B447-8F4B-C941B2D0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A3BF-E31D-6043-83FC-C857A34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6052-ADC4-CE4E-B94F-EFA8C4EF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1CA25-AE58-404F-9118-17445D84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072-3C95-734C-A0CF-296449CF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660C-16E0-154E-B47C-B373AB3F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1BF3-0952-074E-9C98-7B6FB100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4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D83E-64BE-2A40-970B-216DB5D8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F802F-DCE9-8841-9500-2C5EFD92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4F4C-D9A0-F64B-8727-E1877D1F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83B0-7BEB-E14B-9E77-A811F5E6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9AB7-3313-9348-B892-1A4775C9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3CB-B7E8-F742-9BFC-08060856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2B6C-8F07-FF45-8EFD-59057DE2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0A05-58E8-E540-8D30-DBEBF45E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7600-9379-7B46-AABC-47110905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E97A-E5E5-A848-BB56-8D80C89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3520-C426-794F-946B-33342B57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63693-15E2-8140-8E95-42A1560E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62A09-BEE9-3A41-BBD0-CD7CE513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BBE00-1726-D24E-A799-045BB042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FA48-02EA-0243-8702-0221D1A3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2875-1F7F-A146-A337-0CD776C6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A2E4-94A4-2F4C-9A2F-40BF266E4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9BD1F-EAF9-2A43-842A-41052728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25FD-E0CE-C947-903D-AC9FEBD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AC6F-1540-F44F-80AF-AFBEE7D0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3882-23C5-7543-867E-D217670F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917-F1BF-0D49-B41E-F4353BB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2208-4C2E-D74B-A8A5-557EABA8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4BB6E-003A-CE4F-BD2A-3CFE1576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A5C9E-5212-D848-BC65-E132531E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C3DDA-C617-BB41-8F06-1871AD81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E8AC-FF90-1B43-AAB1-907DA7F1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2DC0C-79A7-5A4D-9EF2-43B647E6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40C48-0B8A-D247-AF08-EA0D6F6C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B55E-4CF6-AD47-9320-29771894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05835-FDC7-594D-AB01-D25E7CE1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FAA8F-C556-0C44-BA18-9E799667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7ADBD-A570-0B4A-BD70-14533C0D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BE5AA-2699-8140-B334-5264E60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ED8E3-1FC0-DD4E-8552-7C46FB32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62D1E-05D9-C44D-AE5B-24B6EA1C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9D43-430D-D34D-925A-32EE8C5F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917D-882B-F24D-A57F-0485030E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9CB9C-EAEF-2A4E-B01D-4EE66C444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85B1-853C-CC4D-B60F-19F4D19E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855CC-DE61-044D-96A7-AA5FBEC4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7747-9AD4-3D41-84DB-0E122DA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275D-BF7F-8D4C-90D7-1DB98D61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7848-D9AD-C549-B2CE-80FDD78A1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B27CD-E513-C74F-B28A-90BA18E52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4755-8508-AA49-8588-743ECDD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1815-A512-3444-87EA-81C0159B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B778-2645-D349-BAA5-BF07E4AF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9A5C2-418A-9E4A-995E-5A8FA8E2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6038-989B-6A40-AE50-CDAF8188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1D0-1895-E446-A41D-7FC26558F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ACA8-A9E8-214A-93E1-DA3D8B3A562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55C2-0989-3244-80C4-C536514EE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EB9B-098D-AA48-BE3F-B772E447A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76B6-3CCC-4045-AD0B-A5E93E26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3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361-C854-2340-BDF9-C84B1767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395" y="0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BAC3-73F9-A049-9D9E-AF3B7A6E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66" y="1360182"/>
            <a:ext cx="8867660" cy="5059152"/>
          </a:xfrm>
        </p:spPr>
        <p:txBody>
          <a:bodyPr/>
          <a:lstStyle/>
          <a:p>
            <a:r>
              <a:rPr lang="en-US" dirty="0"/>
              <a:t>Overview of early stages of WaterTAP3 Python</a:t>
            </a:r>
          </a:p>
          <a:p>
            <a:r>
              <a:rPr lang="en-US" dirty="0"/>
              <a:t>Tutorials that demonstrate building blocks and basic capabilities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Building a treatment train (~10 mins)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Running a simulation (~10 mins)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Optimization example (~10 mins)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Feedback on everything and anything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50A2-B65C-E447-B7E0-075D803A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345" y="-256927"/>
            <a:ext cx="7281231" cy="1325563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7D5-CB3C-F84F-97C6-B2121B6F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421174"/>
            <a:ext cx="10515600" cy="5436826"/>
          </a:xfrm>
        </p:spPr>
        <p:txBody>
          <a:bodyPr>
            <a:normAutofit/>
          </a:bodyPr>
          <a:lstStyle/>
          <a:p>
            <a:r>
              <a:rPr lang="en-US" dirty="0"/>
              <a:t>Create treatment train:</a:t>
            </a:r>
          </a:p>
          <a:p>
            <a:pPr lvl="1"/>
            <a:r>
              <a:rPr lang="en-US" dirty="0"/>
              <a:t>Start with 1 unit process, with defined source and end use </a:t>
            </a:r>
          </a:p>
          <a:p>
            <a:pPr lvl="1"/>
            <a:r>
              <a:rPr lang="en-US" dirty="0"/>
              <a:t>Add other unit processes: in parallel or series. No limit on number.</a:t>
            </a:r>
          </a:p>
          <a:p>
            <a:pPr lvl="1"/>
            <a:r>
              <a:rPr lang="en-US" dirty="0"/>
              <a:t>Add recycle streams for unit processes for ‘waste flow’</a:t>
            </a:r>
          </a:p>
          <a:p>
            <a:pPr lvl="2"/>
            <a:r>
              <a:rPr lang="en-US" dirty="0"/>
              <a:t>User defines the recycle volume as fraction of waste flow</a:t>
            </a:r>
          </a:p>
          <a:p>
            <a:pPr lvl="1"/>
            <a:r>
              <a:rPr lang="en-US" dirty="0"/>
              <a:t>Add multiple water sources. No limit.</a:t>
            </a:r>
          </a:p>
          <a:p>
            <a:pPr lvl="1"/>
            <a:r>
              <a:rPr lang="en-US" dirty="0"/>
              <a:t>Add multiple end uses. No limit.</a:t>
            </a:r>
          </a:p>
          <a:p>
            <a:pPr lvl="1"/>
            <a:r>
              <a:rPr lang="en-US" dirty="0"/>
              <a:t>Remove unit processes, source water, end uses etc.</a:t>
            </a:r>
          </a:p>
          <a:p>
            <a:pPr lvl="1"/>
            <a:r>
              <a:rPr lang="en-US" dirty="0"/>
              <a:t>Add a stream from any point to any point for design. BUT user will need to define any associated characteristics such as cost, flow capacity etc.</a:t>
            </a:r>
          </a:p>
          <a:p>
            <a:pPr lvl="1"/>
            <a:r>
              <a:rPr lang="en-US" dirty="0"/>
              <a:t>Set up treatment network for simulation or optimization</a:t>
            </a:r>
          </a:p>
          <a:p>
            <a:pPr lvl="1"/>
            <a:r>
              <a:rPr lang="en-US" dirty="0"/>
              <a:t>Save and load treatment train -&gt; any size.</a:t>
            </a:r>
          </a:p>
        </p:txBody>
      </p:sp>
    </p:spTree>
    <p:extLst>
      <p:ext uri="{BB962C8B-B14F-4D97-AF65-F5344CB8AC3E}">
        <p14:creationId xmlns:p14="http://schemas.microsoft.com/office/powerpoint/2010/main" val="4977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50A2-B65C-E447-B7E0-075D803A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05" y="-218769"/>
            <a:ext cx="10515600" cy="1325563"/>
          </a:xfrm>
        </p:spPr>
        <p:txBody>
          <a:bodyPr/>
          <a:lstStyle/>
          <a:p>
            <a:r>
              <a:rPr lang="en-US" dirty="0"/>
              <a:t>Modules and Computational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7D5-CB3C-F84F-97C6-B2121B6F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794"/>
            <a:ext cx="10515600" cy="5202372"/>
          </a:xfrm>
        </p:spPr>
        <p:txBody>
          <a:bodyPr/>
          <a:lstStyle/>
          <a:p>
            <a:r>
              <a:rPr lang="en-US" dirty="0"/>
              <a:t>X unit process modules from XXXX</a:t>
            </a:r>
          </a:p>
          <a:p>
            <a:r>
              <a:rPr lang="en-US" dirty="0"/>
              <a:t>X treatment trains as identified in XXX</a:t>
            </a:r>
          </a:p>
          <a:p>
            <a:r>
              <a:rPr lang="en-US" dirty="0"/>
              <a:t>X source and end use case studies from Poseidon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3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1519-77BA-534C-BF8B-10D748E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7BB7-C7F1-8C4C-85AF-7CDEA7EB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any processes bi-directional</a:t>
            </a:r>
          </a:p>
          <a:p>
            <a:pPr lvl="1"/>
            <a:r>
              <a:rPr lang="en-US" dirty="0"/>
              <a:t>Do we need to simulate more than one system state? For example, are any flows bi-directional.</a:t>
            </a:r>
          </a:p>
          <a:p>
            <a:pPr lvl="1"/>
            <a:r>
              <a:rPr lang="en-US" dirty="0"/>
              <a:t>To do units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50A2-B65C-E447-B7E0-075D803A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716" y="-245910"/>
            <a:ext cx="7281231" cy="1325563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7D5-CB3C-F84F-97C6-B2121B6F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67" y="864824"/>
            <a:ext cx="11799065" cy="58775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Model framework is based on network topology</a:t>
            </a:r>
          </a:p>
          <a:p>
            <a:pPr lvl="1"/>
            <a:r>
              <a:rPr lang="en-US" sz="2000" dirty="0"/>
              <a:t>Should allow us to represent any combination of process flows</a:t>
            </a:r>
          </a:p>
          <a:p>
            <a:pPr lvl="1"/>
            <a:r>
              <a:rPr lang="en-US" sz="2000" dirty="0"/>
              <a:t>First step is to build the network (train), then build the model and run it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Includes all Poseidon water source and use case studies (10 constituents)</a:t>
            </a:r>
          </a:p>
          <a:p>
            <a:endParaRPr lang="en-US" sz="2400" dirty="0"/>
          </a:p>
          <a:p>
            <a:r>
              <a:rPr lang="en-US" sz="2400" b="1" dirty="0"/>
              <a:t>Model currently represents 7 unit processes based on the Texas Water Board tool: </a:t>
            </a:r>
          </a:p>
          <a:p>
            <a:pPr lvl="1"/>
            <a:r>
              <a:rPr lang="en-US" sz="2000" dirty="0"/>
              <a:t>Chlorination, media filtration, microfiltration, ultrafiltration, nanofiltration, UV, </a:t>
            </a:r>
          </a:p>
          <a:p>
            <a:pPr lvl="1"/>
            <a:r>
              <a:rPr lang="en-US" sz="2000" dirty="0"/>
              <a:t>Reverse osmosis (Texas Water Board and Bureau of Reclamation methods)</a:t>
            </a:r>
          </a:p>
          <a:p>
            <a:pPr lvl="2"/>
            <a:r>
              <a:rPr lang="en-US" sz="1600" dirty="0"/>
              <a:t>7 membrane options for RO</a:t>
            </a:r>
          </a:p>
          <a:p>
            <a:pPr lvl="1"/>
            <a:r>
              <a:rPr lang="en-US" sz="2000" i="1" dirty="0"/>
              <a:t>Note: unit processes are 80% complete – some elements still missing across each such as chemical costs. </a:t>
            </a:r>
          </a:p>
          <a:p>
            <a:pPr lvl="1"/>
            <a:endParaRPr lang="en-US" sz="2000" i="1" dirty="0"/>
          </a:p>
          <a:p>
            <a:r>
              <a:rPr lang="en-US" sz="2400" b="1" dirty="0"/>
              <a:t>Model can simulate a treatment train and optimize (select unit processes)</a:t>
            </a:r>
          </a:p>
          <a:p>
            <a:pPr lvl="1"/>
            <a:r>
              <a:rPr lang="en-US" sz="2000" dirty="0"/>
              <a:t>Current optimization for: treated water volume, system cost, levelized cost</a:t>
            </a:r>
          </a:p>
          <a:p>
            <a:pPr lvl="1"/>
            <a:r>
              <a:rPr lang="en-US" sz="2000" dirty="0"/>
              <a:t>Some constituents represented, but not included as optimization variables yet 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dirty="0"/>
              <a:t>First tutorial…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06644F-D527-8047-B39D-A9E483B5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4624882"/>
            <a:ext cx="12172481" cy="1929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533C4-C86D-F746-A33C-EE044E8AAB86}"/>
              </a:ext>
            </a:extLst>
          </p:cNvPr>
          <p:cNvSpPr txBox="1"/>
          <p:nvPr/>
        </p:nvSpPr>
        <p:spPr>
          <a:xfrm>
            <a:off x="238301" y="921106"/>
            <a:ext cx="4638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of the Battery Park Process Flow Diagram captured in the WaterTAP3 Python model framework.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EDF39-5099-EE43-B16F-E846517C0CDB}"/>
              </a:ext>
            </a:extLst>
          </p:cNvPr>
          <p:cNvSpPr txBox="1"/>
          <p:nvPr/>
        </p:nvSpPr>
        <p:spPr>
          <a:xfrm>
            <a:off x="0" y="6381270"/>
            <a:ext cx="5095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Representation in WaterTAP3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0C66-FACC-EC42-B57F-929F3886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272" y="115569"/>
            <a:ext cx="6221453" cy="47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7D5-CB3C-F84F-97C6-B2121B6F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4" y="93102"/>
            <a:ext cx="11808968" cy="66717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/>
              <a:t>Next steps (between now and January):</a:t>
            </a:r>
          </a:p>
          <a:p>
            <a:pPr marL="514350" indent="-514350">
              <a:buAutoNum type="arabicPeriod"/>
            </a:pPr>
            <a:r>
              <a:rPr lang="en-US" dirty="0"/>
              <a:t>Complete representation of constituents</a:t>
            </a:r>
          </a:p>
          <a:p>
            <a:pPr marL="514350" indent="-514350">
              <a:buAutoNum type="arabicPeriod"/>
            </a:pPr>
            <a:r>
              <a:rPr lang="en-US" dirty="0"/>
              <a:t>Finalize recycle capability</a:t>
            </a:r>
          </a:p>
          <a:p>
            <a:pPr marL="514350" indent="-514350">
              <a:buAutoNum type="arabicPeriod"/>
            </a:pPr>
            <a:r>
              <a:rPr lang="en-US" dirty="0"/>
              <a:t>Add missing financial and life-cycle impact data/calculations</a:t>
            </a:r>
          </a:p>
          <a:p>
            <a:pPr marL="514350" indent="-514350">
              <a:buAutoNum type="arabicPeriod"/>
            </a:pPr>
            <a:r>
              <a:rPr lang="en-US" dirty="0"/>
              <a:t>Add more model output options (total costs broken down etc.)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Sensitivity analyses (nearly complete)</a:t>
            </a:r>
          </a:p>
          <a:p>
            <a:pPr marL="514350" indent="-514350">
              <a:buAutoNum type="arabicPeriod"/>
            </a:pPr>
            <a:r>
              <a:rPr lang="en-US" dirty="0"/>
              <a:t>Clean and document model to upload on private GitHub account (aiming for October). </a:t>
            </a:r>
            <a:r>
              <a:rPr lang="en-US" u="sng" dirty="0"/>
              <a:t>Send username if interested in using/testing the model</a:t>
            </a:r>
          </a:p>
          <a:p>
            <a:pPr marL="514350" indent="-514350">
              <a:buAutoNum type="arabicPeriod"/>
            </a:pPr>
            <a:r>
              <a:rPr lang="en-US" dirty="0"/>
              <a:t>Complete </a:t>
            </a:r>
            <a:r>
              <a:rPr lang="en-US" dirty="0" err="1"/>
              <a:t>BoR</a:t>
            </a:r>
            <a:r>
              <a:rPr lang="en-US" dirty="0"/>
              <a:t> model representation (almost there), and add more unit processes as needed/possible.</a:t>
            </a:r>
          </a:p>
          <a:p>
            <a:pPr marL="514350" indent="-514350">
              <a:buAutoNum type="arabicPeriod"/>
            </a:pPr>
            <a:r>
              <a:rPr lang="en-US" dirty="0"/>
              <a:t>Validation?</a:t>
            </a:r>
          </a:p>
          <a:p>
            <a:pPr marL="514350" indent="-514350">
              <a:buAutoNum type="arabicPeriod"/>
            </a:pPr>
            <a:r>
              <a:rPr lang="en-US" dirty="0"/>
              <a:t>Finalize tutorials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Discussion</a:t>
            </a:r>
          </a:p>
          <a:p>
            <a:r>
              <a:rPr lang="en-US" dirty="0"/>
              <a:t>Main need to progress model development: data tables and TEA equations documentation (non Excel format)</a:t>
            </a:r>
          </a:p>
          <a:p>
            <a:r>
              <a:rPr lang="en-US" dirty="0"/>
              <a:t>Do we want to represent baseline pathways as network topologies?</a:t>
            </a:r>
          </a:p>
          <a:p>
            <a:pPr lvl="1"/>
            <a:r>
              <a:rPr lang="en-US" dirty="0"/>
              <a:t>If so, what is the best approach – together with cartographers or separate and get feedback?</a:t>
            </a:r>
          </a:p>
          <a:p>
            <a:r>
              <a:rPr lang="en-US" dirty="0"/>
              <a:t>How do we fill in data gaps and unit process equations?</a:t>
            </a:r>
          </a:p>
          <a:p>
            <a:pPr lvl="1"/>
            <a:r>
              <a:rPr lang="en-US" dirty="0"/>
              <a:t>Do we refine TWB data and other modules from literature and validate results? </a:t>
            </a:r>
          </a:p>
          <a:p>
            <a:pPr lvl="1"/>
            <a:r>
              <a:rPr lang="en-US" dirty="0"/>
              <a:t>Should we develop a protocol on how we deal with missing data/information?</a:t>
            </a:r>
          </a:p>
          <a:p>
            <a:r>
              <a:rPr lang="en-US" dirty="0"/>
              <a:t>Differences from Excel results – expected but important to keep track of why.</a:t>
            </a:r>
          </a:p>
          <a:p>
            <a:r>
              <a:rPr lang="en-US" dirty="0"/>
              <a:t>Linking with Proteus</a:t>
            </a:r>
          </a:p>
          <a:p>
            <a:r>
              <a:rPr lang="en-US" dirty="0"/>
              <a:t>Do we need to simulate more than one system state? (question for cartographers?)</a:t>
            </a:r>
          </a:p>
        </p:txBody>
      </p:sp>
    </p:spTree>
    <p:extLst>
      <p:ext uri="{BB962C8B-B14F-4D97-AF65-F5344CB8AC3E}">
        <p14:creationId xmlns:p14="http://schemas.microsoft.com/office/powerpoint/2010/main" val="1119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BE54-B805-9B40-AA07-51B1418F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D059-4CC8-F84B-97CD-2CB7CF58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135-BAB4-454C-9AB7-294541FE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044-3EE2-9244-A800-6147A643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A039-FCC9-5342-A16D-9164ED7D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EB7A-9E2F-1B45-B62A-E5171246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6C78-076F-A04C-A4DF-5013280E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6EBD-FBD2-964B-8F61-A17CC633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50A2-B65C-E447-B7E0-075D803A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641"/>
            <a:ext cx="10515600" cy="1325563"/>
          </a:xfrm>
        </p:spPr>
        <p:txBody>
          <a:bodyPr/>
          <a:lstStyle/>
          <a:p>
            <a:r>
              <a:rPr lang="en-US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7D5-CB3C-F84F-97C6-B2121B6F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0" y="1008042"/>
            <a:ext cx="10515600" cy="5436826"/>
          </a:xfrm>
        </p:spPr>
        <p:txBody>
          <a:bodyPr>
            <a:normAutofit/>
          </a:bodyPr>
          <a:lstStyle/>
          <a:p>
            <a:r>
              <a:rPr lang="en-US" dirty="0"/>
              <a:t>Create treatment train:</a:t>
            </a:r>
          </a:p>
          <a:p>
            <a:pPr lvl="1"/>
            <a:r>
              <a:rPr lang="en-US" dirty="0"/>
              <a:t>Start with 1 unit process, with defined source and end use </a:t>
            </a:r>
          </a:p>
          <a:p>
            <a:pPr lvl="1"/>
            <a:r>
              <a:rPr lang="en-US" dirty="0"/>
              <a:t>Add other unit processes: in parallel or series. No limit on number.</a:t>
            </a:r>
          </a:p>
          <a:p>
            <a:pPr lvl="1"/>
            <a:r>
              <a:rPr lang="en-US" dirty="0"/>
              <a:t>Add recycle streams for unit processes for ‘waste flow’</a:t>
            </a:r>
          </a:p>
          <a:p>
            <a:pPr lvl="2"/>
            <a:r>
              <a:rPr lang="en-US" dirty="0"/>
              <a:t>User defines the recycle volume as fraction of waste flow</a:t>
            </a:r>
          </a:p>
          <a:p>
            <a:pPr lvl="1"/>
            <a:r>
              <a:rPr lang="en-US" dirty="0"/>
              <a:t>Add multiple water sources. No limit.</a:t>
            </a:r>
          </a:p>
          <a:p>
            <a:pPr lvl="1"/>
            <a:r>
              <a:rPr lang="en-US" dirty="0"/>
              <a:t>Add multiple end uses. No limit.</a:t>
            </a:r>
          </a:p>
          <a:p>
            <a:pPr lvl="1"/>
            <a:r>
              <a:rPr lang="en-US" dirty="0"/>
              <a:t>Remove unit processes, source water, end uses etc.</a:t>
            </a:r>
          </a:p>
          <a:p>
            <a:pPr lvl="1"/>
            <a:r>
              <a:rPr lang="en-US" dirty="0"/>
              <a:t>Add a stream from any point to any point for design. BUT user will need to define any associated characteristics such as cost, flow capacity etc.</a:t>
            </a:r>
          </a:p>
          <a:p>
            <a:pPr lvl="1"/>
            <a:r>
              <a:rPr lang="en-US" dirty="0"/>
              <a:t>Set up treatment network for simulation or optimization</a:t>
            </a:r>
          </a:p>
          <a:p>
            <a:pPr lvl="1"/>
            <a:r>
              <a:rPr lang="en-US" dirty="0"/>
              <a:t>Save and load treatment train -&gt; any size.</a:t>
            </a:r>
          </a:p>
        </p:txBody>
      </p:sp>
    </p:spTree>
    <p:extLst>
      <p:ext uri="{BB962C8B-B14F-4D97-AF65-F5344CB8AC3E}">
        <p14:creationId xmlns:p14="http://schemas.microsoft.com/office/powerpoint/2010/main" val="418010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</TotalTime>
  <Words>732</Words>
  <Application>Microsoft Macintosh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Agenda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Features</vt:lpstr>
      <vt:lpstr>Overview </vt:lpstr>
      <vt:lpstr>Modules and Computational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WaterTAP3 - Python</dc:title>
  <dc:creator>Miara, Ariel</dc:creator>
  <cp:lastModifiedBy>Miara, Ariel</cp:lastModifiedBy>
  <cp:revision>31</cp:revision>
  <dcterms:created xsi:type="dcterms:W3CDTF">2020-08-08T23:08:43Z</dcterms:created>
  <dcterms:modified xsi:type="dcterms:W3CDTF">2020-08-19T14:33:55Z</dcterms:modified>
</cp:coreProperties>
</file>