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80" r:id="rId3"/>
    <p:sldId id="257" r:id="rId4"/>
    <p:sldId id="258" r:id="rId5"/>
    <p:sldId id="259" r:id="rId6"/>
    <p:sldId id="260" r:id="rId7"/>
    <p:sldId id="282" r:id="rId8"/>
    <p:sldId id="283" r:id="rId9"/>
    <p:sldId id="261" r:id="rId10"/>
    <p:sldId id="286" r:id="rId11"/>
    <p:sldId id="262" r:id="rId12"/>
    <p:sldId id="263" r:id="rId13"/>
    <p:sldId id="265" r:id="rId14"/>
    <p:sldId id="277" r:id="rId15"/>
    <p:sldId id="278" r:id="rId16"/>
    <p:sldId id="279" r:id="rId17"/>
    <p:sldId id="266" r:id="rId18"/>
    <p:sldId id="267" r:id="rId19"/>
    <p:sldId id="268" r:id="rId20"/>
    <p:sldId id="269" r:id="rId21"/>
    <p:sldId id="270" r:id="rId22"/>
    <p:sldId id="271" r:id="rId23"/>
    <p:sldId id="273" r:id="rId24"/>
    <p:sldId id="272" r:id="rId25"/>
    <p:sldId id="274" r:id="rId26"/>
    <p:sldId id="275" r:id="rId27"/>
    <p:sldId id="284" r:id="rId28"/>
    <p:sldId id="285" r:id="rId29"/>
    <p:sldId id="2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pPr/>
              <a:t>1/3/2023</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96DFF08F-DC6B-4601-B491-B0F83F6DD2DA}" type="datetimeFigureOut">
              <a:rPr lang="en-US" dirty="0"/>
              <a:pPr/>
              <a:t>1/3/2023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Ethics in information technology</a:t>
            </a:r>
            <a:endParaRPr lang="en-US" dirty="0"/>
          </a:p>
        </p:txBody>
      </p:sp>
      <p:sp>
        <p:nvSpPr>
          <p:cNvPr id="3" name="Subtitle 2"/>
          <p:cNvSpPr>
            <a:spLocks noGrp="1"/>
          </p:cNvSpPr>
          <p:nvPr>
            <p:ph type="subTitle" idx="1"/>
          </p:nvPr>
        </p:nvSpPr>
        <p:spPr/>
        <p:txBody>
          <a:bodyPr/>
          <a:lstStyle/>
          <a:p>
            <a:r>
              <a:rPr lang="en-US" dirty="0" smtClean="0"/>
              <a:t>Lecture Slide#1</a:t>
            </a:r>
            <a:endParaRPr lang="en-US" dirty="0"/>
          </a:p>
        </p:txBody>
      </p:sp>
    </p:spTree>
    <p:extLst>
      <p:ext uri="{BB962C8B-B14F-4D97-AF65-F5344CB8AC3E}">
        <p14:creationId xmlns:p14="http://schemas.microsoft.com/office/powerpoint/2010/main" val="3169747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Corporate Social </a:t>
            </a:r>
            <a:r>
              <a:rPr lang="en-US" b="1" dirty="0" smtClean="0"/>
              <a:t>Responsibility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a:t>Environmental Responsibility</a:t>
            </a:r>
          </a:p>
          <a:p>
            <a:pPr lvl="1"/>
            <a:r>
              <a:rPr lang="en-US" dirty="0"/>
              <a:t>Reducing pollution, waste, natural resource consumption, and emissions through its manufacturing process.</a:t>
            </a:r>
          </a:p>
          <a:p>
            <a:pPr lvl="1"/>
            <a:r>
              <a:rPr lang="en-US" dirty="0"/>
              <a:t>Recycling goods and </a:t>
            </a:r>
            <a:r>
              <a:rPr lang="en-US" dirty="0" smtClean="0"/>
              <a:t>materials</a:t>
            </a:r>
          </a:p>
          <a:p>
            <a:r>
              <a:rPr lang="en-US" dirty="0"/>
              <a:t>Ethical </a:t>
            </a:r>
            <a:r>
              <a:rPr lang="en-US" dirty="0" smtClean="0"/>
              <a:t>Responsibility</a:t>
            </a:r>
          </a:p>
          <a:p>
            <a:pPr lvl="1"/>
            <a:r>
              <a:rPr lang="en-US" dirty="0"/>
              <a:t>Fair treatment across all types of customers regardless of age, race, culture, or sexual orientation.</a:t>
            </a:r>
          </a:p>
          <a:p>
            <a:pPr lvl="1"/>
            <a:r>
              <a:rPr lang="en-US" dirty="0"/>
              <a:t>Positive treatment of all employees including favorable pay and benefits in excess of mandated minimums. </a:t>
            </a:r>
          </a:p>
          <a:p>
            <a:r>
              <a:rPr lang="en-US" dirty="0"/>
              <a:t>Philanthropic </a:t>
            </a:r>
            <a:r>
              <a:rPr lang="en-US" dirty="0" smtClean="0"/>
              <a:t>Responsibility</a:t>
            </a:r>
          </a:p>
          <a:p>
            <a:pPr lvl="1"/>
            <a:r>
              <a:rPr lang="en-US" dirty="0"/>
              <a:t>Whether a company donates </a:t>
            </a:r>
            <a:r>
              <a:rPr lang="en-US" dirty="0" smtClean="0"/>
              <a:t>the profit </a:t>
            </a:r>
            <a:r>
              <a:rPr lang="en-US" dirty="0"/>
              <a:t>to charities or causes it believes in</a:t>
            </a:r>
            <a:r>
              <a:rPr lang="en-US" dirty="0" smtClean="0"/>
              <a:t>.</a:t>
            </a:r>
          </a:p>
          <a:p>
            <a:pPr lvl="1"/>
            <a:r>
              <a:rPr lang="en-US" dirty="0"/>
              <a:t>Whether a company supports employee philanthropic endeavors through time off or matching contributions.</a:t>
            </a:r>
          </a:p>
          <a:p>
            <a:pPr lvl="1"/>
            <a:endParaRPr lang="en-US" dirty="0"/>
          </a:p>
          <a:p>
            <a:pPr lvl="1"/>
            <a:endParaRPr lang="en-US" dirty="0"/>
          </a:p>
          <a:p>
            <a:endParaRPr lang="en-US" dirty="0"/>
          </a:p>
          <a:p>
            <a:endParaRPr lang="en-US" dirty="0"/>
          </a:p>
          <a:p>
            <a:pPr lvl="1"/>
            <a:endParaRPr lang="en-US" dirty="0"/>
          </a:p>
        </p:txBody>
      </p:sp>
    </p:spTree>
    <p:extLst>
      <p:ext uri="{BB962C8B-B14F-4D97-AF65-F5344CB8AC3E}">
        <p14:creationId xmlns:p14="http://schemas.microsoft.com/office/powerpoint/2010/main" val="2211564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Fostering Corporate Social Responsibility and Good </a:t>
            </a:r>
            <a:r>
              <a:rPr lang="en-US" dirty="0" smtClean="0"/>
              <a:t>Business Ethics</a:t>
            </a:r>
            <a:endParaRPr lang="en-US" dirty="0"/>
          </a:p>
        </p:txBody>
      </p:sp>
      <p:sp>
        <p:nvSpPr>
          <p:cNvPr id="3" name="Content Placeholder 2"/>
          <p:cNvSpPr>
            <a:spLocks noGrp="1"/>
          </p:cNvSpPr>
          <p:nvPr>
            <p:ph idx="1"/>
          </p:nvPr>
        </p:nvSpPr>
        <p:spPr/>
        <p:txBody>
          <a:bodyPr/>
          <a:lstStyle/>
          <a:p>
            <a:r>
              <a:rPr lang="en-US" dirty="0"/>
              <a:t>Organizations have at least five good reasons for pursuing CSR goals and for promoting </a:t>
            </a:r>
            <a:r>
              <a:rPr lang="en-US" dirty="0" smtClean="0"/>
              <a:t>a work environment</a:t>
            </a:r>
          </a:p>
          <a:p>
            <a:pPr marL="45720" indent="0">
              <a:buNone/>
            </a:pPr>
            <a:endParaRPr lang="en-US" dirty="0" smtClean="0"/>
          </a:p>
          <a:p>
            <a:pPr lvl="1"/>
            <a:r>
              <a:rPr lang="en-US" sz="2200" dirty="0"/>
              <a:t>Gaining the goodwill of the </a:t>
            </a:r>
            <a:r>
              <a:rPr lang="en-US" sz="2200" dirty="0" smtClean="0"/>
              <a:t>community</a:t>
            </a:r>
          </a:p>
          <a:p>
            <a:pPr lvl="1"/>
            <a:r>
              <a:rPr lang="en-US" sz="2400" dirty="0" smtClean="0"/>
              <a:t>Creating </a:t>
            </a:r>
            <a:r>
              <a:rPr lang="en-US" sz="2400" dirty="0"/>
              <a:t>an organization that operates </a:t>
            </a:r>
            <a:r>
              <a:rPr lang="en-US" sz="2400" dirty="0" smtClean="0"/>
              <a:t>consistently</a:t>
            </a:r>
          </a:p>
          <a:p>
            <a:pPr lvl="1"/>
            <a:r>
              <a:rPr lang="en-US" sz="2200" dirty="0"/>
              <a:t>Fostering good business practices</a:t>
            </a:r>
          </a:p>
          <a:p>
            <a:pPr lvl="1"/>
            <a:r>
              <a:rPr lang="en-US" sz="2200" dirty="0"/>
              <a:t>Protecting the organization and its employees from legal action</a:t>
            </a:r>
          </a:p>
          <a:p>
            <a:pPr lvl="1"/>
            <a:r>
              <a:rPr lang="en-US" sz="2200" dirty="0"/>
              <a:t> Avoiding unfavorable publicity</a:t>
            </a:r>
          </a:p>
        </p:txBody>
      </p:sp>
    </p:spTree>
    <p:extLst>
      <p:ext uri="{BB962C8B-B14F-4D97-AF65-F5344CB8AC3E}">
        <p14:creationId xmlns:p14="http://schemas.microsoft.com/office/powerpoint/2010/main" val="3038736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of IT organizations’ socially responsible </a:t>
            </a:r>
            <a:r>
              <a:rPr lang="en-US" dirty="0" smtClean="0"/>
              <a:t>activities</a:t>
            </a:r>
            <a:endParaRPr lang="en-US" dirty="0"/>
          </a:p>
        </p:txBody>
      </p:sp>
      <p:pic>
        <p:nvPicPr>
          <p:cNvPr id="4" name="Content Placeholder 3"/>
          <p:cNvPicPr>
            <a:picLocks noGrp="1" noChangeAspect="1"/>
          </p:cNvPicPr>
          <p:nvPr>
            <p:ph idx="1"/>
          </p:nvPr>
        </p:nvPicPr>
        <p:blipFill>
          <a:blip r:embed="rId2"/>
          <a:stretch>
            <a:fillRect/>
          </a:stretch>
        </p:blipFill>
        <p:spPr>
          <a:xfrm>
            <a:off x="1916453" y="1965960"/>
            <a:ext cx="8417992" cy="4420709"/>
          </a:xfrm>
          <a:prstGeom prst="rect">
            <a:avLst/>
          </a:prstGeom>
        </p:spPr>
      </p:pic>
    </p:spTree>
    <p:extLst>
      <p:ext uri="{BB962C8B-B14F-4D97-AF65-F5344CB8AC3E}">
        <p14:creationId xmlns:p14="http://schemas.microsoft.com/office/powerpoint/2010/main" val="4055984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Corporate Ethics</a:t>
            </a:r>
          </a:p>
        </p:txBody>
      </p:sp>
      <p:sp>
        <p:nvSpPr>
          <p:cNvPr id="3" name="Content Placeholder 2"/>
          <p:cNvSpPr>
            <a:spLocks noGrp="1"/>
          </p:cNvSpPr>
          <p:nvPr>
            <p:ph idx="1"/>
          </p:nvPr>
        </p:nvSpPr>
        <p:spPr/>
        <p:txBody>
          <a:bodyPr/>
          <a:lstStyle/>
          <a:p>
            <a:r>
              <a:rPr lang="en-US" dirty="0" smtClean="0"/>
              <a:t>Some of the following actions corporations can take to improve business ethics</a:t>
            </a:r>
          </a:p>
          <a:p>
            <a:pPr marL="45720" indent="0">
              <a:buNone/>
            </a:pPr>
            <a:endParaRPr lang="en-US" dirty="0" smtClean="0"/>
          </a:p>
          <a:p>
            <a:pPr lvl="1"/>
            <a:r>
              <a:rPr lang="en-US" dirty="0" smtClean="0"/>
              <a:t>Appointing a Corporate Ethics Officer</a:t>
            </a:r>
          </a:p>
          <a:p>
            <a:pPr lvl="1"/>
            <a:r>
              <a:rPr lang="en-US" dirty="0" smtClean="0"/>
              <a:t>Ethical Standards Set by Board of Directors</a:t>
            </a:r>
          </a:p>
          <a:p>
            <a:pPr lvl="1"/>
            <a:r>
              <a:rPr lang="en-US" dirty="0" smtClean="0"/>
              <a:t>Establishing a Corporate Code of Ethics</a:t>
            </a:r>
          </a:p>
          <a:p>
            <a:pPr lvl="1"/>
            <a:r>
              <a:rPr lang="en-US" dirty="0" smtClean="0"/>
              <a:t>Conducting Social Audits</a:t>
            </a:r>
          </a:p>
          <a:p>
            <a:pPr lvl="1"/>
            <a:r>
              <a:rPr lang="en-US" dirty="0" smtClean="0"/>
              <a:t>Requiring Employees to Take Ethics Training</a:t>
            </a:r>
          </a:p>
          <a:p>
            <a:pPr lvl="1"/>
            <a:r>
              <a:rPr lang="en-US" dirty="0" smtClean="0"/>
              <a:t>Including Ethical Criteria in Employee Appraisals</a:t>
            </a:r>
          </a:p>
          <a:p>
            <a:pPr lvl="1"/>
            <a:endParaRPr lang="en-US" dirty="0"/>
          </a:p>
        </p:txBody>
      </p:sp>
    </p:spTree>
    <p:extLst>
      <p:ext uri="{BB962C8B-B14F-4D97-AF65-F5344CB8AC3E}">
        <p14:creationId xmlns:p14="http://schemas.microsoft.com/office/powerpoint/2010/main" val="3271391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for E</a:t>
            </a:r>
            <a:r>
              <a:rPr lang="en-US" dirty="0" smtClean="0"/>
              <a:t>thical </a:t>
            </a:r>
            <a:r>
              <a:rPr lang="en-US" dirty="0"/>
              <a:t>D</a:t>
            </a:r>
            <a:r>
              <a:rPr lang="en-US" dirty="0" smtClean="0"/>
              <a:t>ecision </a:t>
            </a:r>
            <a:r>
              <a:rPr lang="en-US" dirty="0"/>
              <a:t>M</a:t>
            </a:r>
            <a:r>
              <a:rPr lang="en-US" dirty="0" smtClean="0"/>
              <a:t>aking</a:t>
            </a:r>
            <a:endParaRPr lang="en-US" dirty="0"/>
          </a:p>
        </p:txBody>
      </p:sp>
      <p:sp>
        <p:nvSpPr>
          <p:cNvPr id="3" name="Content Placeholder 2"/>
          <p:cNvSpPr>
            <a:spLocks noGrp="1"/>
          </p:cNvSpPr>
          <p:nvPr>
            <p:ph idx="1"/>
          </p:nvPr>
        </p:nvSpPr>
        <p:spPr/>
        <p:txBody>
          <a:bodyPr/>
          <a:lstStyle/>
          <a:p>
            <a:r>
              <a:rPr lang="en-US" b="1" dirty="0"/>
              <a:t>The Utilitarian </a:t>
            </a:r>
            <a:r>
              <a:rPr lang="en-US" b="1" dirty="0" smtClean="0"/>
              <a:t>Approach</a:t>
            </a:r>
          </a:p>
          <a:p>
            <a:pPr lvl="1"/>
            <a:r>
              <a:rPr lang="en-US" dirty="0"/>
              <a:t>The ethical action is the one that provides the greatest good for the greatest number.</a:t>
            </a:r>
          </a:p>
          <a:p>
            <a:pPr lvl="1" algn="just"/>
            <a:r>
              <a:rPr lang="en-US" dirty="0"/>
              <a:t>To analyze an issue using the utilitarian approach, we first identify the various courses of action available to us. Second, we ask who will be affected by each action and what benefits or harms will be derived from each. And third, we choose the action that will produce the greatest benefits and the least harm</a:t>
            </a:r>
            <a:endParaRPr lang="en-US" b="1" dirty="0" smtClean="0"/>
          </a:p>
          <a:p>
            <a:r>
              <a:rPr lang="en-US" b="1" dirty="0"/>
              <a:t>The Virtue Approach</a:t>
            </a:r>
            <a:endParaRPr lang="en-US" b="1" dirty="0" smtClean="0"/>
          </a:p>
          <a:p>
            <a:pPr lvl="1" algn="just"/>
            <a:r>
              <a:rPr lang="en-US" dirty="0"/>
              <a:t>The virtuous person is the ethical </a:t>
            </a:r>
            <a:r>
              <a:rPr lang="en-US" dirty="0" smtClean="0"/>
              <a:t>person. </a:t>
            </a:r>
            <a:r>
              <a:rPr lang="en-US" dirty="0"/>
              <a:t>Honesty, courage, compassion, generosity, fidelity, integrity, fairness, self-control, and prudence are examples of virtues frequently cited throughout the </a:t>
            </a:r>
            <a:r>
              <a:rPr lang="en-US" dirty="0" smtClean="0"/>
              <a:t>world. This approach </a:t>
            </a:r>
            <a:r>
              <a:rPr lang="en-US" dirty="0"/>
              <a:t>f</a:t>
            </a:r>
            <a:r>
              <a:rPr lang="en-US" dirty="0" smtClean="0"/>
              <a:t>ocuses </a:t>
            </a:r>
            <a:r>
              <a:rPr lang="en-US" dirty="0"/>
              <a:t>on attitudes, dispositions, or character traits that enable us to be and to act in ways that develop our human potential.</a:t>
            </a:r>
          </a:p>
        </p:txBody>
      </p:sp>
    </p:spTree>
    <p:extLst>
      <p:ext uri="{BB962C8B-B14F-4D97-AF65-F5344CB8AC3E}">
        <p14:creationId xmlns:p14="http://schemas.microsoft.com/office/powerpoint/2010/main" val="1762466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for Ethical Decision Making</a:t>
            </a:r>
          </a:p>
        </p:txBody>
      </p:sp>
      <p:sp>
        <p:nvSpPr>
          <p:cNvPr id="3" name="Content Placeholder 2"/>
          <p:cNvSpPr>
            <a:spLocks noGrp="1"/>
          </p:cNvSpPr>
          <p:nvPr>
            <p:ph idx="1"/>
          </p:nvPr>
        </p:nvSpPr>
        <p:spPr/>
        <p:txBody>
          <a:bodyPr/>
          <a:lstStyle/>
          <a:p>
            <a:r>
              <a:rPr lang="en-US" b="1" dirty="0" smtClean="0"/>
              <a:t>The Fairness (or Justice) Approach</a:t>
            </a:r>
          </a:p>
          <a:p>
            <a:pPr lvl="1" algn="just"/>
            <a:r>
              <a:rPr lang="en-US" dirty="0"/>
              <a:t>Greek philosopher Aristotle, who said that “equals should be treated equally and </a:t>
            </a:r>
            <a:r>
              <a:rPr lang="en-US" dirty="0" err="1"/>
              <a:t>unequals</a:t>
            </a:r>
            <a:r>
              <a:rPr lang="en-US" dirty="0"/>
              <a:t> unequally.” The basic moral question in this approach is: How fair is an action? Does it treat everyone in the same way, or does it show favoritism and discrimination?</a:t>
            </a:r>
            <a:endParaRPr lang="en-US" b="1" dirty="0"/>
          </a:p>
          <a:p>
            <a:pPr lvl="1"/>
            <a:r>
              <a:rPr lang="en-US" dirty="0"/>
              <a:t>“Treat people the same unless there are morally relevant differences between them</a:t>
            </a:r>
            <a:r>
              <a:rPr lang="en-US" dirty="0" smtClean="0"/>
              <a:t>.”</a:t>
            </a:r>
            <a:endParaRPr lang="en-US" b="1" dirty="0" smtClean="0"/>
          </a:p>
          <a:p>
            <a:r>
              <a:rPr lang="en-US" b="1" dirty="0"/>
              <a:t>The Common Good </a:t>
            </a:r>
            <a:r>
              <a:rPr lang="en-US" b="1" dirty="0" smtClean="0"/>
              <a:t>Approach</a:t>
            </a:r>
          </a:p>
          <a:p>
            <a:pPr lvl="1" algn="just"/>
            <a:r>
              <a:rPr lang="en-US" dirty="0" smtClean="0"/>
              <a:t>In </a:t>
            </a:r>
            <a:r>
              <a:rPr lang="en-US" dirty="0"/>
              <a:t>this approach, we focus on ensuring that the social policies, social systems, institutions, and environments on which we depend are beneficial to all. Examples of goods common to all include affordable health care, effective public safety, peace among nations, a just legal system, and an unpolluted environment. </a:t>
            </a:r>
            <a:endParaRPr lang="en-US" dirty="0" smtClean="0"/>
          </a:p>
          <a:p>
            <a:pPr lvl="1" algn="just"/>
            <a:r>
              <a:rPr lang="en-US" dirty="0" smtClean="0"/>
              <a:t>This ethical choice advances the common good. </a:t>
            </a:r>
            <a:endParaRPr lang="en-US" dirty="0"/>
          </a:p>
        </p:txBody>
      </p:sp>
    </p:spTree>
    <p:extLst>
      <p:ext uri="{BB962C8B-B14F-4D97-AF65-F5344CB8AC3E}">
        <p14:creationId xmlns:p14="http://schemas.microsoft.com/office/powerpoint/2010/main" val="3475316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for Ethical Decision Making</a:t>
            </a:r>
          </a:p>
        </p:txBody>
      </p:sp>
      <p:sp>
        <p:nvSpPr>
          <p:cNvPr id="3" name="Content Placeholder 2"/>
          <p:cNvSpPr>
            <a:spLocks noGrp="1"/>
          </p:cNvSpPr>
          <p:nvPr>
            <p:ph idx="1"/>
          </p:nvPr>
        </p:nvSpPr>
        <p:spPr/>
        <p:txBody>
          <a:bodyPr>
            <a:normAutofit lnSpcReduction="10000"/>
          </a:bodyPr>
          <a:lstStyle/>
          <a:p>
            <a:r>
              <a:rPr lang="en-US" b="1" dirty="0"/>
              <a:t>The Rights </a:t>
            </a:r>
            <a:r>
              <a:rPr lang="en-US" b="1" dirty="0" smtClean="0"/>
              <a:t>Approach</a:t>
            </a:r>
            <a:endParaRPr lang="en-US" dirty="0"/>
          </a:p>
          <a:p>
            <a:pPr lvl="1"/>
            <a:r>
              <a:rPr lang="en-US" dirty="0" smtClean="0"/>
              <a:t>The basic idea here is that people have a right to be treated with respect and dignity. </a:t>
            </a:r>
          </a:p>
          <a:p>
            <a:pPr lvl="1"/>
            <a:r>
              <a:rPr lang="en-US" b="1" dirty="0" smtClean="0"/>
              <a:t>The right to the truth</a:t>
            </a:r>
            <a:r>
              <a:rPr lang="en-US" dirty="0" smtClean="0"/>
              <a:t>: We have a right to be told the truth and to be informed about matters that significantly affect our choices.</a:t>
            </a:r>
          </a:p>
          <a:p>
            <a:pPr lvl="1"/>
            <a:r>
              <a:rPr lang="en-US" b="1" dirty="0" smtClean="0"/>
              <a:t>The </a:t>
            </a:r>
            <a:r>
              <a:rPr lang="en-US" b="1" dirty="0"/>
              <a:t>right of privacy: </a:t>
            </a:r>
            <a:r>
              <a:rPr lang="en-US" dirty="0"/>
              <a:t>We have the right to do, believe, and say whatever we choose in our personal lives so long as we do not violate the rights of others.</a:t>
            </a:r>
          </a:p>
          <a:p>
            <a:pPr lvl="1"/>
            <a:r>
              <a:rPr lang="en-US" b="1" dirty="0"/>
              <a:t>The right not to be injured: </a:t>
            </a:r>
            <a:r>
              <a:rPr lang="en-US" dirty="0"/>
              <a:t>We have the right not to be harmed or injured unless we freely and knowingly do something to deserve punishment or we freely and knowingly choose to risk such injuries.</a:t>
            </a:r>
          </a:p>
          <a:p>
            <a:pPr lvl="1"/>
            <a:r>
              <a:rPr lang="en-US" b="1" dirty="0"/>
              <a:t>The right to what is agreed: </a:t>
            </a:r>
            <a:r>
              <a:rPr lang="en-US" dirty="0"/>
              <a:t>We have a right to what has been promised by those with whom we have freely entered into a contract or agreement.</a:t>
            </a:r>
          </a:p>
          <a:p>
            <a:pPr marL="274320" lvl="1" indent="0">
              <a:buNone/>
            </a:pPr>
            <a:r>
              <a:rPr lang="en-US" dirty="0" smtClean="0"/>
              <a:t/>
            </a:r>
            <a:br>
              <a:rPr lang="en-US" dirty="0" smtClean="0"/>
            </a:br>
            <a:endParaRPr lang="en-US" dirty="0"/>
          </a:p>
        </p:txBody>
      </p:sp>
    </p:spTree>
    <p:extLst>
      <p:ext uri="{BB962C8B-B14F-4D97-AF65-F5344CB8AC3E}">
        <p14:creationId xmlns:p14="http://schemas.microsoft.com/office/powerpoint/2010/main" val="464882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for ethical decision making</a:t>
            </a:r>
            <a:endParaRPr lang="en-US" dirty="0"/>
          </a:p>
        </p:txBody>
      </p:sp>
      <p:pic>
        <p:nvPicPr>
          <p:cNvPr id="4" name="Content Placeholder 3"/>
          <p:cNvPicPr>
            <a:picLocks noGrp="1" noChangeAspect="1"/>
          </p:cNvPicPr>
          <p:nvPr>
            <p:ph idx="1"/>
          </p:nvPr>
        </p:nvPicPr>
        <p:blipFill>
          <a:blip r:embed="rId2"/>
          <a:stretch>
            <a:fillRect/>
          </a:stretch>
        </p:blipFill>
        <p:spPr>
          <a:xfrm>
            <a:off x="1143000" y="2524673"/>
            <a:ext cx="9872663" cy="3104053"/>
          </a:xfrm>
          <a:prstGeom prst="rect">
            <a:avLst/>
          </a:prstGeom>
        </p:spPr>
      </p:pic>
    </p:spTree>
    <p:extLst>
      <p:ext uri="{BB962C8B-B14F-4D97-AF65-F5344CB8AC3E}">
        <p14:creationId xmlns:p14="http://schemas.microsoft.com/office/powerpoint/2010/main" val="165651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Professional </a:t>
            </a:r>
            <a:endParaRPr lang="en-US" dirty="0"/>
          </a:p>
        </p:txBody>
      </p:sp>
      <p:sp>
        <p:nvSpPr>
          <p:cNvPr id="3" name="Content Placeholder 2"/>
          <p:cNvSpPr>
            <a:spLocks noGrp="1"/>
          </p:cNvSpPr>
          <p:nvPr>
            <p:ph idx="1"/>
          </p:nvPr>
        </p:nvSpPr>
        <p:spPr/>
        <p:txBody>
          <a:bodyPr>
            <a:normAutofit/>
          </a:bodyPr>
          <a:lstStyle/>
          <a:p>
            <a:r>
              <a:rPr lang="en-US" dirty="0" smtClean="0"/>
              <a:t>A profession is a calling that requires </a:t>
            </a:r>
          </a:p>
          <a:p>
            <a:pPr lvl="2">
              <a:buFont typeface="Wingdings" panose="05000000000000000000" pitchFamily="2" charset="2"/>
              <a:buChar char="ü"/>
            </a:pPr>
            <a:r>
              <a:rPr lang="en-US" dirty="0"/>
              <a:t>S</a:t>
            </a:r>
            <a:r>
              <a:rPr lang="en-US" dirty="0" smtClean="0"/>
              <a:t>pecialized knowledge</a:t>
            </a:r>
          </a:p>
          <a:p>
            <a:pPr lvl="2">
              <a:buFont typeface="Wingdings" panose="05000000000000000000" pitchFamily="2" charset="2"/>
              <a:buChar char="ü"/>
            </a:pPr>
            <a:r>
              <a:rPr lang="en-US" dirty="0"/>
              <a:t>L</a:t>
            </a:r>
            <a:r>
              <a:rPr lang="en-US" dirty="0" smtClean="0"/>
              <a:t>ong and intensive academic preparation. </a:t>
            </a:r>
          </a:p>
          <a:p>
            <a:pPr marL="548640" lvl="2" indent="0">
              <a:buNone/>
            </a:pPr>
            <a:endParaRPr lang="en-US" dirty="0" smtClean="0"/>
          </a:p>
          <a:p>
            <a:r>
              <a:rPr lang="en-US" dirty="0" smtClean="0"/>
              <a:t>Professionals:</a:t>
            </a:r>
          </a:p>
          <a:p>
            <a:pPr marL="560070" indent="-514350">
              <a:buFont typeface="+mj-lt"/>
              <a:buAutoNum type="romanLcPeriod"/>
            </a:pPr>
            <a:r>
              <a:rPr lang="en-US" sz="2400" dirty="0" smtClean="0"/>
              <a:t>Require advanced training and experience</a:t>
            </a:r>
          </a:p>
          <a:p>
            <a:pPr marL="560070" indent="-514350">
              <a:buFont typeface="+mj-lt"/>
              <a:buAutoNum type="romanLcPeriod"/>
            </a:pPr>
            <a:r>
              <a:rPr lang="en-US" sz="2400" dirty="0" smtClean="0"/>
              <a:t>Must exercise discretion and judgment in their work</a:t>
            </a:r>
          </a:p>
          <a:p>
            <a:pPr marL="560070" indent="-514350">
              <a:buFont typeface="+mj-lt"/>
              <a:buAutoNum type="romanLcPeriod"/>
            </a:pPr>
            <a:r>
              <a:rPr lang="en-US" sz="2400" dirty="0" smtClean="0"/>
              <a:t>Cannot standardize their work</a:t>
            </a:r>
          </a:p>
          <a:p>
            <a:pPr marL="560070" indent="-514350">
              <a:buFont typeface="+mj-lt"/>
              <a:buAutoNum type="romanLcPeriod"/>
            </a:pPr>
            <a:r>
              <a:rPr lang="en-US" sz="2400" dirty="0" smtClean="0"/>
              <a:t>Carry special rights and responsibilities. </a:t>
            </a:r>
          </a:p>
          <a:p>
            <a:pPr marL="560070" indent="-514350">
              <a:buFont typeface="+mj-lt"/>
              <a:buAutoNum type="romanLcPeriod"/>
            </a:pPr>
            <a:endParaRPr lang="en-US" dirty="0"/>
          </a:p>
        </p:txBody>
      </p:sp>
    </p:spTree>
    <p:extLst>
      <p:ext uri="{BB962C8B-B14F-4D97-AF65-F5344CB8AC3E}">
        <p14:creationId xmlns:p14="http://schemas.microsoft.com/office/powerpoint/2010/main" val="2779511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Professional </a:t>
            </a:r>
          </a:p>
        </p:txBody>
      </p:sp>
      <p:sp>
        <p:nvSpPr>
          <p:cNvPr id="3" name="Content Placeholder 2"/>
          <p:cNvSpPr>
            <a:spLocks noGrp="1"/>
          </p:cNvSpPr>
          <p:nvPr>
            <p:ph idx="1"/>
          </p:nvPr>
        </p:nvSpPr>
        <p:spPr/>
        <p:txBody>
          <a:bodyPr>
            <a:normAutofit/>
          </a:bodyPr>
          <a:lstStyle/>
          <a:p>
            <a:pPr marL="45720" indent="0">
              <a:buNone/>
            </a:pPr>
            <a:endParaRPr lang="en-US" dirty="0"/>
          </a:p>
          <a:p>
            <a:r>
              <a:rPr lang="en-US" dirty="0"/>
              <a:t>In other words, professionals such as doctors, lawyers, and accountants </a:t>
            </a:r>
            <a:r>
              <a:rPr lang="en-US" dirty="0" smtClean="0"/>
              <a:t>require advanced </a:t>
            </a:r>
            <a:r>
              <a:rPr lang="en-US" dirty="0"/>
              <a:t>training and experience; they must exercise discretion and judgment in </a:t>
            </a:r>
            <a:r>
              <a:rPr lang="en-US" dirty="0" smtClean="0"/>
              <a:t>the course </a:t>
            </a:r>
            <a:r>
              <a:rPr lang="en-US" dirty="0"/>
              <a:t>of their </a:t>
            </a:r>
            <a:r>
              <a:rPr lang="en-US" dirty="0" smtClean="0"/>
              <a:t>work, and </a:t>
            </a:r>
            <a:r>
              <a:rPr lang="en-US" dirty="0"/>
              <a:t>their work cannot be standardized.</a:t>
            </a:r>
          </a:p>
        </p:txBody>
      </p:sp>
    </p:spTree>
    <p:extLst>
      <p:ext uri="{BB962C8B-B14F-4D97-AF65-F5344CB8AC3E}">
        <p14:creationId xmlns:p14="http://schemas.microsoft.com/office/powerpoint/2010/main" val="196125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Course code:</a:t>
            </a:r>
            <a:r>
              <a:rPr lang="en-US" b="1" dirty="0" smtClean="0">
                <a:latin typeface="Times New Roman" panose="02020603050405020304" pitchFamily="18" charset="0"/>
                <a:cs typeface="Times New Roman" panose="02020603050405020304" pitchFamily="18" charset="0"/>
              </a:rPr>
              <a:t>SE511</a:t>
            </a:r>
          </a:p>
          <a:p>
            <a:r>
              <a:rPr lang="en-US" dirty="0"/>
              <a:t>Title: </a:t>
            </a:r>
            <a:r>
              <a:rPr lang="en-US" b="1" dirty="0"/>
              <a:t>Professional Ethics for Information Systems </a:t>
            </a:r>
            <a:r>
              <a:rPr lang="en-US" dirty="0"/>
              <a:t>	</a:t>
            </a:r>
          </a:p>
          <a:p>
            <a:pPr lvl="1"/>
            <a:r>
              <a:rPr lang="en-US" dirty="0"/>
              <a:t>(2credit theory +1 credit lab)</a:t>
            </a:r>
          </a:p>
          <a:p>
            <a:pPr lvl="1"/>
            <a:r>
              <a:rPr lang="en-US" dirty="0"/>
              <a:t>Continuous Evaluation: 50% (</a:t>
            </a:r>
            <a:r>
              <a:rPr lang="en-US" u="sng" dirty="0">
                <a:solidFill>
                  <a:srgbClr val="FF0000"/>
                </a:solidFill>
              </a:rPr>
              <a:t>attendance</a:t>
            </a:r>
            <a:r>
              <a:rPr lang="en-US" dirty="0"/>
              <a:t>/quiz/</a:t>
            </a:r>
            <a:r>
              <a:rPr lang="en-US" b="1" dirty="0">
                <a:solidFill>
                  <a:srgbClr val="FF0000"/>
                </a:solidFill>
              </a:rPr>
              <a:t>assignment</a:t>
            </a:r>
            <a:r>
              <a:rPr lang="en-US" dirty="0"/>
              <a:t>/</a:t>
            </a:r>
            <a:r>
              <a:rPr lang="en-US" b="1" dirty="0">
                <a:solidFill>
                  <a:srgbClr val="FF0000"/>
                </a:solidFill>
              </a:rPr>
              <a:t>presentation</a:t>
            </a:r>
            <a:r>
              <a:rPr lang="en-US" dirty="0"/>
              <a:t>/mid-term/in-course exam/</a:t>
            </a:r>
            <a:r>
              <a:rPr lang="en-US" b="1" dirty="0">
                <a:solidFill>
                  <a:srgbClr val="FF0000"/>
                </a:solidFill>
              </a:rPr>
              <a:t>lab works</a:t>
            </a:r>
            <a:r>
              <a:rPr lang="en-US" dirty="0"/>
              <a:t>)</a:t>
            </a:r>
          </a:p>
          <a:p>
            <a:pPr lvl="1"/>
            <a:r>
              <a:rPr lang="en-US" dirty="0"/>
              <a:t>Final exam:50</a:t>
            </a:r>
            <a:r>
              <a:rPr lang="en-US" dirty="0" smtClean="0"/>
              <a:t>%</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Reference Book</a:t>
            </a:r>
          </a:p>
          <a:p>
            <a:pPr lvl="1"/>
            <a:r>
              <a:rPr lang="en-US" b="1" dirty="0" smtClean="0">
                <a:latin typeface="Times New Roman" panose="02020603050405020304" pitchFamily="18" charset="0"/>
                <a:cs typeface="Times New Roman" panose="02020603050405020304" pitchFamily="18" charset="0"/>
              </a:rPr>
              <a:t>ETHICS IN INFORMATION TECHNOLOGY (5</a:t>
            </a:r>
            <a:r>
              <a:rPr lang="en-US" b="1" baseline="30000" dirty="0" smtClean="0">
                <a:latin typeface="Times New Roman" panose="02020603050405020304" pitchFamily="18" charset="0"/>
                <a:cs typeface="Times New Roman" panose="02020603050405020304" pitchFamily="18" charset="0"/>
              </a:rPr>
              <a:t>th</a:t>
            </a:r>
            <a:r>
              <a:rPr lang="en-US" b="1" dirty="0" smtClean="0">
                <a:latin typeface="Times New Roman" panose="02020603050405020304" pitchFamily="18" charset="0"/>
                <a:cs typeface="Times New Roman" panose="02020603050405020304" pitchFamily="18" charset="0"/>
              </a:rPr>
              <a:t> Edition)</a:t>
            </a:r>
          </a:p>
          <a:p>
            <a:pPr marL="548640" lvl="2" indent="0">
              <a:buNone/>
            </a:pPr>
            <a:r>
              <a:rPr lang="en-US" dirty="0" smtClean="0">
                <a:latin typeface="Times New Roman" panose="02020603050405020304" pitchFamily="18" charset="0"/>
                <a:cs typeface="Times New Roman" panose="02020603050405020304" pitchFamily="18" charset="0"/>
              </a:rPr>
              <a:t>By: George W. Reynolds</a:t>
            </a:r>
          </a:p>
          <a:p>
            <a:pPr lvl="1"/>
            <a:endParaRPr lang="en-US" dirty="0"/>
          </a:p>
          <a:p>
            <a:pPr lvl="1"/>
            <a:endParaRPr lang="en-US" dirty="0"/>
          </a:p>
          <a:p>
            <a:endParaRPr lang="en-US" dirty="0"/>
          </a:p>
        </p:txBody>
      </p:sp>
    </p:spTree>
    <p:extLst>
      <p:ext uri="{BB962C8B-B14F-4D97-AF65-F5344CB8AC3E}">
        <p14:creationId xmlns:p14="http://schemas.microsoft.com/office/powerpoint/2010/main" val="697808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Workers </a:t>
            </a:r>
            <a:r>
              <a:rPr lang="en-US" dirty="0" smtClean="0"/>
              <a:t>Professionals?</a:t>
            </a:r>
            <a:endParaRPr lang="en-US" dirty="0"/>
          </a:p>
        </p:txBody>
      </p:sp>
      <p:sp>
        <p:nvSpPr>
          <p:cNvPr id="3" name="Content Placeholder 2"/>
          <p:cNvSpPr>
            <a:spLocks noGrp="1"/>
          </p:cNvSpPr>
          <p:nvPr>
            <p:ph idx="1"/>
          </p:nvPr>
        </p:nvSpPr>
        <p:spPr>
          <a:xfrm>
            <a:off x="1143000" y="1762298"/>
            <a:ext cx="9872871" cy="4333702"/>
          </a:xfrm>
        </p:spPr>
        <p:txBody>
          <a:bodyPr>
            <a:normAutofit fontScale="77500" lnSpcReduction="20000"/>
          </a:bodyPr>
          <a:lstStyle/>
          <a:p>
            <a:r>
              <a:rPr lang="en-US" dirty="0" smtClean="0"/>
              <a:t>A partial list of IT specialists</a:t>
            </a:r>
          </a:p>
          <a:p>
            <a:pPr lvl="1">
              <a:buFont typeface="Courier New" panose="02070309020205020404" pitchFamily="49" charset="0"/>
              <a:buChar char="o"/>
            </a:pPr>
            <a:r>
              <a:rPr lang="en-US" sz="2200" dirty="0" smtClean="0"/>
              <a:t>IT </a:t>
            </a:r>
            <a:r>
              <a:rPr lang="en-US" sz="2200" dirty="0"/>
              <a:t>specialists include programmers, </a:t>
            </a:r>
            <a:endParaRPr lang="en-US" sz="2200" dirty="0" smtClean="0"/>
          </a:p>
          <a:p>
            <a:pPr lvl="1">
              <a:buFont typeface="Courier New" panose="02070309020205020404" pitchFamily="49" charset="0"/>
              <a:buChar char="o"/>
            </a:pPr>
            <a:r>
              <a:rPr lang="en-US" sz="2200" dirty="0"/>
              <a:t>S</a:t>
            </a:r>
            <a:r>
              <a:rPr lang="en-US" sz="2200" dirty="0" smtClean="0"/>
              <a:t>ystems </a:t>
            </a:r>
            <a:r>
              <a:rPr lang="en-US" sz="2200" dirty="0"/>
              <a:t>analysts, </a:t>
            </a:r>
            <a:endParaRPr lang="en-US" sz="2200" dirty="0" smtClean="0"/>
          </a:p>
          <a:p>
            <a:pPr lvl="1">
              <a:buFont typeface="Courier New" panose="02070309020205020404" pitchFamily="49" charset="0"/>
              <a:buChar char="o"/>
            </a:pPr>
            <a:r>
              <a:rPr lang="en-US" sz="2200" dirty="0"/>
              <a:t>S</a:t>
            </a:r>
            <a:r>
              <a:rPr lang="en-US" sz="2200" dirty="0" smtClean="0"/>
              <a:t>oftware </a:t>
            </a:r>
            <a:r>
              <a:rPr lang="en-US" sz="2200" dirty="0"/>
              <a:t>engineers, </a:t>
            </a:r>
            <a:endParaRPr lang="en-US" sz="2200" dirty="0" smtClean="0"/>
          </a:p>
          <a:p>
            <a:pPr lvl="1">
              <a:buFont typeface="Courier New" panose="02070309020205020404" pitchFamily="49" charset="0"/>
              <a:buChar char="o"/>
            </a:pPr>
            <a:r>
              <a:rPr lang="en-US" sz="2200" dirty="0"/>
              <a:t>D</a:t>
            </a:r>
            <a:r>
              <a:rPr lang="en-US" sz="2200" dirty="0" smtClean="0"/>
              <a:t>atabase </a:t>
            </a:r>
            <a:r>
              <a:rPr lang="en-US" sz="2200" dirty="0"/>
              <a:t>administrators</a:t>
            </a:r>
            <a:r>
              <a:rPr lang="en-US" sz="2200" dirty="0" smtClean="0"/>
              <a:t>,</a:t>
            </a:r>
          </a:p>
          <a:p>
            <a:pPr lvl="1">
              <a:buFont typeface="Courier New" panose="02070309020205020404" pitchFamily="49" charset="0"/>
              <a:buChar char="o"/>
            </a:pPr>
            <a:r>
              <a:rPr lang="en-US" sz="2200" dirty="0" smtClean="0"/>
              <a:t> Local </a:t>
            </a:r>
            <a:r>
              <a:rPr lang="en-US" sz="2200" dirty="0"/>
              <a:t>area network (LAN) administrators </a:t>
            </a:r>
            <a:endParaRPr lang="en-US" sz="2200" dirty="0" smtClean="0"/>
          </a:p>
          <a:p>
            <a:pPr lvl="1">
              <a:buFont typeface="Courier New" panose="02070309020205020404" pitchFamily="49" charset="0"/>
              <a:buChar char="o"/>
            </a:pPr>
            <a:r>
              <a:rPr lang="en-US" sz="2200" dirty="0"/>
              <a:t>C</a:t>
            </a:r>
            <a:r>
              <a:rPr lang="en-US" sz="2200" dirty="0" smtClean="0"/>
              <a:t>hief </a:t>
            </a:r>
            <a:r>
              <a:rPr lang="en-US" sz="2200" dirty="0"/>
              <a:t>information officers (CIOs</a:t>
            </a:r>
            <a:r>
              <a:rPr lang="en-US" sz="2200" dirty="0" smtClean="0"/>
              <a:t>)</a:t>
            </a:r>
          </a:p>
          <a:p>
            <a:r>
              <a:rPr lang="en-US" dirty="0"/>
              <a:t>Many business workers have duties, backgrounds, and training that qualify </a:t>
            </a:r>
            <a:r>
              <a:rPr lang="en-US" dirty="0" smtClean="0"/>
              <a:t>them to </a:t>
            </a:r>
            <a:r>
              <a:rPr lang="en-US" dirty="0"/>
              <a:t>be classified as professionals, including marketing analysts, financial </a:t>
            </a:r>
            <a:r>
              <a:rPr lang="en-US" dirty="0" smtClean="0"/>
              <a:t>consultants, and </a:t>
            </a:r>
            <a:r>
              <a:rPr lang="en-US" dirty="0"/>
              <a:t>IT specialists such as mobile application developers, software engineers, </a:t>
            </a:r>
            <a:r>
              <a:rPr lang="en-US" dirty="0" smtClean="0"/>
              <a:t>systems analysts</a:t>
            </a:r>
            <a:r>
              <a:rPr lang="en-US" dirty="0"/>
              <a:t>, and network administrators</a:t>
            </a:r>
            <a:r>
              <a:rPr lang="en-US" dirty="0" smtClean="0"/>
              <a:t>.</a:t>
            </a:r>
          </a:p>
          <a:p>
            <a:r>
              <a:rPr lang="en-US" dirty="0"/>
              <a:t>One could argue, however, that not every IT </a:t>
            </a:r>
            <a:r>
              <a:rPr lang="en-US" dirty="0" smtClean="0"/>
              <a:t>role requires </a:t>
            </a:r>
            <a:r>
              <a:rPr lang="en-US" dirty="0"/>
              <a:t>“knowledge of an advanced type in a field of science or learning </a:t>
            </a:r>
            <a:r>
              <a:rPr lang="en-US" dirty="0" smtClean="0"/>
              <a:t>customarily acquired </a:t>
            </a:r>
            <a:r>
              <a:rPr lang="en-US" dirty="0"/>
              <a:t>by a prolonged course of specialized intellectual instruction and </a:t>
            </a:r>
            <a:r>
              <a:rPr lang="en-US" dirty="0" smtClean="0"/>
              <a:t>study</a:t>
            </a:r>
          </a:p>
          <a:p>
            <a:r>
              <a:rPr lang="en-US" dirty="0" smtClean="0"/>
              <a:t>From </a:t>
            </a:r>
            <a:r>
              <a:rPr lang="en-US" dirty="0"/>
              <a:t>a legal perspective, IT workers are not recognized as </a:t>
            </a:r>
            <a:r>
              <a:rPr lang="en-US" dirty="0" smtClean="0"/>
              <a:t>professionals</a:t>
            </a:r>
          </a:p>
          <a:p>
            <a:r>
              <a:rPr lang="en-US" dirty="0" smtClean="0"/>
              <a:t>They </a:t>
            </a:r>
            <a:r>
              <a:rPr lang="en-US" dirty="0"/>
              <a:t>are not licensed by the state or federal </a:t>
            </a:r>
            <a:r>
              <a:rPr lang="en-US" dirty="0" smtClean="0"/>
              <a:t>government</a:t>
            </a:r>
          </a:p>
        </p:txBody>
      </p:sp>
    </p:spTree>
    <p:extLst>
      <p:ext uri="{BB962C8B-B14F-4D97-AF65-F5344CB8AC3E}">
        <p14:creationId xmlns:p14="http://schemas.microsoft.com/office/powerpoint/2010/main" val="1021234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Codes of Ethics</a:t>
            </a:r>
            <a:endParaRPr lang="en-US" dirty="0"/>
          </a:p>
        </p:txBody>
      </p:sp>
      <p:sp>
        <p:nvSpPr>
          <p:cNvPr id="3" name="Content Placeholder 2"/>
          <p:cNvSpPr>
            <a:spLocks noGrp="1"/>
          </p:cNvSpPr>
          <p:nvPr>
            <p:ph idx="1"/>
          </p:nvPr>
        </p:nvSpPr>
        <p:spPr/>
        <p:txBody>
          <a:bodyPr/>
          <a:lstStyle/>
          <a:p>
            <a:pPr algn="just"/>
            <a:r>
              <a:rPr lang="en-US" dirty="0"/>
              <a:t>A professional code of ethics states the principles and core values that are essential to </a:t>
            </a:r>
            <a:r>
              <a:rPr lang="en-US" dirty="0" smtClean="0"/>
              <a:t>the work </a:t>
            </a:r>
            <a:r>
              <a:rPr lang="en-US" dirty="0"/>
              <a:t>of a particular occupational group. Practitioners in many professions subscribe to a code of ethics that governs their behavior. </a:t>
            </a:r>
            <a:endParaRPr lang="en-US" dirty="0" smtClean="0"/>
          </a:p>
          <a:p>
            <a:pPr algn="just"/>
            <a:r>
              <a:rPr lang="en-US" dirty="0"/>
              <a:t>An important point to make is that laws do not provide a complete guide to ethical behavior. </a:t>
            </a:r>
            <a:r>
              <a:rPr lang="en-US" u="sng" dirty="0"/>
              <a:t>Just because an activity is not defined as illegal does not mean it is ethical. </a:t>
            </a:r>
          </a:p>
          <a:p>
            <a:endParaRPr lang="en-US" dirty="0"/>
          </a:p>
        </p:txBody>
      </p:sp>
    </p:spTree>
    <p:extLst>
      <p:ext uri="{BB962C8B-B14F-4D97-AF65-F5344CB8AC3E}">
        <p14:creationId xmlns:p14="http://schemas.microsoft.com/office/powerpoint/2010/main" val="1242137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Codes of Ethics</a:t>
            </a:r>
          </a:p>
        </p:txBody>
      </p:sp>
      <p:sp>
        <p:nvSpPr>
          <p:cNvPr id="3" name="Content Placeholder 2"/>
          <p:cNvSpPr>
            <a:spLocks noGrp="1"/>
          </p:cNvSpPr>
          <p:nvPr>
            <p:ph idx="1"/>
          </p:nvPr>
        </p:nvSpPr>
        <p:spPr/>
        <p:txBody>
          <a:bodyPr>
            <a:normAutofit fontScale="92500"/>
          </a:bodyPr>
          <a:lstStyle/>
          <a:p>
            <a:r>
              <a:rPr lang="en-US" dirty="0" smtClean="0"/>
              <a:t>Benefits individual, profession, and society as a whole:</a:t>
            </a:r>
          </a:p>
          <a:p>
            <a:pPr lvl="1"/>
            <a:r>
              <a:rPr lang="en-US" dirty="0" smtClean="0"/>
              <a:t>Ethical decision making</a:t>
            </a:r>
          </a:p>
          <a:p>
            <a:pPr lvl="1"/>
            <a:r>
              <a:rPr lang="en-US" dirty="0" smtClean="0"/>
              <a:t>High standards of practice and ethical behavior</a:t>
            </a:r>
          </a:p>
          <a:p>
            <a:pPr lvl="1"/>
            <a:r>
              <a:rPr lang="en-US" dirty="0" smtClean="0"/>
              <a:t>Trust and respect from the general public</a:t>
            </a:r>
          </a:p>
          <a:p>
            <a:pPr lvl="1"/>
            <a:r>
              <a:rPr lang="en-US" dirty="0" smtClean="0"/>
              <a:t>Evaluation benchmark for self-assessment</a:t>
            </a:r>
          </a:p>
          <a:p>
            <a:pPr lvl="1"/>
            <a:endParaRPr lang="en-US" dirty="0"/>
          </a:p>
          <a:p>
            <a:pPr lvl="1"/>
            <a:endParaRPr lang="en-US" dirty="0" smtClean="0"/>
          </a:p>
          <a:p>
            <a:pPr lvl="1"/>
            <a:r>
              <a:rPr lang="en-US" b="1" dirty="0" smtClean="0"/>
              <a:t>No universal code of ethics for IT workers. </a:t>
            </a:r>
          </a:p>
          <a:p>
            <a:pPr marL="274320" lvl="1" indent="0">
              <a:buNone/>
            </a:pPr>
            <a:r>
              <a:rPr lang="en-US" b="1" dirty="0" smtClean="0"/>
              <a:t>	some organizations: ACM(Association for Computing Machinery),</a:t>
            </a:r>
          </a:p>
          <a:p>
            <a:pPr marL="274320" lvl="1" indent="0">
              <a:buNone/>
            </a:pPr>
            <a:r>
              <a:rPr lang="en-US" b="1" dirty="0"/>
              <a:t> </a:t>
            </a:r>
            <a:r>
              <a:rPr lang="en-US" b="1" dirty="0" smtClean="0"/>
              <a:t>                                                      IEEE-CS(IEEE-Computer Society),</a:t>
            </a:r>
          </a:p>
          <a:p>
            <a:pPr marL="274320" lvl="1" indent="0">
              <a:buNone/>
            </a:pPr>
            <a:r>
              <a:rPr lang="en-US" b="1" dirty="0"/>
              <a:t> </a:t>
            </a:r>
            <a:r>
              <a:rPr lang="en-US" b="1" dirty="0" smtClean="0"/>
              <a:t>                                                      AIPS (Association of Information Technology Professionals),   </a:t>
            </a:r>
          </a:p>
          <a:p>
            <a:pPr marL="274320" lvl="1" indent="0">
              <a:buNone/>
            </a:pPr>
            <a:r>
              <a:rPr lang="en-US" b="1" dirty="0"/>
              <a:t> </a:t>
            </a:r>
            <a:r>
              <a:rPr lang="en-US" b="1" dirty="0" smtClean="0"/>
              <a:t>                                                      SANS (</a:t>
            </a:r>
            <a:r>
              <a:rPr lang="en-US" b="1" dirty="0" err="1" smtClean="0"/>
              <a:t>SysAdmin</a:t>
            </a:r>
            <a:r>
              <a:rPr lang="en-US" b="1" dirty="0" smtClean="0"/>
              <a:t>, Audit, Network, </a:t>
            </a:r>
            <a:r>
              <a:rPr lang="en-US" b="1" smtClean="0"/>
              <a:t>Security Institute)</a:t>
            </a:r>
            <a:endParaRPr lang="en-US" b="1" dirty="0"/>
          </a:p>
        </p:txBody>
      </p:sp>
    </p:spTree>
    <p:extLst>
      <p:ext uri="{BB962C8B-B14F-4D97-AF65-F5344CB8AC3E}">
        <p14:creationId xmlns:p14="http://schemas.microsoft.com/office/powerpoint/2010/main" val="1363293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Between IT workers and IT users</a:t>
            </a:r>
            <a:endParaRPr lang="en-US" dirty="0"/>
          </a:p>
        </p:txBody>
      </p:sp>
      <p:sp>
        <p:nvSpPr>
          <p:cNvPr id="3" name="Content Placeholder 2"/>
          <p:cNvSpPr>
            <a:spLocks noGrp="1"/>
          </p:cNvSpPr>
          <p:nvPr>
            <p:ph idx="1"/>
          </p:nvPr>
        </p:nvSpPr>
        <p:spPr/>
        <p:txBody>
          <a:bodyPr/>
          <a:lstStyle/>
          <a:p>
            <a:pPr algn="just"/>
            <a:r>
              <a:rPr lang="en-US" dirty="0" smtClean="0"/>
              <a:t>The term IT user distinguished the person who uses a hardware or software product from the IT workers who develop, install, service, and support the product</a:t>
            </a:r>
          </a:p>
          <a:p>
            <a:pPr algn="just"/>
            <a:r>
              <a:rPr lang="en-US" dirty="0" smtClean="0"/>
              <a:t>IT users need the product to deliver organizational benefits or to increase their productivity</a:t>
            </a:r>
          </a:p>
          <a:p>
            <a:pPr algn="just"/>
            <a:r>
              <a:rPr lang="en-US" dirty="0" smtClean="0"/>
              <a:t>IT workers have a duty to understand a user’s needs and capabilities and to deliver products and services that best meet those needs. </a:t>
            </a:r>
            <a:endParaRPr lang="en-US" dirty="0"/>
          </a:p>
        </p:txBody>
      </p:sp>
    </p:spTree>
    <p:extLst>
      <p:ext uri="{BB962C8B-B14F-4D97-AF65-F5344CB8AC3E}">
        <p14:creationId xmlns:p14="http://schemas.microsoft.com/office/powerpoint/2010/main" val="2931259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382" y="609600"/>
            <a:ext cx="10834254" cy="1356360"/>
          </a:xfrm>
        </p:spPr>
        <p:txBody>
          <a:bodyPr>
            <a:normAutofit/>
          </a:bodyPr>
          <a:lstStyle/>
          <a:p>
            <a:r>
              <a:rPr lang="en-US" dirty="0" smtClean="0"/>
              <a:t>Some Ethical </a:t>
            </a:r>
            <a:r>
              <a:rPr lang="en-US" dirty="0"/>
              <a:t>Issues in </a:t>
            </a:r>
            <a:r>
              <a:rPr lang="en-US" dirty="0" smtClean="0"/>
              <a:t>IT</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smtClean="0"/>
              <a:t>Software piracy / Access right</a:t>
            </a:r>
          </a:p>
          <a:p>
            <a:r>
              <a:rPr lang="en-US" sz="2000" dirty="0"/>
              <a:t>Misuse of Personal Information / Personal Privacy: </a:t>
            </a:r>
            <a:r>
              <a:rPr lang="en-US" sz="1400" dirty="0"/>
              <a:t>Companies often gather information to hyper-personalize our online experiences, but to what extent is that information actually impeding our right to privacy?</a:t>
            </a:r>
          </a:p>
          <a:p>
            <a:r>
              <a:rPr lang="en-US" dirty="0"/>
              <a:t>Misinformation and Deep </a:t>
            </a:r>
            <a:r>
              <a:rPr lang="en-US" dirty="0" smtClean="0"/>
              <a:t>Fakes</a:t>
            </a:r>
          </a:p>
          <a:p>
            <a:r>
              <a:rPr lang="en-US" dirty="0"/>
              <a:t>Use of AI</a:t>
            </a:r>
          </a:p>
          <a:p>
            <a:pPr lvl="2"/>
            <a:r>
              <a:rPr lang="en-US" dirty="0" smtClean="0"/>
              <a:t>Facial recognition</a:t>
            </a:r>
          </a:p>
          <a:p>
            <a:pPr lvl="2"/>
            <a:r>
              <a:rPr lang="en-US" dirty="0" smtClean="0"/>
              <a:t>Replacement of human jobs</a:t>
            </a:r>
          </a:p>
          <a:p>
            <a:pPr lvl="2"/>
            <a:r>
              <a:rPr lang="en-US" dirty="0" smtClean="0"/>
              <a:t>Health tracking</a:t>
            </a:r>
          </a:p>
          <a:p>
            <a:pPr lvl="2"/>
            <a:r>
              <a:rPr lang="en-US" dirty="0" smtClean="0"/>
              <a:t>Bias in AI technology</a:t>
            </a:r>
            <a:r>
              <a:rPr lang="en-US" dirty="0"/>
              <a:t/>
            </a:r>
            <a:br>
              <a:rPr lang="en-US" dirty="0"/>
            </a:br>
            <a:endParaRPr lang="en-US" dirty="0"/>
          </a:p>
          <a:p>
            <a:pPr lvl="1"/>
            <a:endParaRPr lang="en-US" dirty="0" smtClean="0"/>
          </a:p>
          <a:p>
            <a:pPr lvl="1"/>
            <a:r>
              <a:rPr lang="en-US" dirty="0" smtClean="0"/>
              <a:t>Inappropriate use of computing resources</a:t>
            </a:r>
          </a:p>
          <a:p>
            <a:pPr lvl="1"/>
            <a:r>
              <a:rPr lang="en-US" dirty="0" smtClean="0"/>
              <a:t>Inappropriate sharing of information</a:t>
            </a:r>
          </a:p>
          <a:p>
            <a:pPr lvl="1"/>
            <a:endParaRPr lang="en-US" dirty="0" smtClean="0"/>
          </a:p>
          <a:p>
            <a:pPr lvl="1"/>
            <a:endParaRPr lang="en-US" dirty="0"/>
          </a:p>
        </p:txBody>
      </p:sp>
    </p:spTree>
    <p:extLst>
      <p:ext uri="{BB962C8B-B14F-4D97-AF65-F5344CB8AC3E}">
        <p14:creationId xmlns:p14="http://schemas.microsoft.com/office/powerpoint/2010/main" val="1213352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the Ethical Practices of IT Users</a:t>
            </a:r>
            <a:endParaRPr lang="en-US" dirty="0"/>
          </a:p>
        </p:txBody>
      </p:sp>
      <p:sp>
        <p:nvSpPr>
          <p:cNvPr id="3" name="Content Placeholder 2"/>
          <p:cNvSpPr>
            <a:spLocks noGrp="1"/>
          </p:cNvSpPr>
          <p:nvPr>
            <p:ph idx="1"/>
          </p:nvPr>
        </p:nvSpPr>
        <p:spPr/>
        <p:txBody>
          <a:bodyPr/>
          <a:lstStyle/>
          <a:p>
            <a:r>
              <a:rPr lang="en-US" dirty="0" smtClean="0"/>
              <a:t>Establishing guidelines for use of company software</a:t>
            </a:r>
          </a:p>
          <a:p>
            <a:r>
              <a:rPr lang="en-US" dirty="0" smtClean="0"/>
              <a:t>Defining the appropriate use of IT resources</a:t>
            </a:r>
          </a:p>
          <a:p>
            <a:r>
              <a:rPr lang="en-US" dirty="0" smtClean="0"/>
              <a:t>Structuring information systems to protect data and information</a:t>
            </a:r>
          </a:p>
          <a:p>
            <a:r>
              <a:rPr lang="en-US" dirty="0" smtClean="0"/>
              <a:t>Installing and maintaining a corporate firewall</a:t>
            </a:r>
          </a:p>
          <a:p>
            <a:r>
              <a:rPr lang="en-US" dirty="0"/>
              <a:t>Respect for Employees and Customers</a:t>
            </a:r>
          </a:p>
          <a:p>
            <a:r>
              <a:rPr lang="en-US" dirty="0"/>
              <a:t>Moral Use of Data and Resources</a:t>
            </a:r>
          </a:p>
          <a:p>
            <a:r>
              <a:rPr lang="en-US" dirty="0"/>
              <a:t>Create a Culture of Responsibility</a:t>
            </a:r>
          </a:p>
          <a:p>
            <a:endParaRPr lang="en-US" dirty="0" smtClean="0"/>
          </a:p>
          <a:p>
            <a:endParaRPr lang="en-US" dirty="0" smtClean="0"/>
          </a:p>
        </p:txBody>
      </p:sp>
    </p:spTree>
    <p:extLst>
      <p:ext uri="{BB962C8B-B14F-4D97-AF65-F5344CB8AC3E}">
        <p14:creationId xmlns:p14="http://schemas.microsoft.com/office/powerpoint/2010/main" val="1732801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t>
            </a:r>
            <a:r>
              <a:rPr lang="en-US" dirty="0"/>
              <a:t>I</a:t>
            </a:r>
            <a:r>
              <a:rPr lang="en-US" dirty="0" smtClean="0"/>
              <a:t>mportant Terminologies</a:t>
            </a:r>
            <a:endParaRPr lang="en-US" dirty="0"/>
          </a:p>
        </p:txBody>
      </p:sp>
      <p:sp>
        <p:nvSpPr>
          <p:cNvPr id="3" name="Content Placeholder 2"/>
          <p:cNvSpPr>
            <a:spLocks noGrp="1"/>
          </p:cNvSpPr>
          <p:nvPr>
            <p:ph idx="1"/>
          </p:nvPr>
        </p:nvSpPr>
        <p:spPr>
          <a:xfrm>
            <a:off x="1143000" y="1753985"/>
            <a:ext cx="9872871" cy="4632960"/>
          </a:xfrm>
        </p:spPr>
        <p:txBody>
          <a:bodyPr>
            <a:normAutofit/>
          </a:bodyPr>
          <a:lstStyle/>
          <a:p>
            <a:pPr algn="just"/>
            <a:r>
              <a:rPr lang="en-US" b="1" dirty="0" smtClean="0"/>
              <a:t>Trade Secret </a:t>
            </a:r>
            <a:r>
              <a:rPr lang="en-US" dirty="0" smtClean="0"/>
              <a:t>is information, generally unknown to the public, that has economic value and the company has taken strong measures to keep confidential.</a:t>
            </a:r>
          </a:p>
          <a:p>
            <a:pPr algn="just"/>
            <a:r>
              <a:rPr lang="en-US" b="1" dirty="0" smtClean="0"/>
              <a:t>Patents: </a:t>
            </a:r>
            <a:r>
              <a:rPr lang="en-US" dirty="0"/>
              <a:t>A patent can preserve the unique and secret aspect of an idea. Obtaining a patent is very difficult as compared with obtaining a copyright. A thorough disclosure is required with the software. The patent holder has to reveal the full details of a program to a proficient programmer for building a program</a:t>
            </a:r>
            <a:r>
              <a:rPr lang="en-US" dirty="0" smtClean="0"/>
              <a:t>.</a:t>
            </a:r>
          </a:p>
          <a:p>
            <a:pPr algn="just"/>
            <a:r>
              <a:rPr lang="en-US" b="1" dirty="0" smtClean="0"/>
              <a:t>Copyright: </a:t>
            </a:r>
            <a:r>
              <a:rPr lang="en-US" dirty="0"/>
              <a:t>Copyright law automatically protects original works of authorship, such as books, articles, songs, photographs, sculptures, choreography, sound recordings, motion pictures, and other works. </a:t>
            </a:r>
            <a:endParaRPr lang="en-US" b="1" dirty="0" smtClean="0"/>
          </a:p>
          <a:p>
            <a:endParaRPr lang="en-US" b="1" dirty="0"/>
          </a:p>
          <a:p>
            <a:pPr lvl="1"/>
            <a:r>
              <a:rPr lang="en-US" b="1" dirty="0">
                <a:solidFill>
                  <a:srgbClr val="FF0000"/>
                </a:solidFill>
              </a:rPr>
              <a:t>A patent protects new inventions, processes, or scientific creations, a trademark protects brands, logos, and slogans, and a copyright protects original works of authorship</a:t>
            </a:r>
            <a:r>
              <a:rPr lang="en-US" dirty="0" smtClean="0">
                <a:solidFill>
                  <a:srgbClr val="FF0000"/>
                </a:solidFill>
              </a:rPr>
              <a:t>.</a:t>
            </a:r>
            <a:endParaRPr lang="en-US" b="1" dirty="0" smtClean="0">
              <a:solidFill>
                <a:srgbClr val="FF0000"/>
              </a:solidFill>
            </a:endParaRPr>
          </a:p>
        </p:txBody>
      </p:sp>
    </p:spTree>
    <p:extLst>
      <p:ext uri="{BB962C8B-B14F-4D97-AF65-F5344CB8AC3E}">
        <p14:creationId xmlns:p14="http://schemas.microsoft.com/office/powerpoint/2010/main" val="1882242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Terminologies</a:t>
            </a:r>
            <a:endParaRPr lang="en-AU" dirty="0"/>
          </a:p>
        </p:txBody>
      </p:sp>
      <p:sp>
        <p:nvSpPr>
          <p:cNvPr id="3" name="Content Placeholder 2"/>
          <p:cNvSpPr>
            <a:spLocks noGrp="1"/>
          </p:cNvSpPr>
          <p:nvPr>
            <p:ph idx="1"/>
          </p:nvPr>
        </p:nvSpPr>
        <p:spPr/>
        <p:txBody>
          <a:bodyPr>
            <a:normAutofit lnSpcReduction="10000"/>
          </a:bodyPr>
          <a:lstStyle/>
          <a:p>
            <a:pPr algn="just"/>
            <a:r>
              <a:rPr lang="en-US" b="1" dirty="0"/>
              <a:t>Whistle Blowing </a:t>
            </a:r>
            <a:r>
              <a:rPr lang="en-US" dirty="0"/>
              <a:t>is an effort by an employee to attract attention to a negligent, illegal, unethical, abusive, or dangerous act by a company that threatens the public interest. </a:t>
            </a:r>
          </a:p>
          <a:p>
            <a:pPr algn="just"/>
            <a:r>
              <a:rPr lang="en-US" b="1" dirty="0"/>
              <a:t>Fraud</a:t>
            </a:r>
            <a:r>
              <a:rPr lang="en-US" dirty="0"/>
              <a:t> is the crime of obtaining goods, services, or property through deception or trickery</a:t>
            </a:r>
          </a:p>
          <a:p>
            <a:pPr algn="just"/>
            <a:r>
              <a:rPr lang="en-US" b="1" dirty="0"/>
              <a:t>Misrepresentation</a:t>
            </a:r>
            <a:r>
              <a:rPr lang="en-US" dirty="0"/>
              <a:t> is the misstatement or incomplete statement of a material fact</a:t>
            </a:r>
          </a:p>
          <a:p>
            <a:r>
              <a:rPr lang="en-US" b="1" dirty="0"/>
              <a:t>Breach of contract </a:t>
            </a:r>
            <a:r>
              <a:rPr lang="en-US" dirty="0"/>
              <a:t>occurs when one party fails to meet the terms of a contract</a:t>
            </a:r>
          </a:p>
          <a:p>
            <a:r>
              <a:rPr lang="en-US" b="1" dirty="0"/>
              <a:t>Bribery</a:t>
            </a:r>
            <a:r>
              <a:rPr lang="en-US" dirty="0"/>
              <a:t> involves providing money, property, or favors to someone in business or government to obtain a business advantage. </a:t>
            </a:r>
          </a:p>
          <a:p>
            <a:r>
              <a:rPr lang="en-US" dirty="0">
                <a:solidFill>
                  <a:srgbClr val="FF0000"/>
                </a:solidFill>
              </a:rPr>
              <a:t>What are the differences between gifts and bribery?</a:t>
            </a:r>
          </a:p>
          <a:p>
            <a:endParaRPr lang="en-AU" dirty="0"/>
          </a:p>
        </p:txBody>
      </p:sp>
    </p:spTree>
    <p:extLst>
      <p:ext uri="{BB962C8B-B14F-4D97-AF65-F5344CB8AC3E}">
        <p14:creationId xmlns:p14="http://schemas.microsoft.com/office/powerpoint/2010/main" val="1030546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pPr algn="ctr"/>
            <a:r>
              <a:rPr lang="en-US" b="1" dirty="0" smtClean="0"/>
              <a:t>What are the abnormalities in this lecture slide??</a:t>
            </a:r>
            <a:endParaRPr lang="en-AU" b="1" dirty="0"/>
          </a:p>
        </p:txBody>
      </p:sp>
    </p:spTree>
    <p:extLst>
      <p:ext uri="{BB962C8B-B14F-4D97-AF65-F5344CB8AC3E}">
        <p14:creationId xmlns:p14="http://schemas.microsoft.com/office/powerpoint/2010/main" val="3013459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Assignment</a:t>
            </a:r>
            <a:endParaRPr lang="en-US" u="sng" dirty="0"/>
          </a:p>
        </p:txBody>
      </p:sp>
      <p:sp>
        <p:nvSpPr>
          <p:cNvPr id="3" name="Content Placeholder 2"/>
          <p:cNvSpPr>
            <a:spLocks noGrp="1"/>
          </p:cNvSpPr>
          <p:nvPr>
            <p:ph idx="1"/>
          </p:nvPr>
        </p:nvSpPr>
        <p:spPr/>
        <p:txBody>
          <a:bodyPr/>
          <a:lstStyle/>
          <a:p>
            <a:pPr algn="just"/>
            <a:r>
              <a:rPr lang="en-US" b="1" dirty="0" smtClean="0"/>
              <a:t>Task#1: </a:t>
            </a:r>
            <a:r>
              <a:rPr lang="en-US" dirty="0" smtClean="0"/>
              <a:t>Make groups of maximum 4 students and carefully solve the discussion questions of Chapter 1 and Chapter 2 of your referenced text book (Ethics in Information Technology). </a:t>
            </a:r>
          </a:p>
          <a:p>
            <a:pPr algn="just"/>
            <a:r>
              <a:rPr lang="en-US" b="1" dirty="0" smtClean="0"/>
              <a:t>Task#2: </a:t>
            </a:r>
            <a:r>
              <a:rPr lang="en-US" dirty="0" smtClean="0"/>
              <a:t>Carefully read and analyze the situations described in the section </a:t>
            </a:r>
            <a:r>
              <a:rPr lang="en-US" b="1" u="sng" dirty="0" smtClean="0"/>
              <a:t>What Would You Do</a:t>
            </a:r>
            <a:r>
              <a:rPr lang="en-US" b="1" dirty="0" smtClean="0"/>
              <a:t> </a:t>
            </a:r>
            <a:r>
              <a:rPr lang="en-US" dirty="0" smtClean="0"/>
              <a:t>in chapters 1 and 2. Select any 4 situation randomly, make a PowerPoint presentation recommending a course of action for each individual situation you selected. You have to present your opinion in the next scheduled class. </a:t>
            </a:r>
            <a:endParaRPr lang="en-US" b="1" dirty="0"/>
          </a:p>
        </p:txBody>
      </p:sp>
    </p:spTree>
    <p:extLst>
      <p:ext uri="{BB962C8B-B14F-4D97-AF65-F5344CB8AC3E}">
        <p14:creationId xmlns:p14="http://schemas.microsoft.com/office/powerpoint/2010/main" val="2656619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Ethics</a:t>
            </a:r>
            <a:endParaRPr lang="en-US" dirty="0"/>
          </a:p>
        </p:txBody>
      </p:sp>
      <p:sp>
        <p:nvSpPr>
          <p:cNvPr id="3" name="Content Placeholder 2"/>
          <p:cNvSpPr>
            <a:spLocks noGrp="1"/>
          </p:cNvSpPr>
          <p:nvPr>
            <p:ph idx="1"/>
          </p:nvPr>
        </p:nvSpPr>
        <p:spPr/>
        <p:txBody>
          <a:bodyPr/>
          <a:lstStyle/>
          <a:p>
            <a:r>
              <a:rPr lang="en-US" dirty="0"/>
              <a:t>Ethics is a set of beliefs about right and wrong behavior within a society. </a:t>
            </a:r>
            <a:endParaRPr lang="en-US" dirty="0" smtClean="0"/>
          </a:p>
          <a:p>
            <a:r>
              <a:rPr lang="en-US" dirty="0"/>
              <a:t>Ethical </a:t>
            </a:r>
            <a:r>
              <a:rPr lang="en-US" dirty="0" smtClean="0"/>
              <a:t>behavior conforms </a:t>
            </a:r>
            <a:r>
              <a:rPr lang="en-US" dirty="0"/>
              <a:t>to generally accepted norms—many of which are almost universal</a:t>
            </a:r>
            <a:r>
              <a:rPr lang="en-US" dirty="0" smtClean="0"/>
              <a:t>.</a:t>
            </a:r>
          </a:p>
          <a:p>
            <a:r>
              <a:rPr lang="en-US" dirty="0"/>
              <a:t>A </a:t>
            </a:r>
            <a:r>
              <a:rPr lang="en-US" b="1" dirty="0"/>
              <a:t>virtue</a:t>
            </a:r>
            <a:r>
              <a:rPr lang="en-US" dirty="0"/>
              <a:t> is a habit that inclines people to do what </a:t>
            </a:r>
            <a:r>
              <a:rPr lang="en-US" dirty="0" smtClean="0"/>
              <a:t>is acceptable (e.g., fairness, generosity, and loyalty), </a:t>
            </a:r>
            <a:r>
              <a:rPr lang="en-US" dirty="0"/>
              <a:t>and a </a:t>
            </a:r>
            <a:r>
              <a:rPr lang="en-US" b="1" dirty="0"/>
              <a:t>vice</a:t>
            </a:r>
            <a:r>
              <a:rPr lang="en-US" dirty="0"/>
              <a:t> is a habit of unacceptable </a:t>
            </a:r>
            <a:r>
              <a:rPr lang="en-US" dirty="0" smtClean="0"/>
              <a:t>behavior (e.g., greed, envy, and anger).</a:t>
            </a:r>
          </a:p>
          <a:p>
            <a:r>
              <a:rPr lang="en-US" dirty="0"/>
              <a:t>Virtues are like habits; that is, once acquired, they become </a:t>
            </a:r>
            <a:r>
              <a:rPr lang="en-US" dirty="0" smtClean="0"/>
              <a:t>characteristics </a:t>
            </a:r>
            <a:r>
              <a:rPr lang="en-US" dirty="0"/>
              <a:t>of a </a:t>
            </a:r>
            <a:r>
              <a:rPr lang="en-US" dirty="0" smtClean="0"/>
              <a:t>person. </a:t>
            </a:r>
            <a:r>
              <a:rPr lang="en-US" dirty="0"/>
              <a:t>The virtuous person is the ethical person.</a:t>
            </a:r>
            <a:endParaRPr lang="en-US" dirty="0" smtClean="0"/>
          </a:p>
          <a:p>
            <a:endParaRPr lang="en-US" dirty="0"/>
          </a:p>
          <a:p>
            <a:endParaRPr lang="en-US" dirty="0"/>
          </a:p>
        </p:txBody>
      </p:sp>
    </p:spTree>
    <p:extLst>
      <p:ext uri="{BB962C8B-B14F-4D97-AF65-F5344CB8AC3E}">
        <p14:creationId xmlns:p14="http://schemas.microsoft.com/office/powerpoint/2010/main" val="4056528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Difference Between Morals, Ethics, and Laws</a:t>
            </a:r>
          </a:p>
        </p:txBody>
      </p:sp>
      <p:sp>
        <p:nvSpPr>
          <p:cNvPr id="3" name="Content Placeholder 2"/>
          <p:cNvSpPr>
            <a:spLocks noGrp="1"/>
          </p:cNvSpPr>
          <p:nvPr>
            <p:ph idx="1"/>
          </p:nvPr>
        </p:nvSpPr>
        <p:spPr/>
        <p:txBody>
          <a:bodyPr>
            <a:normAutofit/>
          </a:bodyPr>
          <a:lstStyle/>
          <a:p>
            <a:r>
              <a:rPr lang="en-US" b="1" dirty="0"/>
              <a:t>Morals</a:t>
            </a:r>
            <a:r>
              <a:rPr lang="en-US" dirty="0"/>
              <a:t> are one’s </a:t>
            </a:r>
            <a:r>
              <a:rPr lang="en-US" u="sng" dirty="0">
                <a:solidFill>
                  <a:srgbClr val="FF0000"/>
                </a:solidFill>
              </a:rPr>
              <a:t>personal beliefs</a:t>
            </a:r>
            <a:r>
              <a:rPr lang="en-US" dirty="0">
                <a:solidFill>
                  <a:srgbClr val="FF0000"/>
                </a:solidFill>
              </a:rPr>
              <a:t> </a:t>
            </a:r>
            <a:r>
              <a:rPr lang="en-US" dirty="0"/>
              <a:t>about right and </a:t>
            </a:r>
            <a:r>
              <a:rPr lang="en-US" dirty="0" smtClean="0"/>
              <a:t>wrong</a:t>
            </a:r>
          </a:p>
          <a:p>
            <a:r>
              <a:rPr lang="en-US" b="1" dirty="0" smtClean="0"/>
              <a:t>Ethics</a:t>
            </a:r>
            <a:r>
              <a:rPr lang="en-US" dirty="0" smtClean="0"/>
              <a:t> describes standards </a:t>
            </a:r>
            <a:r>
              <a:rPr lang="en-US" dirty="0"/>
              <a:t>or codes of behavior </a:t>
            </a:r>
            <a:r>
              <a:rPr lang="en-US" u="sng" dirty="0">
                <a:solidFill>
                  <a:srgbClr val="FF0000"/>
                </a:solidFill>
              </a:rPr>
              <a:t>expected</a:t>
            </a:r>
            <a:r>
              <a:rPr lang="en-US" dirty="0"/>
              <a:t> of an individual by a group </a:t>
            </a:r>
            <a:r>
              <a:rPr lang="en-US" dirty="0" smtClean="0"/>
              <a:t>(nation</a:t>
            </a:r>
            <a:r>
              <a:rPr lang="en-US" dirty="0"/>
              <a:t>, </a:t>
            </a:r>
            <a:r>
              <a:rPr lang="en-US" dirty="0" smtClean="0"/>
              <a:t>organization, profession</a:t>
            </a:r>
            <a:r>
              <a:rPr lang="en-US" dirty="0"/>
              <a:t>) to which an individual belongs</a:t>
            </a:r>
            <a:r>
              <a:rPr lang="en-US" dirty="0" smtClean="0"/>
              <a:t>.</a:t>
            </a:r>
          </a:p>
          <a:p>
            <a:pPr lvl="2"/>
            <a:r>
              <a:rPr lang="en-US" sz="2000" dirty="0"/>
              <a:t>For example, the ethics of the law profession demand that defense attorneys defend an accused client to the best of their ability, even </a:t>
            </a:r>
            <a:r>
              <a:rPr lang="en-US" sz="2000" dirty="0" smtClean="0"/>
              <a:t>if they </a:t>
            </a:r>
            <a:r>
              <a:rPr lang="en-US" sz="2000" dirty="0"/>
              <a:t>know that the client is guilty of the most heinous and morally objectionable crime one could imagine</a:t>
            </a:r>
            <a:r>
              <a:rPr lang="en-US" sz="2000" dirty="0" smtClean="0"/>
              <a:t>.</a:t>
            </a:r>
            <a:endParaRPr lang="en-US" dirty="0" smtClean="0"/>
          </a:p>
          <a:p>
            <a:r>
              <a:rPr lang="en-US" sz="2000" b="1" dirty="0"/>
              <a:t>Law</a:t>
            </a:r>
            <a:r>
              <a:rPr lang="en-US" sz="2000" dirty="0"/>
              <a:t> is a system of </a:t>
            </a:r>
            <a:r>
              <a:rPr lang="en-US" sz="2000" u="sng" dirty="0">
                <a:solidFill>
                  <a:srgbClr val="FF0000"/>
                </a:solidFill>
              </a:rPr>
              <a:t>rules</a:t>
            </a:r>
            <a:r>
              <a:rPr lang="en-US" sz="2000" dirty="0"/>
              <a:t> that tells us what we can and cannot do. Laws are enforced by a set of institutions (the police, courts, </a:t>
            </a:r>
            <a:r>
              <a:rPr lang="en-US" sz="2000" dirty="0" smtClean="0"/>
              <a:t>and law-making </a:t>
            </a:r>
            <a:r>
              <a:rPr lang="en-US" sz="2000" dirty="0"/>
              <a:t>bodies</a:t>
            </a:r>
            <a:r>
              <a:rPr lang="en-US" sz="2000" dirty="0" smtClean="0"/>
              <a:t>).</a:t>
            </a:r>
          </a:p>
          <a:p>
            <a:r>
              <a:rPr lang="en-US" sz="2000" b="1" dirty="0"/>
              <a:t>Legal acts </a:t>
            </a:r>
            <a:r>
              <a:rPr lang="en-US" sz="2000" dirty="0"/>
              <a:t>are acts that conform to the </a:t>
            </a:r>
            <a:r>
              <a:rPr lang="en-US" sz="2000" dirty="0" smtClean="0"/>
              <a:t>law. </a:t>
            </a:r>
            <a:r>
              <a:rPr lang="en-US" sz="2000" dirty="0"/>
              <a:t>Laws can proclaim an act as legal, although many people may consider the act immoral—for example, abortion</a:t>
            </a:r>
            <a:r>
              <a:rPr lang="en-US" sz="2000" dirty="0" smtClean="0"/>
              <a:t>. </a:t>
            </a:r>
            <a:r>
              <a:rPr lang="en-US" sz="2000" u="sng" dirty="0" smtClean="0"/>
              <a:t>Legal acts are subjective.</a:t>
            </a:r>
            <a:endParaRPr lang="en-US" sz="2000" u="sng" dirty="0"/>
          </a:p>
          <a:p>
            <a:endParaRPr lang="en-US" dirty="0" smtClean="0"/>
          </a:p>
          <a:p>
            <a:pPr lvl="2"/>
            <a:endParaRPr lang="en-US" sz="2200" dirty="0" smtClean="0"/>
          </a:p>
        </p:txBody>
      </p:sp>
    </p:spTree>
    <p:extLst>
      <p:ext uri="{BB962C8B-B14F-4D97-AF65-F5344CB8AC3E}">
        <p14:creationId xmlns:p14="http://schemas.microsoft.com/office/powerpoint/2010/main" val="2297044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in Business World</a:t>
            </a:r>
            <a:endParaRPr lang="en-US" dirty="0"/>
          </a:p>
        </p:txBody>
      </p:sp>
      <p:sp>
        <p:nvSpPr>
          <p:cNvPr id="3" name="Content Placeholder 2"/>
          <p:cNvSpPr>
            <a:spLocks noGrp="1"/>
          </p:cNvSpPr>
          <p:nvPr>
            <p:ph idx="1"/>
          </p:nvPr>
        </p:nvSpPr>
        <p:spPr/>
        <p:txBody>
          <a:bodyPr/>
          <a:lstStyle/>
          <a:p>
            <a:pPr algn="just"/>
            <a:r>
              <a:rPr lang="en-US" dirty="0"/>
              <a:t>Ethics has risen to the top of the business agenda because </a:t>
            </a:r>
            <a:r>
              <a:rPr lang="en-US" dirty="0" smtClean="0"/>
              <a:t>the </a:t>
            </a:r>
            <a:r>
              <a:rPr lang="en-US" dirty="0"/>
              <a:t>risks associated </a:t>
            </a:r>
            <a:r>
              <a:rPr lang="en-US" dirty="0" smtClean="0"/>
              <a:t>with inappropriate </a:t>
            </a:r>
            <a:r>
              <a:rPr lang="en-US" dirty="0"/>
              <a:t>behavior have increased, both in their likelihood and </a:t>
            </a:r>
            <a:r>
              <a:rPr lang="en-US" dirty="0" smtClean="0"/>
              <a:t>their potential negative </a:t>
            </a:r>
            <a:r>
              <a:rPr lang="en-US" dirty="0"/>
              <a:t>impact</a:t>
            </a:r>
            <a:r>
              <a:rPr lang="en-US" dirty="0" smtClean="0"/>
              <a:t>.</a:t>
            </a:r>
          </a:p>
          <a:p>
            <a:r>
              <a:rPr lang="en-US" dirty="0"/>
              <a:t>It is not unusual for powerful, highly successful individuals to fail to act in </a:t>
            </a:r>
            <a:r>
              <a:rPr lang="en-US" dirty="0" smtClean="0"/>
              <a:t>morally appropriate ways</a:t>
            </a:r>
          </a:p>
          <a:p>
            <a:r>
              <a:rPr lang="en-US" dirty="0"/>
              <a:t>The moral corruption of </a:t>
            </a:r>
            <a:r>
              <a:rPr lang="en-US" dirty="0" smtClean="0"/>
              <a:t>people in </a:t>
            </a:r>
            <a:r>
              <a:rPr lang="en-US" dirty="0"/>
              <a:t>power, which is often facilitated by a tendency for people to look the other way </a:t>
            </a:r>
            <a:r>
              <a:rPr lang="en-US" dirty="0" smtClean="0"/>
              <a:t>when their </a:t>
            </a:r>
            <a:r>
              <a:rPr lang="en-US" dirty="0"/>
              <a:t>leaders act inappropriately has been given the name </a:t>
            </a:r>
            <a:r>
              <a:rPr lang="en-US" b="1" dirty="0"/>
              <a:t>Bathsheba </a:t>
            </a:r>
            <a:r>
              <a:rPr lang="en-US" b="1" dirty="0" smtClean="0"/>
              <a:t>syndrome.</a:t>
            </a:r>
            <a:endParaRPr lang="en-US" b="1" dirty="0"/>
          </a:p>
        </p:txBody>
      </p:sp>
    </p:spTree>
    <p:extLst>
      <p:ext uri="{BB962C8B-B14F-4D97-AF65-F5344CB8AC3E}">
        <p14:creationId xmlns:p14="http://schemas.microsoft.com/office/powerpoint/2010/main" val="686950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981" y="609600"/>
            <a:ext cx="10940961" cy="1356360"/>
          </a:xfrm>
        </p:spPr>
        <p:txBody>
          <a:bodyPr/>
          <a:lstStyle/>
          <a:p>
            <a:r>
              <a:rPr lang="en-US" dirty="0" smtClean="0"/>
              <a:t>Most Common forms of Employee Misconduct</a:t>
            </a:r>
            <a:endParaRPr lang="en-US" dirty="0"/>
          </a:p>
        </p:txBody>
      </p:sp>
      <p:pic>
        <p:nvPicPr>
          <p:cNvPr id="10" name="Content Placeholder 9"/>
          <p:cNvPicPr>
            <a:picLocks noGrp="1" noChangeAspect="1"/>
          </p:cNvPicPr>
          <p:nvPr>
            <p:ph idx="1"/>
          </p:nvPr>
        </p:nvPicPr>
        <p:blipFill>
          <a:blip r:embed="rId2"/>
          <a:stretch>
            <a:fillRect/>
          </a:stretch>
        </p:blipFill>
        <p:spPr>
          <a:xfrm>
            <a:off x="2292215" y="2040148"/>
            <a:ext cx="6739641" cy="4038600"/>
          </a:xfrm>
          <a:prstGeom prst="rect">
            <a:avLst/>
          </a:prstGeom>
        </p:spPr>
      </p:pic>
      <p:sp>
        <p:nvSpPr>
          <p:cNvPr id="3" name="Rectangle 2"/>
          <p:cNvSpPr/>
          <p:nvPr/>
        </p:nvSpPr>
        <p:spPr>
          <a:xfrm>
            <a:off x="9312497" y="2433451"/>
            <a:ext cx="2434962" cy="646331"/>
          </a:xfrm>
          <a:prstGeom prst="rect">
            <a:avLst/>
          </a:prstGeom>
        </p:spPr>
        <p:txBody>
          <a:bodyPr wrap="none">
            <a:spAutoFit/>
          </a:bodyPr>
          <a:lstStyle/>
          <a:p>
            <a:r>
              <a:rPr lang="en-US" dirty="0" smtClean="0"/>
              <a:t>Please visit</a:t>
            </a:r>
          </a:p>
          <a:p>
            <a:r>
              <a:rPr lang="en-US" dirty="0" smtClean="0"/>
              <a:t>https</a:t>
            </a:r>
            <a:r>
              <a:rPr lang="en-US" dirty="0"/>
              <a:t>://www.ethics.org/</a:t>
            </a:r>
          </a:p>
        </p:txBody>
      </p:sp>
    </p:spTree>
    <p:extLst>
      <p:ext uri="{BB962C8B-B14F-4D97-AF65-F5344CB8AC3E}">
        <p14:creationId xmlns:p14="http://schemas.microsoft.com/office/powerpoint/2010/main" val="322729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Conflict </a:t>
            </a:r>
            <a:r>
              <a:rPr lang="en-US" b="1" dirty="0"/>
              <a:t>of </a:t>
            </a:r>
            <a:r>
              <a:rPr lang="en-US" b="1" dirty="0" smtClean="0"/>
              <a:t>Interest</a:t>
            </a:r>
            <a:endParaRPr lang="en-AU" dirty="0"/>
          </a:p>
        </p:txBody>
      </p:sp>
      <p:sp>
        <p:nvSpPr>
          <p:cNvPr id="3" name="Content Placeholder 2"/>
          <p:cNvSpPr>
            <a:spLocks noGrp="1"/>
          </p:cNvSpPr>
          <p:nvPr>
            <p:ph idx="1"/>
          </p:nvPr>
        </p:nvSpPr>
        <p:spPr>
          <a:xfrm>
            <a:off x="1143001" y="1720735"/>
            <a:ext cx="6147261" cy="4721629"/>
          </a:xfrm>
        </p:spPr>
        <p:txBody>
          <a:bodyPr/>
          <a:lstStyle/>
          <a:p>
            <a:pPr algn="just"/>
            <a:r>
              <a:rPr lang="en-US" dirty="0"/>
              <a:t>A conflict of interest occurs when an entity or individual becomes unreliable because of a clash between personal (or self-serving) interests and professional duties or responsibilities</a:t>
            </a:r>
            <a:r>
              <a:rPr lang="en-US" dirty="0" smtClean="0"/>
              <a:t>.</a:t>
            </a:r>
          </a:p>
          <a:p>
            <a:pPr algn="just"/>
            <a:r>
              <a:rPr lang="en-US" dirty="0"/>
              <a:t>A situation in which someone cannot make a fair decision because they will be affected by the </a:t>
            </a:r>
            <a:r>
              <a:rPr lang="en-US" dirty="0" smtClean="0"/>
              <a:t>result</a:t>
            </a:r>
          </a:p>
          <a:p>
            <a:pPr algn="just"/>
            <a:r>
              <a:rPr lang="en-US" dirty="0" smtClean="0"/>
              <a:t>Example:</a:t>
            </a:r>
          </a:p>
          <a:p>
            <a:pPr lvl="1" algn="just"/>
            <a:r>
              <a:rPr lang="en-US" i="1" u="sng" dirty="0">
                <a:solidFill>
                  <a:srgbClr val="FF0000"/>
                </a:solidFill>
              </a:rPr>
              <a:t>I need to </a:t>
            </a:r>
            <a:r>
              <a:rPr lang="en-US" b="1" i="1" u="sng" dirty="0">
                <a:solidFill>
                  <a:srgbClr val="FF0000"/>
                </a:solidFill>
              </a:rPr>
              <a:t>declare</a:t>
            </a:r>
            <a:r>
              <a:rPr lang="en-US" i="1" u="sng" dirty="0">
                <a:solidFill>
                  <a:srgbClr val="FF0000"/>
                </a:solidFill>
              </a:rPr>
              <a:t> a conflict of interest here - one of the candidates for the job is a friend of mine.</a:t>
            </a:r>
            <a:endParaRPr lang="en-AU" u="sng" dirty="0">
              <a:solidFill>
                <a:srgbClr val="FF0000"/>
              </a:solidFill>
            </a:endParaRPr>
          </a:p>
        </p:txBody>
      </p:sp>
      <p:sp>
        <p:nvSpPr>
          <p:cNvPr id="6" name="AutoShape 4" descr="Conflict of Intere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aphicFrame>
        <p:nvGraphicFramePr>
          <p:cNvPr id="8" name="Object 7"/>
          <p:cNvGraphicFramePr>
            <a:graphicFrameLocks noChangeAspect="1"/>
          </p:cNvGraphicFramePr>
          <p:nvPr>
            <p:extLst>
              <p:ext uri="{D42A27DB-BD31-4B8C-83A1-F6EECF244321}">
                <p14:modId xmlns:p14="http://schemas.microsoft.com/office/powerpoint/2010/main" val="4094010390"/>
              </p:ext>
            </p:extLst>
          </p:nvPr>
        </p:nvGraphicFramePr>
        <p:xfrm>
          <a:off x="7603201" y="1287780"/>
          <a:ext cx="4250748" cy="2839500"/>
        </p:xfrm>
        <a:graphic>
          <a:graphicData uri="http://schemas.openxmlformats.org/presentationml/2006/ole">
            <mc:AlternateContent xmlns:mc="http://schemas.openxmlformats.org/markup-compatibility/2006">
              <mc:Choice xmlns:v="urn:schemas-microsoft-com:vml" Requires="v">
                <p:oleObj spid="_x0000_s1079" name="Bitmap Image" r:id="rId3" imgW="7143840" imgH="4772160" progId="PBrush">
                  <p:embed/>
                </p:oleObj>
              </mc:Choice>
              <mc:Fallback>
                <p:oleObj name="Bitmap Image" r:id="rId3" imgW="7143840" imgH="4772160" progId="PBrush">
                  <p:embed/>
                  <p:pic>
                    <p:nvPicPr>
                      <p:cNvPr id="0" name=""/>
                      <p:cNvPicPr/>
                      <p:nvPr/>
                    </p:nvPicPr>
                    <p:blipFill>
                      <a:blip r:embed="rId4"/>
                      <a:stretch>
                        <a:fillRect/>
                      </a:stretch>
                    </p:blipFill>
                    <p:spPr>
                      <a:xfrm>
                        <a:off x="7603201" y="1287780"/>
                        <a:ext cx="4250748" cy="2839500"/>
                      </a:xfrm>
                      <a:prstGeom prst="rect">
                        <a:avLst/>
                      </a:prstGeom>
                    </p:spPr>
                  </p:pic>
                </p:oleObj>
              </mc:Fallback>
            </mc:AlternateContent>
          </a:graphicData>
        </a:graphic>
      </p:graphicFrame>
    </p:spTree>
    <p:extLst>
      <p:ext uri="{BB962C8B-B14F-4D97-AF65-F5344CB8AC3E}">
        <p14:creationId xmlns:p14="http://schemas.microsoft.com/office/powerpoint/2010/main" val="940747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Conflict of Interest</a:t>
            </a:r>
            <a:endParaRPr lang="en-AU" dirty="0"/>
          </a:p>
        </p:txBody>
      </p:sp>
      <p:sp>
        <p:nvSpPr>
          <p:cNvPr id="3" name="Content Placeholder 2"/>
          <p:cNvSpPr>
            <a:spLocks noGrp="1"/>
          </p:cNvSpPr>
          <p:nvPr>
            <p:ph idx="1"/>
          </p:nvPr>
        </p:nvSpPr>
        <p:spPr/>
        <p:txBody>
          <a:bodyPr>
            <a:normAutofit fontScale="92500" lnSpcReduction="20000"/>
          </a:bodyPr>
          <a:lstStyle/>
          <a:p>
            <a:r>
              <a:rPr lang="en-US" dirty="0"/>
              <a:t>Example</a:t>
            </a:r>
            <a:r>
              <a:rPr lang="en-US" dirty="0" smtClean="0"/>
              <a:t>:</a:t>
            </a:r>
            <a:endParaRPr lang="en-US" dirty="0"/>
          </a:p>
          <a:p>
            <a:pPr marL="514350" lvl="1" indent="-285750">
              <a:buFont typeface="Arial" panose="020B0604020202020204" pitchFamily="34" charset="0"/>
              <a:buChar char="•"/>
            </a:pPr>
            <a:r>
              <a:rPr lang="en-US" dirty="0"/>
              <a:t>Representing a family member in court</a:t>
            </a:r>
          </a:p>
          <a:p>
            <a:pPr marL="514350" lvl="1" indent="-285750">
              <a:buFont typeface="Arial" panose="020B0604020202020204" pitchFamily="34" charset="0"/>
              <a:buChar char="•"/>
            </a:pPr>
            <a:r>
              <a:rPr lang="en-US" dirty="0" smtClean="0"/>
              <a:t>Advising </a:t>
            </a:r>
            <a:r>
              <a:rPr lang="en-US" dirty="0"/>
              <a:t>a client to invest in a company owned by your spouse</a:t>
            </a:r>
          </a:p>
          <a:p>
            <a:pPr marL="514350" lvl="1" indent="-285750">
              <a:buFont typeface="Arial" panose="020B0604020202020204" pitchFamily="34" charset="0"/>
              <a:buChar char="•"/>
            </a:pPr>
            <a:r>
              <a:rPr lang="en-US" dirty="0"/>
              <a:t>Hiring an unqualified relative or </a:t>
            </a:r>
            <a:r>
              <a:rPr lang="en-US" dirty="0" smtClean="0"/>
              <a:t>friend</a:t>
            </a:r>
          </a:p>
          <a:p>
            <a:pPr marL="514350" lvl="1" indent="-285750">
              <a:buFont typeface="Arial" panose="020B0604020202020204" pitchFamily="34" charset="0"/>
              <a:buChar char="•"/>
            </a:pPr>
            <a:r>
              <a:rPr lang="en-US" dirty="0"/>
              <a:t>A conflict of interest in research can be defined as a situation in which an individual has “interests in the outcome of the research that may lead to a personal advantage.</a:t>
            </a:r>
          </a:p>
          <a:p>
            <a:pPr marL="514350" lvl="1" indent="-285750">
              <a:buFont typeface="Arial" panose="020B0604020202020204" pitchFamily="34" charset="0"/>
              <a:buChar char="•"/>
            </a:pPr>
            <a:r>
              <a:rPr lang="en-US" dirty="0"/>
              <a:t>An academic who has a senior editorial position with a commercial journal is also on a University library committee that recommends journal </a:t>
            </a:r>
            <a:r>
              <a:rPr lang="en-US" dirty="0" smtClean="0"/>
              <a:t>subscriptions</a:t>
            </a:r>
          </a:p>
          <a:p>
            <a:pPr marL="514350" lvl="1" indent="-285750">
              <a:buFont typeface="Arial" panose="020B0604020202020204" pitchFamily="34" charset="0"/>
              <a:buChar char="•"/>
            </a:pPr>
            <a:r>
              <a:rPr lang="en-US" dirty="0" smtClean="0"/>
              <a:t>The </a:t>
            </a:r>
            <a:r>
              <a:rPr lang="en-US" dirty="0"/>
              <a:t>researcher conducts a clinical trial which is sponsored by any person or </a:t>
            </a:r>
            <a:r>
              <a:rPr lang="en-US" dirty="0" err="1"/>
              <a:t>organisation</a:t>
            </a:r>
            <a:r>
              <a:rPr lang="en-US" dirty="0"/>
              <a:t> with a significant interest in the results of the trial</a:t>
            </a:r>
            <a:r>
              <a:rPr lang="en-US" dirty="0" smtClean="0"/>
              <a:t>.</a:t>
            </a:r>
          </a:p>
          <a:p>
            <a:pPr marL="514350" lvl="1" indent="-285750">
              <a:buFont typeface="Arial" panose="020B0604020202020204" pitchFamily="34" charset="0"/>
              <a:buChar char="•"/>
            </a:pPr>
            <a:r>
              <a:rPr lang="en-US" dirty="0" smtClean="0"/>
              <a:t>In </a:t>
            </a:r>
            <a:r>
              <a:rPr lang="en-US" dirty="0"/>
              <a:t>the peer review and publication process, an author, reviewer or editor allows personal conviction, financial interests, or personal views (of amity or enmity) to influence the work improperly.</a:t>
            </a:r>
            <a:endParaRPr lang="en-US" dirty="0" smtClean="0"/>
          </a:p>
          <a:p>
            <a:pPr marL="514350" lvl="1" indent="-285750">
              <a:buFont typeface="Arial" panose="020B0604020202020204" pitchFamily="34" charset="0"/>
              <a:buChar char="•"/>
            </a:pPr>
            <a:endParaRPr lang="en-US" dirty="0"/>
          </a:p>
          <a:p>
            <a:pPr marL="514350" lvl="1" indent="-285750">
              <a:buFont typeface="Arial" panose="020B0604020202020204" pitchFamily="34" charset="0"/>
              <a:buChar char="•"/>
            </a:pPr>
            <a:r>
              <a:rPr lang="en-US" i="1" dirty="0" smtClean="0"/>
              <a:t>What about our doctors and medical representatives?</a:t>
            </a:r>
            <a:endParaRPr lang="en-US" i="1" dirty="0"/>
          </a:p>
          <a:p>
            <a:pPr marL="514350" lvl="1" indent="-285750">
              <a:buFont typeface="Arial" panose="020B0604020202020204" pitchFamily="34" charset="0"/>
              <a:buChar char="•"/>
            </a:pPr>
            <a:endParaRPr lang="en-US" dirty="0"/>
          </a:p>
          <a:p>
            <a:endParaRPr lang="en-AU" dirty="0"/>
          </a:p>
        </p:txBody>
      </p:sp>
    </p:spTree>
    <p:extLst>
      <p:ext uri="{BB962C8B-B14F-4D97-AF65-F5344CB8AC3E}">
        <p14:creationId xmlns:p14="http://schemas.microsoft.com/office/powerpoint/2010/main" val="3077099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Corporate Social Responsibility</a:t>
            </a:r>
            <a:endParaRPr lang="en-US" dirty="0"/>
          </a:p>
        </p:txBody>
      </p:sp>
      <p:sp>
        <p:nvSpPr>
          <p:cNvPr id="3" name="Content Placeholder 2"/>
          <p:cNvSpPr>
            <a:spLocks noGrp="1"/>
          </p:cNvSpPr>
          <p:nvPr>
            <p:ph idx="1"/>
          </p:nvPr>
        </p:nvSpPr>
        <p:spPr/>
        <p:txBody>
          <a:bodyPr>
            <a:normAutofit/>
          </a:bodyPr>
          <a:lstStyle/>
          <a:p>
            <a:pPr algn="just"/>
            <a:r>
              <a:rPr lang="en-US" b="1" dirty="0"/>
              <a:t>Corporate social responsibility (CSR)</a:t>
            </a:r>
            <a:r>
              <a:rPr lang="en-US" dirty="0"/>
              <a:t> is the concept that an organization should </a:t>
            </a:r>
            <a:r>
              <a:rPr lang="en-US" dirty="0" smtClean="0"/>
              <a:t>act ethically </a:t>
            </a:r>
            <a:r>
              <a:rPr lang="en-US" dirty="0"/>
              <a:t>by taking responsibility for the impact of its actions on the environment, </a:t>
            </a:r>
            <a:r>
              <a:rPr lang="en-US" dirty="0" smtClean="0"/>
              <a:t>the community</a:t>
            </a:r>
            <a:r>
              <a:rPr lang="en-US" dirty="0"/>
              <a:t>, and the welfare of its </a:t>
            </a:r>
            <a:r>
              <a:rPr lang="en-US" dirty="0" smtClean="0"/>
              <a:t>employees</a:t>
            </a:r>
          </a:p>
          <a:p>
            <a:r>
              <a:rPr lang="en-US" dirty="0"/>
              <a:t>Setting CSR goals encourages an </a:t>
            </a:r>
            <a:r>
              <a:rPr lang="en-US" dirty="0" smtClean="0"/>
              <a:t>organization to </a:t>
            </a:r>
            <a:r>
              <a:rPr lang="en-US" dirty="0"/>
              <a:t>achieve higher moral and ethical standards</a:t>
            </a:r>
            <a:r>
              <a:rPr lang="en-US" dirty="0" smtClean="0"/>
              <a:t>.</a:t>
            </a:r>
          </a:p>
          <a:p>
            <a:pPr algn="just"/>
            <a:r>
              <a:rPr lang="en-US" dirty="0"/>
              <a:t>Supply chain sustainability is a component of CSR that focuses on developing </a:t>
            </a:r>
            <a:r>
              <a:rPr lang="en-US" dirty="0" smtClean="0"/>
              <a:t>and maintaining </a:t>
            </a:r>
            <a:r>
              <a:rPr lang="en-US" dirty="0"/>
              <a:t>a supply chain that meets the needs of the present without compromising </a:t>
            </a:r>
            <a:r>
              <a:rPr lang="en-US" dirty="0" smtClean="0"/>
              <a:t>the ability </a:t>
            </a:r>
            <a:r>
              <a:rPr lang="en-US" dirty="0"/>
              <a:t>of future generations to meet their needs</a:t>
            </a:r>
            <a:r>
              <a:rPr lang="en-US" dirty="0" smtClean="0"/>
              <a:t>.</a:t>
            </a:r>
          </a:p>
          <a:p>
            <a:r>
              <a:rPr lang="en-US" dirty="0"/>
              <a:t>Supply chain sustainability takes </a:t>
            </a:r>
            <a:r>
              <a:rPr lang="en-US" dirty="0" smtClean="0"/>
              <a:t>into account </a:t>
            </a:r>
            <a:r>
              <a:rPr lang="en-US" dirty="0"/>
              <a:t>such issues as fair labor practices, energy and resource conservation, </a:t>
            </a:r>
            <a:r>
              <a:rPr lang="en-US" dirty="0" smtClean="0"/>
              <a:t>human rights</a:t>
            </a:r>
            <a:r>
              <a:rPr lang="en-US" dirty="0"/>
              <a:t>, and community responsibility.</a:t>
            </a:r>
          </a:p>
        </p:txBody>
      </p:sp>
    </p:spTree>
    <p:extLst>
      <p:ext uri="{BB962C8B-B14F-4D97-AF65-F5344CB8AC3E}">
        <p14:creationId xmlns:p14="http://schemas.microsoft.com/office/powerpoint/2010/main" val="214377921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TM03457444[[fn=Basis]]</Template>
  <TotalTime>775</TotalTime>
  <Words>1997</Words>
  <Application>Microsoft Office PowerPoint</Application>
  <PresentationFormat>Widescreen</PresentationFormat>
  <Paragraphs>186</Paragraphs>
  <Slides>29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Corbel</vt:lpstr>
      <vt:lpstr>Courier New</vt:lpstr>
      <vt:lpstr>Times New Roman</vt:lpstr>
      <vt:lpstr>Wingdings</vt:lpstr>
      <vt:lpstr>Basis</vt:lpstr>
      <vt:lpstr>Bitmap Image</vt:lpstr>
      <vt:lpstr>Ethics in information technology</vt:lpstr>
      <vt:lpstr>Introduction</vt:lpstr>
      <vt:lpstr>What is Ethics</vt:lpstr>
      <vt:lpstr>The Difference Between Morals, Ethics, and Laws</vt:lpstr>
      <vt:lpstr>Ethics in Business World</vt:lpstr>
      <vt:lpstr>Most Common forms of Employee Misconduct</vt:lpstr>
      <vt:lpstr>Conflict of Interest</vt:lpstr>
      <vt:lpstr>Conflict of Interest</vt:lpstr>
      <vt:lpstr>Corporate Social Responsibility</vt:lpstr>
      <vt:lpstr>Types of Corporate Social Responsibility</vt:lpstr>
      <vt:lpstr>Fostering Corporate Social Responsibility and Good Business Ethics</vt:lpstr>
      <vt:lpstr>Examples of IT organizations’ socially responsible activities</vt:lpstr>
      <vt:lpstr>Improving Corporate Ethics</vt:lpstr>
      <vt:lpstr>Approaches for Ethical Decision Making</vt:lpstr>
      <vt:lpstr>Approaches for Ethical Decision Making</vt:lpstr>
      <vt:lpstr>Approaches for Ethical Decision Making</vt:lpstr>
      <vt:lpstr>Approaches for ethical decision making</vt:lpstr>
      <vt:lpstr>IT Professional </vt:lpstr>
      <vt:lpstr>IT Professional </vt:lpstr>
      <vt:lpstr>IT Workers Professionals?</vt:lpstr>
      <vt:lpstr>Professional Codes of Ethics</vt:lpstr>
      <vt:lpstr>Professional Codes of Ethics</vt:lpstr>
      <vt:lpstr>Relation Between IT workers and IT users</vt:lpstr>
      <vt:lpstr>Some Ethical Issues in IT</vt:lpstr>
      <vt:lpstr>Supporting the Ethical Practices of IT Users</vt:lpstr>
      <vt:lpstr>Some Important Terminologies</vt:lpstr>
      <vt:lpstr>Some Important Terminologies</vt:lpstr>
      <vt:lpstr>PowerPoint Presentation</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112</cp:revision>
  <dcterms:created xsi:type="dcterms:W3CDTF">2022-12-12T04:53:34Z</dcterms:created>
  <dcterms:modified xsi:type="dcterms:W3CDTF">2023-01-03T10:51:27Z</dcterms:modified>
</cp:coreProperties>
</file>