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7D979-B68D-453B-9F2F-0C4D04A66BC3}"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EB9F6-1C39-474A-9B1D-5675EAFAD1BD}" type="slidenum">
              <a:rPr lang="en-US" smtClean="0"/>
              <a:t>‹#›</a:t>
            </a:fld>
            <a:endParaRPr lang="en-US"/>
          </a:p>
        </p:txBody>
      </p:sp>
    </p:spTree>
    <p:extLst>
      <p:ext uri="{BB962C8B-B14F-4D97-AF65-F5344CB8AC3E}">
        <p14:creationId xmlns:p14="http://schemas.microsoft.com/office/powerpoint/2010/main" val="178806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B7D67D-0EB4-4A0F-B550-56CDE56B171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1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7F8B0A-D11C-4B52-88CF-B36734141AE1}"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321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0668D-FBDF-4AD6-860E-32EE137046CE}"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6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F285A-DA6F-419C-9490-2384450A39B5}"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624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BD8F6-396A-4066-8858-A5A0C5CB091B}"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6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0348C2-B1D1-4227-AA0E-7419DF3402D7}"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74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A49319-192A-45FE-A3EB-F91D0B611F0D}"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531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14F960-5143-4E12-B0BF-1C99BF40DA33}"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405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D49C4D-3E07-42CA-AC15-2B6AE3E0A498}" type="datetime1">
              <a:rPr lang="en-US" smtClean="0"/>
              <a:t>1/11/2023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196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4BB09-96FB-44DE-A9AC-C2168B7B5C85}" type="datetime1">
              <a:rPr lang="en-US" smtClean="0"/>
              <a:t>1/11/2023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35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4E7512-61DD-4E24-A514-A62E521DD699}"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269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87C8E3-CED0-47A3-9CEB-7C5ABA6BE295}" type="datetime1">
              <a:rPr lang="en-US" smtClean="0"/>
              <a:t>1/11/2023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9558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and </a:t>
            </a:r>
            <a:r>
              <a:rPr lang="en-US" dirty="0" smtClean="0"/>
              <a:t>Internet </a:t>
            </a:r>
            <a:r>
              <a:rPr lang="en-US" dirty="0"/>
              <a:t>C</a:t>
            </a:r>
            <a:r>
              <a:rPr lang="en-US" dirty="0" smtClean="0"/>
              <a:t>rime</a:t>
            </a:r>
            <a:endParaRPr lang="en-US" dirty="0"/>
          </a:p>
        </p:txBody>
      </p:sp>
      <p:sp>
        <p:nvSpPr>
          <p:cNvPr id="3" name="Subtitle 2"/>
          <p:cNvSpPr>
            <a:spLocks noGrp="1"/>
          </p:cNvSpPr>
          <p:nvPr>
            <p:ph type="subTitle" idx="1"/>
          </p:nvPr>
        </p:nvSpPr>
        <p:spPr/>
        <p:txBody>
          <a:bodyPr/>
          <a:lstStyle/>
          <a:p>
            <a:r>
              <a:rPr lang="en-US" smtClean="0"/>
              <a:t>2</a:t>
            </a:r>
            <a:r>
              <a:rPr lang="en-US" baseline="30000" smtClean="0"/>
              <a:t>nd</a:t>
            </a:r>
            <a:r>
              <a:rPr lang="en-US" smtClean="0"/>
              <a:t> Lecture slides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67857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Perpetrator</a:t>
            </a:r>
          </a:p>
        </p:txBody>
      </p:sp>
      <p:sp>
        <p:nvSpPr>
          <p:cNvPr id="3" name="Content Placeholder 2"/>
          <p:cNvSpPr>
            <a:spLocks noGrp="1"/>
          </p:cNvSpPr>
          <p:nvPr>
            <p:ph idx="1"/>
          </p:nvPr>
        </p:nvSpPr>
        <p:spPr/>
        <p:txBody>
          <a:bodyPr/>
          <a:lstStyle/>
          <a:p>
            <a:r>
              <a:rPr lang="en-US" b="1" dirty="0" smtClean="0">
                <a:solidFill>
                  <a:srgbClr val="FF0000"/>
                </a:solidFill>
              </a:rPr>
              <a:t>Industrial spies </a:t>
            </a:r>
            <a:r>
              <a:rPr lang="en-US" dirty="0" smtClean="0"/>
              <a:t>use illegal means to obtain trade secrets from competitors. </a:t>
            </a:r>
          </a:p>
          <a:p>
            <a:r>
              <a:rPr lang="en-US" b="1" dirty="0" smtClean="0"/>
              <a:t>Competitive intelligence </a:t>
            </a:r>
            <a:r>
              <a:rPr lang="en-US" dirty="0" smtClean="0"/>
              <a:t>is legally obtained information gathered using sources available to the public.</a:t>
            </a:r>
          </a:p>
          <a:p>
            <a:r>
              <a:rPr lang="en-US" b="1" dirty="0" smtClean="0">
                <a:solidFill>
                  <a:srgbClr val="FF0000"/>
                </a:solidFill>
              </a:rPr>
              <a:t>Competitive advantages?</a:t>
            </a:r>
          </a:p>
          <a:p>
            <a:endParaRPr lang="en-US" b="1" dirty="0">
              <a:solidFill>
                <a:srgbClr val="FF0000"/>
              </a:solidFill>
            </a:endParaRPr>
          </a:p>
          <a:p>
            <a:r>
              <a:rPr lang="en-US" b="1" dirty="0" smtClean="0">
                <a:solidFill>
                  <a:srgbClr val="FF0000"/>
                </a:solidFill>
              </a:rPr>
              <a:t>A</a:t>
            </a:r>
            <a:r>
              <a:rPr lang="en-US" b="1" dirty="0">
                <a:solidFill>
                  <a:srgbClr val="FF0000"/>
                </a:solidFill>
              </a:rPr>
              <a:t> </a:t>
            </a:r>
            <a:r>
              <a:rPr lang="en-US" b="1" i="1" dirty="0">
                <a:solidFill>
                  <a:srgbClr val="FF0000"/>
                </a:solidFill>
              </a:rPr>
              <a:t>cyber-terrorist</a:t>
            </a:r>
            <a:r>
              <a:rPr lang="en-US" dirty="0"/>
              <a:t> is a criminal who uses computer technology and the Internet, especially to cause fear and </a:t>
            </a:r>
            <a:r>
              <a:rPr lang="en-US" dirty="0" smtClean="0"/>
              <a:t>disruption or </a:t>
            </a:r>
            <a:r>
              <a:rPr lang="en-US" dirty="0">
                <a:solidFill>
                  <a:schemeClr val="tx1"/>
                </a:solidFill>
              </a:rPr>
              <a:t>in order to advance certain political or social objectives. </a:t>
            </a:r>
          </a:p>
          <a:p>
            <a:endParaRPr lang="en-US" b="1"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07505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trustworthy computing</a:t>
            </a:r>
            <a:endParaRPr lang="en-US" dirty="0"/>
          </a:p>
        </p:txBody>
      </p:sp>
      <p:sp>
        <p:nvSpPr>
          <p:cNvPr id="3" name="Content Placeholder 2"/>
          <p:cNvSpPr>
            <a:spLocks noGrp="1"/>
          </p:cNvSpPr>
          <p:nvPr>
            <p:ph idx="1"/>
          </p:nvPr>
        </p:nvSpPr>
        <p:spPr/>
        <p:txBody>
          <a:bodyPr/>
          <a:lstStyle/>
          <a:p>
            <a:r>
              <a:rPr lang="en-US" b="1" dirty="0">
                <a:solidFill>
                  <a:srgbClr val="FF0000"/>
                </a:solidFill>
              </a:rPr>
              <a:t>Trustworthy computing </a:t>
            </a:r>
            <a:r>
              <a:rPr lang="en-US" dirty="0"/>
              <a:t>is a method of computing that delivers secure, private, </a:t>
            </a:r>
            <a:r>
              <a:rPr lang="en-US" dirty="0" smtClean="0"/>
              <a:t>and reliable </a:t>
            </a:r>
            <a:r>
              <a:rPr lang="en-US" dirty="0"/>
              <a:t>computing </a:t>
            </a:r>
            <a:r>
              <a:rPr lang="en-US" dirty="0" smtClean="0"/>
              <a:t>experiences</a:t>
            </a:r>
          </a:p>
          <a:p>
            <a:r>
              <a:rPr lang="en-US" b="1" dirty="0">
                <a:solidFill>
                  <a:srgbClr val="FF0000"/>
                </a:solidFill>
              </a:rPr>
              <a:t>The security </a:t>
            </a:r>
            <a:r>
              <a:rPr lang="en-US" dirty="0"/>
              <a:t>of any system or network is a combination of technology, policy, </a:t>
            </a:r>
            <a:r>
              <a:rPr lang="en-US" dirty="0" smtClean="0"/>
              <a:t>and people </a:t>
            </a:r>
            <a:r>
              <a:rPr lang="en-US" dirty="0"/>
              <a:t>and requires a wide range of activities to be effective</a:t>
            </a: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90480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four pillars of trustworthy computing</a:t>
            </a:r>
            <a:endParaRPr lang="en-US" dirty="0"/>
          </a:p>
        </p:txBody>
      </p:sp>
      <p:pic>
        <p:nvPicPr>
          <p:cNvPr id="4" name="Content Placeholder 3"/>
          <p:cNvPicPr>
            <a:picLocks noGrp="1" noChangeAspect="1"/>
          </p:cNvPicPr>
          <p:nvPr>
            <p:ph idx="1"/>
          </p:nvPr>
        </p:nvPicPr>
        <p:blipFill>
          <a:blip r:embed="rId2"/>
          <a:stretch>
            <a:fillRect/>
          </a:stretch>
        </p:blipFill>
        <p:spPr>
          <a:xfrm>
            <a:off x="2287880" y="2011550"/>
            <a:ext cx="7106286" cy="3287398"/>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74385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Assessment</a:t>
            </a:r>
            <a:endParaRPr lang="en-US" dirty="0"/>
          </a:p>
        </p:txBody>
      </p:sp>
      <p:sp>
        <p:nvSpPr>
          <p:cNvPr id="3" name="Content Placeholder 2"/>
          <p:cNvSpPr>
            <a:spLocks noGrp="1"/>
          </p:cNvSpPr>
          <p:nvPr>
            <p:ph idx="1"/>
          </p:nvPr>
        </p:nvSpPr>
        <p:spPr>
          <a:xfrm>
            <a:off x="933377" y="1906119"/>
            <a:ext cx="3629997" cy="3494017"/>
          </a:xfrm>
        </p:spPr>
        <p:txBody>
          <a:bodyPr>
            <a:normAutofit fontScale="85000" lnSpcReduction="20000"/>
          </a:bodyPr>
          <a:lstStyle/>
          <a:p>
            <a:pPr algn="just"/>
            <a:r>
              <a:rPr lang="en-US" dirty="0"/>
              <a:t>Risk assessment is the process of assessing security-related risks to an </a:t>
            </a:r>
            <a:r>
              <a:rPr lang="en-US" dirty="0" smtClean="0"/>
              <a:t>organization’s computers </a:t>
            </a:r>
            <a:r>
              <a:rPr lang="en-US" dirty="0"/>
              <a:t>and networks from both internal and external </a:t>
            </a:r>
            <a:r>
              <a:rPr lang="en-US" dirty="0" smtClean="0"/>
              <a:t>threats</a:t>
            </a:r>
          </a:p>
          <a:p>
            <a:pPr algn="just"/>
            <a:r>
              <a:rPr lang="en-US" dirty="0"/>
              <a:t>In the context of an IT risk assessment, an asset </a:t>
            </a:r>
            <a:r>
              <a:rPr lang="en-US" dirty="0" smtClean="0"/>
              <a:t>is any </a:t>
            </a:r>
            <a:r>
              <a:rPr lang="en-US" dirty="0"/>
              <a:t>hardware, software, information system, network, or database that is used by </a:t>
            </a:r>
            <a:r>
              <a:rPr lang="en-US" dirty="0" smtClean="0"/>
              <a:t>the organization </a:t>
            </a:r>
            <a:r>
              <a:rPr lang="en-US" dirty="0"/>
              <a:t>to achieve its business objectives. </a:t>
            </a:r>
            <a:endParaRPr lang="en-US" dirty="0" smtClean="0"/>
          </a:p>
          <a:p>
            <a:r>
              <a:rPr lang="en-US" dirty="0" smtClean="0"/>
              <a:t>A </a:t>
            </a:r>
            <a:r>
              <a:rPr lang="en-US" dirty="0"/>
              <a:t>loss event is any occurrence that </a:t>
            </a:r>
            <a:r>
              <a:rPr lang="en-US" dirty="0" smtClean="0"/>
              <a:t>has a </a:t>
            </a:r>
            <a:r>
              <a:rPr lang="en-US" dirty="0"/>
              <a:t>negative impact on an asset, such as a computer contracting a virus or a Web </a:t>
            </a:r>
            <a:r>
              <a:rPr lang="en-US" dirty="0" smtClean="0"/>
              <a:t>site undergoing </a:t>
            </a:r>
            <a:r>
              <a:rPr lang="en-US" dirty="0"/>
              <a:t>a distributed denial-of-service attack.</a:t>
            </a:r>
          </a:p>
        </p:txBody>
      </p:sp>
      <p:pic>
        <p:nvPicPr>
          <p:cNvPr id="4" name="Picture 3"/>
          <p:cNvPicPr>
            <a:picLocks noChangeAspect="1"/>
          </p:cNvPicPr>
          <p:nvPr/>
        </p:nvPicPr>
        <p:blipFill>
          <a:blip r:embed="rId2"/>
          <a:stretch>
            <a:fillRect/>
          </a:stretch>
        </p:blipFill>
        <p:spPr>
          <a:xfrm>
            <a:off x="5118104" y="1449515"/>
            <a:ext cx="6690403" cy="4614854"/>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03926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lstStyle/>
          <a:p>
            <a:r>
              <a:rPr lang="en-US" dirty="0" smtClean="0"/>
              <a:t>The is to implement a layered security solution (e.g., two-factor authentication)</a:t>
            </a:r>
          </a:p>
          <a:p>
            <a:pPr lvl="1"/>
            <a:r>
              <a:rPr lang="en-US" dirty="0" smtClean="0"/>
              <a:t>Installing a corporate firewall</a:t>
            </a:r>
          </a:p>
          <a:p>
            <a:pPr lvl="1"/>
            <a:r>
              <a:rPr lang="en-US" dirty="0" smtClean="0"/>
              <a:t>Intrusion detection system</a:t>
            </a:r>
          </a:p>
          <a:p>
            <a:pPr lvl="1"/>
            <a:r>
              <a:rPr lang="en-US" dirty="0" smtClean="0"/>
              <a:t>Addressing the most critical internet security threats</a:t>
            </a:r>
          </a:p>
          <a:p>
            <a:pPr lvl="1"/>
            <a:r>
              <a:rPr lang="en-US" dirty="0" smtClean="0"/>
              <a:t>Conducting periodic IT security Audits</a:t>
            </a:r>
          </a:p>
          <a:p>
            <a:pPr lvl="1"/>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06159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and Response</a:t>
            </a:r>
            <a:endParaRPr lang="en-US" dirty="0"/>
          </a:p>
        </p:txBody>
      </p:sp>
      <p:sp>
        <p:nvSpPr>
          <p:cNvPr id="3" name="Content Placeholder 2"/>
          <p:cNvSpPr>
            <a:spLocks noGrp="1"/>
          </p:cNvSpPr>
          <p:nvPr>
            <p:ph idx="1"/>
          </p:nvPr>
        </p:nvSpPr>
        <p:spPr/>
        <p:txBody>
          <a:bodyPr/>
          <a:lstStyle/>
          <a:p>
            <a:r>
              <a:rPr lang="en-US" dirty="0" smtClean="0"/>
              <a:t>Organizations often employ an intrusion detection system</a:t>
            </a:r>
          </a:p>
          <a:p>
            <a:r>
              <a:rPr lang="en-US" b="1" dirty="0" smtClean="0">
                <a:solidFill>
                  <a:srgbClr val="FF0000"/>
                </a:solidFill>
              </a:rPr>
              <a:t>Response</a:t>
            </a:r>
          </a:p>
          <a:p>
            <a:pPr lvl="1"/>
            <a:r>
              <a:rPr lang="en-US" dirty="0" smtClean="0"/>
              <a:t>Incident Notification</a:t>
            </a:r>
          </a:p>
          <a:p>
            <a:pPr lvl="1"/>
            <a:r>
              <a:rPr lang="en-US" dirty="0" smtClean="0"/>
              <a:t>Protection of evidence and activity logs</a:t>
            </a:r>
          </a:p>
          <a:p>
            <a:pPr lvl="1"/>
            <a:r>
              <a:rPr lang="en-US" dirty="0" smtClean="0"/>
              <a:t>Incident containment</a:t>
            </a:r>
          </a:p>
          <a:p>
            <a:pPr lvl="1"/>
            <a:r>
              <a:rPr lang="en-US" dirty="0" smtClean="0"/>
              <a:t>Eradication</a:t>
            </a:r>
          </a:p>
          <a:p>
            <a:pPr lvl="1"/>
            <a:r>
              <a:rPr lang="en-US" dirty="0" smtClean="0"/>
              <a:t>Incident follow-up</a:t>
            </a:r>
          </a:p>
          <a:p>
            <a:pPr lvl="1"/>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818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Forensics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Computer forensics is the application of investigation and analysis techniques to gather and preserve evidence from a particular computing device in a way that is suitable for presentation in a court of law</a:t>
            </a:r>
            <a:r>
              <a:rPr lang="en-US" dirty="0" smtClean="0"/>
              <a:t>.</a:t>
            </a:r>
          </a:p>
          <a:p>
            <a:pPr>
              <a:buFont typeface="Wingdings" panose="05000000000000000000" pitchFamily="2" charset="2"/>
              <a:buChar char="§"/>
            </a:pPr>
            <a:r>
              <a:rPr lang="en-US" dirty="0"/>
              <a:t>The goal of computer forensics is to perform a structured investigation and maintain a documented chain of evidence to find out exactly what happened on a computing device and who was responsible for it.</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67569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security of information technology used in </a:t>
            </a:r>
            <a:r>
              <a:rPr lang="en-US" dirty="0" smtClean="0"/>
              <a:t>a business </a:t>
            </a:r>
            <a:r>
              <a:rPr lang="en-US" dirty="0"/>
              <a:t>is of utmost importance</a:t>
            </a:r>
            <a:r>
              <a:rPr lang="en-US" dirty="0" smtClean="0"/>
              <a:t>.</a:t>
            </a:r>
          </a:p>
          <a:p>
            <a:pPr>
              <a:buFont typeface="Wingdings" panose="05000000000000000000" pitchFamily="2" charset="2"/>
              <a:buChar char="q"/>
            </a:pPr>
            <a:r>
              <a:rPr lang="en-US" dirty="0"/>
              <a:t>Confidential business data and private customer and employee information must be safeguarded, and systems must be protected against malicious acts of theft or disruption</a:t>
            </a:r>
            <a:r>
              <a:rPr lang="en-US" dirty="0" smtClean="0"/>
              <a:t>.</a:t>
            </a:r>
            <a:endParaRPr lang="en-US" dirty="0" smtClean="0"/>
          </a:p>
          <a:p>
            <a:pPr>
              <a:buFont typeface="Wingdings" panose="05000000000000000000" pitchFamily="2" charset="2"/>
              <a:buChar char="q"/>
            </a:pPr>
            <a:r>
              <a:rPr lang="en-US" b="1" dirty="0">
                <a:solidFill>
                  <a:srgbClr val="FF0000"/>
                </a:solidFill>
              </a:rPr>
              <a:t>A security incident </a:t>
            </a:r>
            <a:r>
              <a:rPr lang="en-US" dirty="0"/>
              <a:t>is an event that may indicate that an organization's systems or data have been compromised or that measures put in place to protect them have failed</a:t>
            </a:r>
            <a:r>
              <a:rPr lang="en-US" dirty="0" smtClean="0"/>
              <a:t>.</a:t>
            </a:r>
          </a:p>
          <a:p>
            <a:pPr>
              <a:buFont typeface="Wingdings" panose="05000000000000000000" pitchFamily="2" charset="2"/>
              <a:buChar char="q"/>
            </a:pPr>
            <a:r>
              <a:rPr lang="en-US" dirty="0"/>
              <a:t> </a:t>
            </a:r>
            <a:r>
              <a:rPr lang="en-US" b="1" dirty="0" smtClean="0">
                <a:solidFill>
                  <a:srgbClr val="FF0000"/>
                </a:solidFill>
              </a:rPr>
              <a:t>A</a:t>
            </a:r>
            <a:r>
              <a:rPr lang="en-US" b="1" dirty="0">
                <a:solidFill>
                  <a:srgbClr val="FF0000"/>
                </a:solidFill>
              </a:rPr>
              <a:t> security breach</a:t>
            </a:r>
            <a:r>
              <a:rPr lang="en-US" dirty="0"/>
              <a:t> pertains to data breaches only -- not </a:t>
            </a:r>
            <a:r>
              <a:rPr lang="en-US" dirty="0" smtClean="0"/>
              <a:t>a network </a:t>
            </a:r>
            <a:r>
              <a:rPr lang="en-US" dirty="0"/>
              <a:t>or system access violations, or malware invasions where data is not involved.</a:t>
            </a:r>
            <a:endParaRPr lang="en-US" dirty="0" smtClean="0"/>
          </a:p>
          <a:p>
            <a:pPr>
              <a:buFont typeface="Wingdings" panose="05000000000000000000" pitchFamily="2" charset="2"/>
              <a:buChar char="q"/>
            </a:pPr>
            <a:r>
              <a:rPr lang="en-US" dirty="0" smtClean="0"/>
              <a:t>Although </a:t>
            </a:r>
            <a:r>
              <a:rPr lang="en-US" dirty="0"/>
              <a:t>the necessity of security is obvious, it must often be balanced against other business needs and issues</a:t>
            </a: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9515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Terms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Exploit</a:t>
            </a:r>
          </a:p>
          <a:p>
            <a:pPr lvl="1"/>
            <a:r>
              <a:rPr lang="en-US" dirty="0"/>
              <a:t>An attack that takes advantage of a particular system vulnerability</a:t>
            </a:r>
          </a:p>
          <a:p>
            <a:pPr>
              <a:buFont typeface="Wingdings" panose="05000000000000000000" pitchFamily="2" charset="2"/>
              <a:buChar char="q"/>
            </a:pPr>
            <a:r>
              <a:rPr lang="en-US" dirty="0"/>
              <a:t>Zero-day attack</a:t>
            </a:r>
          </a:p>
          <a:p>
            <a:pPr lvl="1"/>
            <a:r>
              <a:rPr lang="en-US" dirty="0"/>
              <a:t>Takes place before a vulnerability is discovered or </a:t>
            </a:r>
            <a:r>
              <a:rPr lang="en-US" dirty="0" smtClean="0"/>
              <a:t>fixed</a:t>
            </a:r>
          </a:p>
          <a:p>
            <a:pPr>
              <a:buFont typeface="Wingdings" panose="05000000000000000000" pitchFamily="2" charset="2"/>
              <a:buChar char="q"/>
            </a:pPr>
            <a:r>
              <a:rPr lang="en-US" dirty="0" smtClean="0"/>
              <a:t>Patch</a:t>
            </a:r>
          </a:p>
          <a:p>
            <a:pPr lvl="1"/>
            <a:r>
              <a:rPr lang="en-US" dirty="0" smtClean="0"/>
              <a:t>“Fix” to eliminate a problem</a:t>
            </a:r>
          </a:p>
          <a:p>
            <a:pPr lvl="1"/>
            <a:r>
              <a:rPr lang="en-US" dirty="0" smtClean="0"/>
              <a:t>Problem: users responsible to install patches</a:t>
            </a:r>
          </a:p>
          <a:p>
            <a:pPr lvl="1">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9303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Exploits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b="1" dirty="0" smtClean="0">
                <a:solidFill>
                  <a:srgbClr val="FF0000"/>
                </a:solidFill>
              </a:rPr>
              <a:t> A Virus</a:t>
            </a:r>
            <a:r>
              <a:rPr lang="en-US" dirty="0" smtClean="0"/>
              <a:t> </a:t>
            </a:r>
            <a:r>
              <a:rPr lang="en-US" dirty="0"/>
              <a:t>is a piece of programming code, usually disguised as something else, which causes a computer to behave in an unexpected and usually undesirable manner. </a:t>
            </a:r>
            <a:endParaRPr lang="en-US" dirty="0" smtClean="0"/>
          </a:p>
          <a:p>
            <a:pPr lvl="1"/>
            <a:r>
              <a:rPr lang="en-US" dirty="0" smtClean="0"/>
              <a:t>A true virus does not spread itself. It spread when a computer user opens an infected attachment, downloads an infected program, or visits infected websites. </a:t>
            </a:r>
          </a:p>
          <a:p>
            <a:pPr lvl="1"/>
            <a:r>
              <a:rPr lang="en-US" dirty="0" smtClean="0"/>
              <a:t>Macro viruses can insert unwanted words, numbers, or phrases into documents or alter command functions</a:t>
            </a:r>
            <a:endParaRPr lang="en-US" dirty="0"/>
          </a:p>
          <a:p>
            <a:pPr algn="just">
              <a:buFont typeface="Wingdings" panose="05000000000000000000" pitchFamily="2" charset="2"/>
              <a:buChar char="q"/>
            </a:pPr>
            <a:r>
              <a:rPr lang="en-US" b="1" dirty="0" smtClean="0">
                <a:solidFill>
                  <a:srgbClr val="FF0000"/>
                </a:solidFill>
              </a:rPr>
              <a:t>A worm</a:t>
            </a:r>
            <a:r>
              <a:rPr lang="en-US" dirty="0" smtClean="0"/>
              <a:t> is </a:t>
            </a:r>
            <a:r>
              <a:rPr lang="en-US" dirty="0"/>
              <a:t>a harmful program that resides in the active memory of the computer and duplicates itself. Worms differ from viruses in that they can propagate without human intervention.</a:t>
            </a:r>
            <a:endParaRPr lang="en-US" dirty="0" smtClean="0"/>
          </a:p>
          <a:p>
            <a:pPr algn="just">
              <a:buFont typeface="Wingdings" panose="05000000000000000000" pitchFamily="2" charset="2"/>
              <a:buChar char="q"/>
            </a:pPr>
            <a:r>
              <a:rPr lang="en-US" b="1" dirty="0" smtClean="0">
                <a:solidFill>
                  <a:srgbClr val="FF0000"/>
                </a:solidFill>
              </a:rPr>
              <a:t>A Trojan </a:t>
            </a:r>
            <a:r>
              <a:rPr lang="en-US" b="1" dirty="0">
                <a:solidFill>
                  <a:srgbClr val="FF0000"/>
                </a:solidFill>
              </a:rPr>
              <a:t>Horse </a:t>
            </a:r>
            <a:r>
              <a:rPr lang="en-US" dirty="0"/>
              <a:t>is a program in which malicious code is hidden inside a seemingly harmless program</a:t>
            </a:r>
            <a:r>
              <a:rPr lang="en-US" dirty="0" smtClean="0"/>
              <a:t>. Might be designed to enable the hacker to destroy hard drives, corrupt files, control the computer remotely, steal passwords, or spy on users by recording keystrokes. The logic bomb is another type of Trojan horse that is triggered by a specific event. </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39905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Exploits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solidFill>
                  <a:srgbClr val="FF0000"/>
                </a:solidFill>
              </a:rPr>
              <a:t>Email spam </a:t>
            </a:r>
            <a:r>
              <a:rPr lang="en-US" dirty="0" smtClean="0"/>
              <a:t>is the abuse of email systems to send unsolicited emails to large numbers of people. </a:t>
            </a:r>
            <a:r>
              <a:rPr lang="en-US" dirty="0"/>
              <a:t>Most spam is a form of low-cost commercial advertising</a:t>
            </a:r>
            <a:r>
              <a:rPr lang="en-US" dirty="0" smtClean="0"/>
              <a:t>.</a:t>
            </a:r>
          </a:p>
          <a:p>
            <a:pPr lvl="1"/>
            <a:r>
              <a:rPr lang="en-US" dirty="0"/>
              <a:t>Is spam legal?</a:t>
            </a:r>
          </a:p>
          <a:p>
            <a:pPr lvl="1"/>
            <a:r>
              <a:rPr lang="en-US" dirty="0"/>
              <a:t>It is legal, provided that the messages meet a few basic requirements- </a:t>
            </a:r>
          </a:p>
          <a:p>
            <a:pPr lvl="2"/>
            <a:r>
              <a:rPr lang="en-US" dirty="0"/>
              <a:t>Spammers cannot disguise their identity by using a false return address, </a:t>
            </a:r>
          </a:p>
          <a:p>
            <a:pPr lvl="2"/>
            <a:r>
              <a:rPr lang="en-US" dirty="0"/>
              <a:t>The email must include a label specifying that it is an ad or a solicitation, and </a:t>
            </a:r>
          </a:p>
          <a:p>
            <a:pPr lvl="2"/>
            <a:r>
              <a:rPr lang="en-US" dirty="0"/>
              <a:t>The email must include a way for recipients to indicate that they do not want future mass mailings. </a:t>
            </a:r>
            <a:endParaRPr lang="en-US" dirty="0" smtClean="0"/>
          </a:p>
          <a:p>
            <a:pPr algn="just">
              <a:buFont typeface="Wingdings" panose="05000000000000000000" pitchFamily="2" charset="2"/>
              <a:buChar char="q"/>
            </a:pPr>
            <a:r>
              <a:rPr lang="en-US" b="1" dirty="0">
                <a:solidFill>
                  <a:srgbClr val="FF0000"/>
                </a:solidFill>
              </a:rPr>
              <a:t>Distributed Denial-of-Service (</a:t>
            </a:r>
            <a:r>
              <a:rPr lang="en-US" b="1" dirty="0" err="1">
                <a:solidFill>
                  <a:srgbClr val="FF0000"/>
                </a:solidFill>
              </a:rPr>
              <a:t>DDoS</a:t>
            </a:r>
            <a:r>
              <a:rPr lang="en-US" b="1" dirty="0">
                <a:solidFill>
                  <a:srgbClr val="FF0000"/>
                </a:solidFill>
              </a:rPr>
              <a:t>) </a:t>
            </a:r>
            <a:r>
              <a:rPr lang="en-US" dirty="0" smtClean="0"/>
              <a:t>Attack </a:t>
            </a:r>
            <a:r>
              <a:rPr lang="en-US" dirty="0"/>
              <a:t>is one in which a malicious hacker takes over computers on the Internet and causes them to flood a target site with demands for data and other small tasks</a:t>
            </a:r>
            <a:r>
              <a:rPr lang="en-US" dirty="0" smtClean="0"/>
              <a:t>. </a:t>
            </a:r>
            <a:r>
              <a:rPr lang="en-US" b="1" dirty="0">
                <a:solidFill>
                  <a:srgbClr val="FF0000"/>
                </a:solidFill>
              </a:rPr>
              <a:t>Botnet</a:t>
            </a:r>
            <a:r>
              <a:rPr lang="en-US" dirty="0"/>
              <a:t> is a large group of computers controlled from one or more remote locations by hackers, without the knowledge or consent of their owners. Botnets are frequently used to distribute spam and malicious code.</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9849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Exploits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solidFill>
                  <a:srgbClr val="FF0000"/>
                </a:solidFill>
              </a:rPr>
              <a:t>A rootkit </a:t>
            </a:r>
            <a:r>
              <a:rPr lang="en-US" dirty="0"/>
              <a:t>is a set of programs that enables its user to gain </a:t>
            </a:r>
            <a:r>
              <a:rPr lang="en-US" dirty="0" smtClean="0"/>
              <a:t>administrator-level </a:t>
            </a:r>
            <a:r>
              <a:rPr lang="en-US" dirty="0"/>
              <a:t>access to a computer without the end user’s consent or knowledge</a:t>
            </a:r>
            <a:r>
              <a:rPr lang="en-US" dirty="0" smtClean="0"/>
              <a:t>. Some symptoms of rootkit infection</a:t>
            </a:r>
          </a:p>
          <a:p>
            <a:pPr lvl="2"/>
            <a:r>
              <a:rPr lang="en-US" dirty="0"/>
              <a:t>The computer locks up or fails to respond to input from the keyboard or mouse</a:t>
            </a:r>
          </a:p>
          <a:p>
            <a:pPr lvl="2"/>
            <a:r>
              <a:rPr lang="en-US" dirty="0"/>
              <a:t>The screen saver changes without any action on the part of the user</a:t>
            </a:r>
          </a:p>
          <a:p>
            <a:pPr lvl="2"/>
            <a:r>
              <a:rPr lang="en-US" dirty="0"/>
              <a:t>The taskbar disappears</a:t>
            </a:r>
          </a:p>
          <a:p>
            <a:pPr lvl="2"/>
            <a:r>
              <a:rPr lang="en-US" dirty="0"/>
              <a:t>Network activities function extremely slow</a:t>
            </a:r>
          </a:p>
          <a:p>
            <a:pPr>
              <a:buFont typeface="Wingdings" panose="05000000000000000000" pitchFamily="2" charset="2"/>
              <a:buChar char="q"/>
            </a:pPr>
            <a:r>
              <a:rPr lang="en-US" b="1" dirty="0" smtClean="0">
                <a:solidFill>
                  <a:srgbClr val="FF0000"/>
                </a:solidFill>
              </a:rPr>
              <a:t>Phishing </a:t>
            </a:r>
            <a:r>
              <a:rPr lang="en-US" dirty="0"/>
              <a:t>is the act of using fraudulently to try to get the recipient to reveal personal data</a:t>
            </a:r>
            <a:r>
              <a:rPr lang="en-US" dirty="0" smtClean="0"/>
              <a:t>. In a phishing scam, con artists send legitimate-looking emails urging the recipient to take action to avoid a negative consequence or to receive a reward. </a:t>
            </a:r>
            <a:r>
              <a:rPr lang="en-US" b="1" dirty="0">
                <a:solidFill>
                  <a:srgbClr val="FF0000"/>
                </a:solidFill>
              </a:rPr>
              <a:t>Spear-phishing</a:t>
            </a:r>
            <a:r>
              <a:rPr lang="en-US" dirty="0"/>
              <a:t> is a variation of phishing in which the phisher sends fraudulent </a:t>
            </a:r>
            <a:r>
              <a:rPr lang="en-US" dirty="0" smtClean="0"/>
              <a:t>emails </a:t>
            </a:r>
            <a:r>
              <a:rPr lang="en-US" dirty="0"/>
              <a:t>to a certain organization’s employees</a:t>
            </a:r>
            <a:r>
              <a:rPr lang="en-US" dirty="0" smtClean="0"/>
              <a:t>. It is much more precise and narrow. </a:t>
            </a:r>
          </a:p>
          <a:p>
            <a:pPr>
              <a:buFont typeface="Wingdings" panose="05000000000000000000" pitchFamily="2" charset="2"/>
              <a:buChar char="q"/>
            </a:pPr>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84303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Exploits</a:t>
            </a:r>
          </a:p>
        </p:txBody>
      </p:sp>
      <p:sp>
        <p:nvSpPr>
          <p:cNvPr id="3" name="Content Placeholder 2"/>
          <p:cNvSpPr>
            <a:spLocks noGrp="1"/>
          </p:cNvSpPr>
          <p:nvPr>
            <p:ph idx="1"/>
          </p:nvPr>
        </p:nvSpPr>
        <p:spPr/>
        <p:txBody>
          <a:bodyPr/>
          <a:lstStyle/>
          <a:p>
            <a:r>
              <a:rPr lang="en-US" b="1" dirty="0" err="1">
                <a:solidFill>
                  <a:srgbClr val="FF0000"/>
                </a:solidFill>
              </a:rPr>
              <a:t>Smishing</a:t>
            </a:r>
            <a:r>
              <a:rPr lang="en-US" b="1" dirty="0">
                <a:solidFill>
                  <a:srgbClr val="FF0000"/>
                </a:solidFill>
              </a:rPr>
              <a:t> and Vishing </a:t>
            </a:r>
            <a:r>
              <a:rPr lang="en-US" dirty="0">
                <a:solidFill>
                  <a:schemeClr val="tx1"/>
                </a:solidFill>
              </a:rPr>
              <a:t>variations of phishing involve the use of Short Message Service (SMS) and voice mail, respectively. </a:t>
            </a:r>
            <a:endParaRPr lang="en-US" b="1" dirty="0">
              <a:solidFill>
                <a:srgbClr val="FF0000"/>
              </a:solidFill>
            </a:endParaRPr>
          </a:p>
          <a:p>
            <a:pPr>
              <a:buFont typeface="Wingdings" panose="05000000000000000000" pitchFamily="2" charset="2"/>
              <a:buChar char="q"/>
            </a:pPr>
            <a:r>
              <a:rPr lang="en-US" dirty="0"/>
              <a:t>Recommended action steps</a:t>
            </a:r>
            <a:endParaRPr lang="en-US" b="1" dirty="0" smtClean="0">
              <a:solidFill>
                <a:srgbClr val="FF0000"/>
              </a:solidFill>
            </a:endParaRPr>
          </a:p>
          <a:p>
            <a:pPr lvl="1">
              <a:buFont typeface="Wingdings" panose="05000000000000000000" pitchFamily="2" charset="2"/>
              <a:buChar char="§"/>
            </a:pPr>
            <a:r>
              <a:rPr lang="en-US" dirty="0" smtClean="0">
                <a:solidFill>
                  <a:schemeClr val="tx1"/>
                </a:solidFill>
              </a:rPr>
              <a:t>Companies should educate their customers about the dangers of phishing, </a:t>
            </a:r>
            <a:r>
              <a:rPr lang="en-US" dirty="0" err="1" smtClean="0">
                <a:solidFill>
                  <a:schemeClr val="tx1"/>
                </a:solidFill>
              </a:rPr>
              <a:t>smishing</a:t>
            </a:r>
            <a:r>
              <a:rPr lang="en-US" dirty="0" smtClean="0">
                <a:solidFill>
                  <a:schemeClr val="tx1"/>
                </a:solidFill>
              </a:rPr>
              <a:t>, and vishing</a:t>
            </a:r>
          </a:p>
          <a:p>
            <a:pPr lvl="1">
              <a:buFont typeface="Wingdings" panose="05000000000000000000" pitchFamily="2" charset="2"/>
              <a:buChar char="§"/>
            </a:pPr>
            <a:r>
              <a:rPr lang="en-US" dirty="0" smtClean="0">
                <a:solidFill>
                  <a:schemeClr val="tx1"/>
                </a:solidFill>
              </a:rPr>
              <a:t>Call center service employees should be trained to detect customer complaints</a:t>
            </a:r>
          </a:p>
          <a:p>
            <a:pPr lvl="1">
              <a:buFont typeface="Wingdings" panose="05000000000000000000" pitchFamily="2" charset="2"/>
              <a:buChar char="§"/>
            </a:pPr>
            <a:r>
              <a:rPr lang="en-US" dirty="0" smtClean="0">
                <a:solidFill>
                  <a:schemeClr val="tx1"/>
                </a:solidFill>
              </a:rPr>
              <a:t>Customers should be notified immediately if a scam occurs</a:t>
            </a:r>
          </a:p>
          <a:p>
            <a:pPr lvl="1">
              <a:buFont typeface="Wingdings" panose="05000000000000000000" pitchFamily="2" charset="2"/>
              <a:buChar char="§"/>
            </a:pPr>
            <a:r>
              <a:rPr lang="en-US" dirty="0" smtClean="0">
                <a:solidFill>
                  <a:schemeClr val="tx1"/>
                </a:solidFill>
              </a:rPr>
              <a:t>Institutions can notify the telecommunications carrier for the particular phone number to shut </a:t>
            </a:r>
            <a:r>
              <a:rPr lang="en-US" dirty="0" smtClean="0">
                <a:solidFill>
                  <a:schemeClr val="tx1"/>
                </a:solidFill>
              </a:rPr>
              <a:t>down</a:t>
            </a:r>
          </a:p>
          <a:p>
            <a:pPr lvl="1">
              <a:buFont typeface="Wingdings" panose="05000000000000000000" pitchFamily="2" charset="2"/>
              <a:buChar char="§"/>
            </a:pPr>
            <a:endParaRPr lang="en-US" dirty="0">
              <a:solidFill>
                <a:schemeClr val="tx1"/>
              </a:solidFill>
            </a:endParaRPr>
          </a:p>
          <a:p>
            <a:pPr marL="201168" lvl="1" indent="0">
              <a:buNone/>
            </a:pPr>
            <a:r>
              <a:rPr lang="en-US" b="1" dirty="0" smtClean="0">
                <a:solidFill>
                  <a:srgbClr val="FF0000"/>
                </a:solidFill>
              </a:rPr>
              <a:t>Brute-Force </a:t>
            </a:r>
            <a:r>
              <a:rPr lang="en-US" b="1" dirty="0">
                <a:solidFill>
                  <a:srgbClr val="FF0000"/>
                </a:solidFill>
              </a:rPr>
              <a:t>Attacks</a:t>
            </a:r>
          </a:p>
          <a:p>
            <a:pPr lvl="1">
              <a:buFont typeface="Wingdings" panose="05000000000000000000" pitchFamily="2" charset="2"/>
              <a:buChar char="§"/>
            </a:pPr>
            <a:r>
              <a:rPr lang="en-US" dirty="0" smtClean="0"/>
              <a:t>Hackers </a:t>
            </a:r>
            <a:r>
              <a:rPr lang="en-US" dirty="0"/>
              <a:t>use software to repeatedly and systematically attempt password combinations until they find one that works</a:t>
            </a:r>
            <a:r>
              <a:rPr lang="en-US" dirty="0" smtClean="0"/>
              <a:t>. </a:t>
            </a:r>
            <a:r>
              <a:rPr lang="en-US" dirty="0"/>
              <a:t>Limiting login attempts and enabling two-factor authentication are better preventative measures against brute-force attacks.</a:t>
            </a:r>
            <a:endParaRPr lang="en-US" dirty="0" smtClean="0">
              <a:solidFill>
                <a:schemeClr val="tx1"/>
              </a:solidFill>
            </a:endParaRPr>
          </a:p>
          <a:p>
            <a:pPr lvl="1">
              <a:buFont typeface="Wingdings" panose="05000000000000000000" pitchFamily="2" charset="2"/>
              <a:buChar char="§"/>
            </a:pP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0524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Perpetrator</a:t>
            </a:r>
            <a:endParaRPr lang="en-US" dirty="0"/>
          </a:p>
        </p:txBody>
      </p:sp>
      <p:sp>
        <p:nvSpPr>
          <p:cNvPr id="3" name="Content Placeholder 2"/>
          <p:cNvSpPr>
            <a:spLocks noGrp="1"/>
          </p:cNvSpPr>
          <p:nvPr>
            <p:ph idx="1"/>
          </p:nvPr>
        </p:nvSpPr>
        <p:spPr/>
        <p:txBody>
          <a:bodyPr/>
          <a:lstStyle/>
          <a:p>
            <a:r>
              <a:rPr lang="en-US" dirty="0" smtClean="0"/>
              <a:t>Hackers and Crackers</a:t>
            </a:r>
          </a:p>
          <a:p>
            <a:pPr lvl="1"/>
            <a:r>
              <a:rPr lang="en-US" dirty="0" smtClean="0"/>
              <a:t>Hackers test the limitations of information systems out of intellectual curiosity. </a:t>
            </a:r>
          </a:p>
          <a:p>
            <a:pPr lvl="1"/>
            <a:r>
              <a:rPr lang="en-US" dirty="0" smtClean="0"/>
              <a:t>Three phases of hacking (1960 to present). </a:t>
            </a:r>
            <a:r>
              <a:rPr lang="en-US" altLang="en-US" dirty="0"/>
              <a:t>Originally, </a:t>
            </a:r>
            <a:r>
              <a:rPr lang="en-US" altLang="en-US" i="1" dirty="0" smtClean="0"/>
              <a:t>hackers</a:t>
            </a:r>
            <a:r>
              <a:rPr lang="en-US" altLang="en-US" dirty="0" smtClean="0"/>
              <a:t> </a:t>
            </a:r>
            <a:r>
              <a:rPr lang="en-US" altLang="en-US" dirty="0"/>
              <a:t>referred to </a:t>
            </a:r>
            <a:r>
              <a:rPr lang="en-US" altLang="en-US" dirty="0" smtClean="0"/>
              <a:t>creative programmers who wrote </a:t>
            </a:r>
            <a:r>
              <a:rPr lang="en-US" altLang="en-US" dirty="0"/>
              <a:t>clever </a:t>
            </a:r>
            <a:r>
              <a:rPr lang="en-US" altLang="en-US" dirty="0" smtClean="0"/>
              <a:t>code.</a:t>
            </a:r>
          </a:p>
          <a:p>
            <a:pPr lvl="1" algn="just"/>
            <a:r>
              <a:rPr lang="en-US" dirty="0" smtClean="0"/>
              <a:t>Hackers </a:t>
            </a:r>
            <a:r>
              <a:rPr lang="en-US" dirty="0"/>
              <a:t>are kind of good people who do hacking for a good purpose and to obtain more knowledge from it. They generally find </a:t>
            </a:r>
            <a:r>
              <a:rPr lang="en-US" u="sng" dirty="0"/>
              <a:t>loopholes</a:t>
            </a:r>
            <a:r>
              <a:rPr lang="en-US" dirty="0"/>
              <a:t> in the system and help them to cover the loopholes.</a:t>
            </a:r>
            <a:endParaRPr lang="en-US" altLang="en-US" dirty="0" smtClean="0"/>
          </a:p>
          <a:p>
            <a:pPr lvl="1"/>
            <a:r>
              <a:rPr lang="en-US" altLang="en-US" b="1" dirty="0" smtClean="0">
                <a:solidFill>
                  <a:srgbClr val="FF0000"/>
                </a:solidFill>
              </a:rPr>
              <a:t>Hacktivism</a:t>
            </a:r>
            <a:r>
              <a:rPr lang="en-US" altLang="en-US" dirty="0" smtClean="0"/>
              <a:t> is </a:t>
            </a:r>
            <a:r>
              <a:rPr lang="en-US" altLang="en-US" dirty="0"/>
              <a:t>the use of hacking expertise to promote a political cause.</a:t>
            </a:r>
          </a:p>
          <a:p>
            <a:pPr lvl="1"/>
            <a:endParaRPr lang="en-US" altLang="en-US" dirty="0"/>
          </a:p>
          <a:p>
            <a:pPr lvl="1" algn="just"/>
            <a:r>
              <a:rPr lang="en-US" b="1" dirty="0" smtClean="0">
                <a:solidFill>
                  <a:srgbClr val="FF0000"/>
                </a:solidFill>
              </a:rPr>
              <a:t>Crackers </a:t>
            </a:r>
            <a:r>
              <a:rPr lang="en-US" dirty="0"/>
              <a:t>are kind of bad people who break or violate the system or a computer remotely with bad intentions to harm the data and steal it. Crackers destroy data by gaining unauthorized access to the network. Their works are always hidden as they are doing illegal stuff. Bypasses passwords of computers and social media websites, can steal your bank details and transfer money from the bank.</a:t>
            </a:r>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72461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Perpetrator</a:t>
            </a:r>
          </a:p>
        </p:txBody>
      </p:sp>
      <p:sp>
        <p:nvSpPr>
          <p:cNvPr id="3" name="Content Placeholder 2"/>
          <p:cNvSpPr>
            <a:spLocks noGrp="1"/>
          </p:cNvSpPr>
          <p:nvPr>
            <p:ph idx="1"/>
          </p:nvPr>
        </p:nvSpPr>
        <p:spPr/>
        <p:txBody>
          <a:bodyPr/>
          <a:lstStyle/>
          <a:p>
            <a:r>
              <a:rPr lang="en-US" b="1" dirty="0">
                <a:solidFill>
                  <a:srgbClr val="FF0000"/>
                </a:solidFill>
              </a:rPr>
              <a:t>Malicious insiders </a:t>
            </a:r>
            <a:r>
              <a:rPr lang="en-US" dirty="0"/>
              <a:t>can be employees, former employees, contractors or business associates who have legitimate access to your systems and data, but use that access to destroy data, steal data or sabotage your systems. It does not include well-meaning staff who accidentally put your cyber security at risk or spill data</a:t>
            </a:r>
            <a:r>
              <a:rPr lang="en-US" dirty="0" smtClean="0"/>
              <a:t>. </a:t>
            </a:r>
            <a:r>
              <a:rPr lang="en-US" dirty="0"/>
              <a:t>CERT describes the classification of malicious insider activities</a:t>
            </a:r>
            <a:r>
              <a:rPr lang="en-US" dirty="0" smtClean="0"/>
              <a:t>:</a:t>
            </a:r>
          </a:p>
          <a:p>
            <a:pPr lvl="1" algn="just"/>
            <a:r>
              <a:rPr lang="en-US" b="1" dirty="0">
                <a:solidFill>
                  <a:srgbClr val="FF0000"/>
                </a:solidFill>
              </a:rPr>
              <a:t>IT sabotage</a:t>
            </a:r>
            <a:r>
              <a:rPr lang="en-US" dirty="0"/>
              <a:t> is abusing information technology to direct specific harm to an organization or individual</a:t>
            </a:r>
            <a:r>
              <a:rPr lang="en-US" dirty="0" smtClean="0"/>
              <a:t>. </a:t>
            </a:r>
            <a:r>
              <a:rPr lang="en-US" dirty="0"/>
              <a:t>These types of attacks are usually performed by system administrators, programmers, or other technically savvy employees who can hide their malicious actions and disable an organization’s operations. </a:t>
            </a:r>
            <a:endParaRPr lang="en-US" dirty="0" smtClean="0"/>
          </a:p>
          <a:p>
            <a:pPr lvl="1"/>
            <a:r>
              <a:rPr lang="en-US" b="1" dirty="0">
                <a:solidFill>
                  <a:srgbClr val="FF0000"/>
                </a:solidFill>
              </a:rPr>
              <a:t>Data theft </a:t>
            </a:r>
            <a:r>
              <a:rPr lang="en-US" dirty="0"/>
              <a:t>is stealing intellectual property or sensitive data from an organization for monetary gain or personal benefit</a:t>
            </a:r>
            <a:r>
              <a:rPr lang="en-US" dirty="0" smtClean="0"/>
              <a:t>. Insiders </a:t>
            </a:r>
            <a:r>
              <a:rPr lang="en-US" dirty="0"/>
              <a:t>who steal data are usually current employees: engineers, programmers, scientists, salespeople, etc.</a:t>
            </a:r>
            <a:endParaRPr lang="en-US" dirty="0" smtClean="0"/>
          </a:p>
          <a:p>
            <a:pPr lvl="1"/>
            <a:r>
              <a:rPr lang="en-US" b="1" dirty="0">
                <a:solidFill>
                  <a:srgbClr val="FF0000"/>
                </a:solidFill>
              </a:rPr>
              <a:t>Insider fraud </a:t>
            </a:r>
            <a:r>
              <a:rPr lang="en-US" dirty="0"/>
              <a:t>is unauthorized access or modification of an organization’s data. Usually, the motivation for fraud is personal gain or data </a:t>
            </a:r>
            <a:r>
              <a:rPr lang="en-US" dirty="0" smtClean="0"/>
              <a:t>theft. </a:t>
            </a:r>
            <a:r>
              <a:rPr lang="en-US" dirty="0"/>
              <a:t>These attacks are usually committed by lower-level employees like administrative assistants, customer service specialists, or data entry clerks.</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8780071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TotalTime>
  <Words>1268</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Computer and Internet Crime</vt:lpstr>
      <vt:lpstr>Overview</vt:lpstr>
      <vt:lpstr>Security Terms</vt:lpstr>
      <vt:lpstr>Types of Exploits</vt:lpstr>
      <vt:lpstr>Types of Exploits</vt:lpstr>
      <vt:lpstr>Types of Exploits</vt:lpstr>
      <vt:lpstr>Types of Exploits</vt:lpstr>
      <vt:lpstr>Types of Perpetrator</vt:lpstr>
      <vt:lpstr>Types of Perpetrator</vt:lpstr>
      <vt:lpstr>Types of Perpetrator</vt:lpstr>
      <vt:lpstr>Implementing a trustworthy computing</vt:lpstr>
      <vt:lpstr>Microsoft’s four pillars of trustworthy computing</vt:lpstr>
      <vt:lpstr>Risk Assessment</vt:lpstr>
      <vt:lpstr>Prevention</vt:lpstr>
      <vt:lpstr>Detection and Response</vt:lpstr>
      <vt:lpstr>Computer Forensics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46</cp:revision>
  <dcterms:created xsi:type="dcterms:W3CDTF">2023-01-10T10:57:04Z</dcterms:created>
  <dcterms:modified xsi:type="dcterms:W3CDTF">2023-01-11T03:34:05Z</dcterms:modified>
</cp:coreProperties>
</file>