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1" r:id="rId7"/>
    <p:sldId id="262" r:id="rId8"/>
    <p:sldId id="263" r:id="rId9"/>
    <p:sldId id="264" r:id="rId10"/>
    <p:sldId id="267" r:id="rId11"/>
    <p:sldId id="265" r:id="rId12"/>
    <p:sldId id="268" r:id="rId13"/>
    <p:sldId id="266"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3A7F2A6-BE37-40D7-A049-78BACFB29036}" type="datetimeFigureOut">
              <a:rPr lang="en-US" smtClean="0"/>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C41AC0-F997-44F4-BBAC-89CD09727F36}" type="slidenum">
              <a:rPr lang="en-US" smtClean="0"/>
              <a:t>‹#›</a:t>
            </a:fld>
            <a:endParaRPr lang="en-US"/>
          </a:p>
        </p:txBody>
      </p:sp>
    </p:spTree>
    <p:extLst>
      <p:ext uri="{BB962C8B-B14F-4D97-AF65-F5344CB8AC3E}">
        <p14:creationId xmlns:p14="http://schemas.microsoft.com/office/powerpoint/2010/main" val="1929348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A7F2A6-BE37-40D7-A049-78BACFB29036}" type="datetimeFigureOut">
              <a:rPr lang="en-US" smtClean="0"/>
              <a:t>4/3/2022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C41AC0-F997-44F4-BBAC-89CD09727F36}" type="slidenum">
              <a:rPr lang="en-US" smtClean="0"/>
              <a:t>‹#›</a:t>
            </a:fld>
            <a:endParaRPr lang="en-US"/>
          </a:p>
        </p:txBody>
      </p:sp>
    </p:spTree>
    <p:extLst>
      <p:ext uri="{BB962C8B-B14F-4D97-AF65-F5344CB8AC3E}">
        <p14:creationId xmlns:p14="http://schemas.microsoft.com/office/powerpoint/2010/main" val="2432279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A7F2A6-BE37-40D7-A049-78BACFB29036}" type="datetimeFigureOut">
              <a:rPr lang="en-US" smtClean="0"/>
              <a:t>4/3/2022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C41AC0-F997-44F4-BBAC-89CD09727F36}" type="slidenum">
              <a:rPr lang="en-US" smtClean="0"/>
              <a:t>‹#›</a:t>
            </a:fld>
            <a:endParaRPr lang="en-US"/>
          </a:p>
        </p:txBody>
      </p:sp>
    </p:spTree>
    <p:extLst>
      <p:ext uri="{BB962C8B-B14F-4D97-AF65-F5344CB8AC3E}">
        <p14:creationId xmlns:p14="http://schemas.microsoft.com/office/powerpoint/2010/main" val="26086902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A7F2A6-BE37-40D7-A049-78BACFB29036}" type="datetimeFigureOut">
              <a:rPr lang="en-US" smtClean="0"/>
              <a:t>4/3/2022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C41AC0-F997-44F4-BBAC-89CD09727F36}"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012088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A7F2A6-BE37-40D7-A049-78BACFB29036}" type="datetimeFigureOut">
              <a:rPr lang="en-US" smtClean="0"/>
              <a:t>4/3/2022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C41AC0-F997-44F4-BBAC-89CD09727F36}" type="slidenum">
              <a:rPr lang="en-US" smtClean="0"/>
              <a:t>‹#›</a:t>
            </a:fld>
            <a:endParaRPr lang="en-US"/>
          </a:p>
        </p:txBody>
      </p:sp>
    </p:spTree>
    <p:extLst>
      <p:ext uri="{BB962C8B-B14F-4D97-AF65-F5344CB8AC3E}">
        <p14:creationId xmlns:p14="http://schemas.microsoft.com/office/powerpoint/2010/main" val="12353743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93A7F2A6-BE37-40D7-A049-78BACFB29036}" type="datetimeFigureOut">
              <a:rPr lang="en-US" smtClean="0"/>
              <a:t>4/3/2022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C41AC0-F997-44F4-BBAC-89CD09727F36}" type="slidenum">
              <a:rPr lang="en-US" smtClean="0"/>
              <a:t>‹#›</a:t>
            </a:fld>
            <a:endParaRPr lang="en-US"/>
          </a:p>
        </p:txBody>
      </p:sp>
    </p:spTree>
    <p:extLst>
      <p:ext uri="{BB962C8B-B14F-4D97-AF65-F5344CB8AC3E}">
        <p14:creationId xmlns:p14="http://schemas.microsoft.com/office/powerpoint/2010/main" val="31130855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93A7F2A6-BE37-40D7-A049-78BACFB29036}" type="datetimeFigureOut">
              <a:rPr lang="en-US" smtClean="0"/>
              <a:t>4/3/2022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C41AC0-F997-44F4-BBAC-89CD09727F36}" type="slidenum">
              <a:rPr lang="en-US" smtClean="0"/>
              <a:t>‹#›</a:t>
            </a:fld>
            <a:endParaRPr lang="en-US"/>
          </a:p>
        </p:txBody>
      </p:sp>
    </p:spTree>
    <p:extLst>
      <p:ext uri="{BB962C8B-B14F-4D97-AF65-F5344CB8AC3E}">
        <p14:creationId xmlns:p14="http://schemas.microsoft.com/office/powerpoint/2010/main" val="14658376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A7F2A6-BE37-40D7-A049-78BACFB29036}" type="datetimeFigureOut">
              <a:rPr lang="en-US" smtClean="0"/>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C41AC0-F997-44F4-BBAC-89CD09727F36}" type="slidenum">
              <a:rPr lang="en-US" smtClean="0"/>
              <a:t>‹#›</a:t>
            </a:fld>
            <a:endParaRPr lang="en-US"/>
          </a:p>
        </p:txBody>
      </p:sp>
    </p:spTree>
    <p:extLst>
      <p:ext uri="{BB962C8B-B14F-4D97-AF65-F5344CB8AC3E}">
        <p14:creationId xmlns:p14="http://schemas.microsoft.com/office/powerpoint/2010/main" val="739714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A7F2A6-BE37-40D7-A049-78BACFB29036}" type="datetimeFigureOut">
              <a:rPr lang="en-US" smtClean="0"/>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C41AC0-F997-44F4-BBAC-89CD09727F36}" type="slidenum">
              <a:rPr lang="en-US" smtClean="0"/>
              <a:t>‹#›</a:t>
            </a:fld>
            <a:endParaRPr lang="en-US"/>
          </a:p>
        </p:txBody>
      </p:sp>
    </p:spTree>
    <p:extLst>
      <p:ext uri="{BB962C8B-B14F-4D97-AF65-F5344CB8AC3E}">
        <p14:creationId xmlns:p14="http://schemas.microsoft.com/office/powerpoint/2010/main" val="3034696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A7F2A6-BE37-40D7-A049-78BACFB29036}" type="datetimeFigureOut">
              <a:rPr lang="en-US" smtClean="0"/>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C41AC0-F997-44F4-BBAC-89CD09727F36}" type="slidenum">
              <a:rPr lang="en-US" smtClean="0"/>
              <a:t>‹#›</a:t>
            </a:fld>
            <a:endParaRPr lang="en-US"/>
          </a:p>
        </p:txBody>
      </p:sp>
    </p:spTree>
    <p:extLst>
      <p:ext uri="{BB962C8B-B14F-4D97-AF65-F5344CB8AC3E}">
        <p14:creationId xmlns:p14="http://schemas.microsoft.com/office/powerpoint/2010/main" val="3146820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A7F2A6-BE37-40D7-A049-78BACFB29036}" type="datetimeFigureOut">
              <a:rPr lang="en-US" smtClean="0"/>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C41AC0-F997-44F4-BBAC-89CD09727F36}" type="slidenum">
              <a:rPr lang="en-US" smtClean="0"/>
              <a:t>‹#›</a:t>
            </a:fld>
            <a:endParaRPr lang="en-US"/>
          </a:p>
        </p:txBody>
      </p:sp>
    </p:spTree>
    <p:extLst>
      <p:ext uri="{BB962C8B-B14F-4D97-AF65-F5344CB8AC3E}">
        <p14:creationId xmlns:p14="http://schemas.microsoft.com/office/powerpoint/2010/main" val="2852743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A7F2A6-BE37-40D7-A049-78BACFB29036}" type="datetimeFigureOut">
              <a:rPr lang="en-US" smtClean="0"/>
              <a:t>4/3/2022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C41AC0-F997-44F4-BBAC-89CD09727F36}" type="slidenum">
              <a:rPr lang="en-US" smtClean="0"/>
              <a:t>‹#›</a:t>
            </a:fld>
            <a:endParaRPr lang="en-US"/>
          </a:p>
        </p:txBody>
      </p:sp>
    </p:spTree>
    <p:extLst>
      <p:ext uri="{BB962C8B-B14F-4D97-AF65-F5344CB8AC3E}">
        <p14:creationId xmlns:p14="http://schemas.microsoft.com/office/powerpoint/2010/main" val="909384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3A7F2A6-BE37-40D7-A049-78BACFB29036}" type="datetimeFigureOut">
              <a:rPr lang="en-US" smtClean="0"/>
              <a:t>4/3/2022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C41AC0-F997-44F4-BBAC-89CD09727F36}" type="slidenum">
              <a:rPr lang="en-US" smtClean="0"/>
              <a:t>‹#›</a:t>
            </a:fld>
            <a:endParaRPr lang="en-US"/>
          </a:p>
        </p:txBody>
      </p:sp>
    </p:spTree>
    <p:extLst>
      <p:ext uri="{BB962C8B-B14F-4D97-AF65-F5344CB8AC3E}">
        <p14:creationId xmlns:p14="http://schemas.microsoft.com/office/powerpoint/2010/main" val="2603180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3A7F2A6-BE37-40D7-A049-78BACFB29036}" type="datetimeFigureOut">
              <a:rPr lang="en-US" smtClean="0"/>
              <a:t>4/3/2022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C41AC0-F997-44F4-BBAC-89CD09727F36}" type="slidenum">
              <a:rPr lang="en-US" smtClean="0"/>
              <a:t>‹#›</a:t>
            </a:fld>
            <a:endParaRPr lang="en-US"/>
          </a:p>
        </p:txBody>
      </p:sp>
    </p:spTree>
    <p:extLst>
      <p:ext uri="{BB962C8B-B14F-4D97-AF65-F5344CB8AC3E}">
        <p14:creationId xmlns:p14="http://schemas.microsoft.com/office/powerpoint/2010/main" val="4240946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A7F2A6-BE37-40D7-A049-78BACFB29036}" type="datetimeFigureOut">
              <a:rPr lang="en-US" smtClean="0"/>
              <a:t>4/3/2022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C41AC0-F997-44F4-BBAC-89CD09727F36}" type="slidenum">
              <a:rPr lang="en-US" smtClean="0"/>
              <a:t>‹#›</a:t>
            </a:fld>
            <a:endParaRPr lang="en-US"/>
          </a:p>
        </p:txBody>
      </p:sp>
    </p:spTree>
    <p:extLst>
      <p:ext uri="{BB962C8B-B14F-4D97-AF65-F5344CB8AC3E}">
        <p14:creationId xmlns:p14="http://schemas.microsoft.com/office/powerpoint/2010/main" val="3591213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A7F2A6-BE37-40D7-A049-78BACFB29036}" type="datetimeFigureOut">
              <a:rPr lang="en-US" smtClean="0"/>
              <a:t>4/3/2022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C41AC0-F997-44F4-BBAC-89CD09727F36}" type="slidenum">
              <a:rPr lang="en-US" smtClean="0"/>
              <a:t>‹#›</a:t>
            </a:fld>
            <a:endParaRPr lang="en-US"/>
          </a:p>
        </p:txBody>
      </p:sp>
    </p:spTree>
    <p:extLst>
      <p:ext uri="{BB962C8B-B14F-4D97-AF65-F5344CB8AC3E}">
        <p14:creationId xmlns:p14="http://schemas.microsoft.com/office/powerpoint/2010/main" val="2430367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A7F2A6-BE37-40D7-A049-78BACFB29036}" type="datetimeFigureOut">
              <a:rPr lang="en-US" smtClean="0"/>
              <a:t>4/3/2022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C41AC0-F997-44F4-BBAC-89CD09727F36}" type="slidenum">
              <a:rPr lang="en-US" smtClean="0"/>
              <a:t>‹#›</a:t>
            </a:fld>
            <a:endParaRPr lang="en-US"/>
          </a:p>
        </p:txBody>
      </p:sp>
    </p:spTree>
    <p:extLst>
      <p:ext uri="{BB962C8B-B14F-4D97-AF65-F5344CB8AC3E}">
        <p14:creationId xmlns:p14="http://schemas.microsoft.com/office/powerpoint/2010/main" val="1727348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3A7F2A6-BE37-40D7-A049-78BACFB29036}" type="datetimeFigureOut">
              <a:rPr lang="en-US" smtClean="0"/>
              <a:t>4/3/2022</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FCC41AC0-F997-44F4-BBAC-89CD09727F36}" type="slidenum">
              <a:rPr lang="en-US" smtClean="0"/>
              <a:t>‹#›</a:t>
            </a:fld>
            <a:endParaRPr lang="en-US"/>
          </a:p>
        </p:txBody>
      </p:sp>
    </p:spTree>
    <p:extLst>
      <p:ext uri="{BB962C8B-B14F-4D97-AF65-F5344CB8AC3E}">
        <p14:creationId xmlns:p14="http://schemas.microsoft.com/office/powerpoint/2010/main" val="314784607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4217" y="1381670"/>
            <a:ext cx="9001462" cy="1730019"/>
          </a:xfrm>
        </p:spPr>
        <p:txBody>
          <a:bodyPr/>
          <a:lstStyle/>
          <a:p>
            <a:r>
              <a:rPr lang="en-US" smtClean="0"/>
              <a:t>Professional Ethics</a:t>
            </a:r>
            <a:br>
              <a:rPr lang="en-US" smtClean="0"/>
            </a:br>
            <a:r>
              <a:rPr lang="en-US" smtClean="0"/>
              <a:t>Case Study</a:t>
            </a:r>
            <a:endParaRPr lang="en-US"/>
          </a:p>
        </p:txBody>
      </p:sp>
      <p:sp>
        <p:nvSpPr>
          <p:cNvPr id="4" name="Title 1"/>
          <p:cNvSpPr txBox="1">
            <a:spLocks/>
          </p:cNvSpPr>
          <p:nvPr/>
        </p:nvSpPr>
        <p:spPr>
          <a:xfrm>
            <a:off x="1417848" y="3455159"/>
            <a:ext cx="8654200" cy="173001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a:t>. </a:t>
            </a:r>
            <a:r>
              <a:rPr lang="en-US" cap="none" smtClean="0"/>
              <a:t>Intersystems earns ISO 9001-2008 certification</a:t>
            </a:r>
            <a:endParaRPr lang="en-US" cap="none"/>
          </a:p>
        </p:txBody>
      </p:sp>
    </p:spTree>
    <p:extLst>
      <p:ext uri="{BB962C8B-B14F-4D97-AF65-F5344CB8AC3E}">
        <p14:creationId xmlns:p14="http://schemas.microsoft.com/office/powerpoint/2010/main" val="1632094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Answer 1</a:t>
            </a:r>
            <a:endParaRPr lang="en-US"/>
          </a:p>
        </p:txBody>
      </p:sp>
      <p:sp>
        <p:nvSpPr>
          <p:cNvPr id="3" name="Content Placeholder 2"/>
          <p:cNvSpPr>
            <a:spLocks noGrp="1"/>
          </p:cNvSpPr>
          <p:nvPr>
            <p:ph idx="1"/>
          </p:nvPr>
        </p:nvSpPr>
        <p:spPr/>
        <p:txBody>
          <a:bodyPr/>
          <a:lstStyle/>
          <a:p>
            <a:r>
              <a:rPr lang="en-US">
                <a:effectLst/>
              </a:rPr>
              <a:t>John Hopkins described safety critical system. Because if intersystem that installed in center failed, it can give wrong information about the patient, that lead doctor to treatment incorrect for every customer. For example, a person with having back problem, but if the system fails and give information about that person saying he has cancer, then doctor will treat him with cancer instead of back pain. We can take one helicopter crash as an example of safety critical system but not mission critical.</a:t>
            </a:r>
            <a:endParaRPr lang="en-US"/>
          </a:p>
        </p:txBody>
      </p:sp>
    </p:spTree>
    <p:extLst>
      <p:ext uri="{BB962C8B-B14F-4D97-AF65-F5344CB8AC3E}">
        <p14:creationId xmlns:p14="http://schemas.microsoft.com/office/powerpoint/2010/main" val="31525092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Question 2</a:t>
            </a:r>
          </a:p>
        </p:txBody>
      </p:sp>
      <p:sp>
        <p:nvSpPr>
          <p:cNvPr id="3" name="Content Placeholder 2"/>
          <p:cNvSpPr>
            <a:spLocks noGrp="1"/>
          </p:cNvSpPr>
          <p:nvPr>
            <p:ph idx="1"/>
          </p:nvPr>
        </p:nvSpPr>
        <p:spPr/>
        <p:txBody>
          <a:bodyPr/>
          <a:lstStyle/>
          <a:p>
            <a:r>
              <a:rPr lang="en-US"/>
              <a:t>Caché and its associated application tools constitute a system that is used to build a wide variety of information systems for customers around the world. Do you think that the Caché software and tools should be considered a safety-critical system and undergo the rigorous development process associated with such systems? If so, what would be the implications for InterSystems and its customers in terms of costs and frequency of software modifications and updates? Would this put InterSystems at a competitive disadvantage to other software development companies?</a:t>
            </a:r>
          </a:p>
        </p:txBody>
      </p:sp>
    </p:spTree>
    <p:extLst>
      <p:ext uri="{BB962C8B-B14F-4D97-AF65-F5344CB8AC3E}">
        <p14:creationId xmlns:p14="http://schemas.microsoft.com/office/powerpoint/2010/main" val="32077031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Answer 2</a:t>
            </a:r>
            <a:endParaRPr lang="en-US"/>
          </a:p>
        </p:txBody>
      </p:sp>
      <p:sp>
        <p:nvSpPr>
          <p:cNvPr id="3" name="Content Placeholder 2"/>
          <p:cNvSpPr>
            <a:spLocks noGrp="1"/>
          </p:cNvSpPr>
          <p:nvPr>
            <p:ph idx="1"/>
          </p:nvPr>
        </p:nvSpPr>
        <p:spPr/>
        <p:txBody>
          <a:bodyPr/>
          <a:lstStyle/>
          <a:p>
            <a:r>
              <a:rPr lang="en-US">
                <a:effectLst/>
              </a:rPr>
              <a:t>Yes, it should be considered as safety critical system and should undergo the rigorous development process to ensure it work perfect. Intersystem need to check, if necessary modified time to time to ensure that the software work without any problem. For doing this, intersystem need to hire more people and can cost company lot sum of money. As such, increasing expenditure for company will eventually cost more for its customer in order to maintain profit for the company. No, if the company software has positive history of the how it works then it would have more customer no matter the cost of it and also safety critical system are implemented in many organizations to do various important job.</a:t>
            </a:r>
            <a:endParaRPr lang="en-US"/>
          </a:p>
        </p:txBody>
      </p:sp>
    </p:spTree>
    <p:extLst>
      <p:ext uri="{BB962C8B-B14F-4D97-AF65-F5344CB8AC3E}">
        <p14:creationId xmlns:p14="http://schemas.microsoft.com/office/powerpoint/2010/main" val="11606046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769743"/>
            <a:ext cx="10353761" cy="1326321"/>
          </a:xfrm>
        </p:spPr>
        <p:txBody>
          <a:bodyPr/>
          <a:lstStyle/>
          <a:p>
            <a:r>
              <a:rPr lang="en-US"/>
              <a:t>Question </a:t>
            </a:r>
            <a:r>
              <a:rPr lang="en-US" smtClean="0"/>
              <a:t>3</a:t>
            </a:r>
            <a:endParaRPr lang="en-US"/>
          </a:p>
        </p:txBody>
      </p:sp>
      <p:sp>
        <p:nvSpPr>
          <p:cNvPr id="3" name="Content Placeholder 2"/>
          <p:cNvSpPr>
            <a:spLocks noGrp="1"/>
          </p:cNvSpPr>
          <p:nvPr>
            <p:ph idx="1"/>
          </p:nvPr>
        </p:nvSpPr>
        <p:spPr/>
        <p:txBody>
          <a:bodyPr/>
          <a:lstStyle/>
          <a:p>
            <a:r>
              <a:rPr lang="en-US"/>
              <a:t>Should every organization that builds safety-critical systems be required to have all its system development processes and tools ISO-9000: 2008 certified? Why or why not?</a:t>
            </a:r>
          </a:p>
        </p:txBody>
      </p:sp>
    </p:spTree>
    <p:extLst>
      <p:ext uri="{BB962C8B-B14F-4D97-AF65-F5344CB8AC3E}">
        <p14:creationId xmlns:p14="http://schemas.microsoft.com/office/powerpoint/2010/main" val="40891816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769743"/>
            <a:ext cx="10353761" cy="1326321"/>
          </a:xfrm>
        </p:spPr>
        <p:txBody>
          <a:bodyPr/>
          <a:lstStyle/>
          <a:p>
            <a:r>
              <a:rPr lang="en-US" smtClean="0"/>
              <a:t>Answer 3</a:t>
            </a:r>
            <a:endParaRPr lang="en-US"/>
          </a:p>
        </p:txBody>
      </p:sp>
      <p:sp>
        <p:nvSpPr>
          <p:cNvPr id="3" name="Content Placeholder 2"/>
          <p:cNvSpPr>
            <a:spLocks noGrp="1"/>
          </p:cNvSpPr>
          <p:nvPr>
            <p:ph idx="1"/>
          </p:nvPr>
        </p:nvSpPr>
        <p:spPr/>
        <p:txBody>
          <a:bodyPr/>
          <a:lstStyle/>
          <a:p>
            <a:r>
              <a:rPr lang="en-US">
                <a:effectLst/>
              </a:rPr>
              <a:t>Organization that builds safety critical system must need system development process and also better to have ISO 9000 certified. This is because failure of safety critical system can have big impact on its users and many can lose life because of this. Organization with ISO 9000 certified proves that they have quality management system for their software.</a:t>
            </a:r>
            <a:endParaRPr lang="en-US"/>
          </a:p>
        </p:txBody>
      </p:sp>
    </p:spTree>
    <p:extLst>
      <p:ext uri="{BB962C8B-B14F-4D97-AF65-F5344CB8AC3E}">
        <p14:creationId xmlns:p14="http://schemas.microsoft.com/office/powerpoint/2010/main" val="36449007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125337" y="2447545"/>
            <a:ext cx="6032312" cy="1796910"/>
          </a:xfrm>
        </p:spPr>
        <p:txBody>
          <a:bodyPr>
            <a:noAutofit/>
          </a:bodyPr>
          <a:lstStyle/>
          <a:p>
            <a:pPr marL="0" indent="0">
              <a:buNone/>
            </a:pPr>
            <a:r>
              <a:rPr lang="en-US" sz="7200" smtClean="0">
                <a:latin typeface="Bodoni MT Black" panose="02070A03080606020203" pitchFamily="18" charset="0"/>
              </a:rPr>
              <a:t>Thank You</a:t>
            </a:r>
            <a:endParaRPr lang="en-US" sz="7200">
              <a:latin typeface="Bodoni MT Black" panose="02070A03080606020203" pitchFamily="18" charset="0"/>
            </a:endParaRPr>
          </a:p>
        </p:txBody>
      </p:sp>
    </p:spTree>
    <p:extLst>
      <p:ext uri="{BB962C8B-B14F-4D97-AF65-F5344CB8AC3E}">
        <p14:creationId xmlns:p14="http://schemas.microsoft.com/office/powerpoint/2010/main" val="19653599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lnSpcReduction="10000"/>
          </a:bodyPr>
          <a:lstStyle/>
          <a:p>
            <a:r>
              <a:rPr lang="en-US" smtClean="0"/>
              <a:t>Presented To: Dr. Shariful Islam</a:t>
            </a:r>
          </a:p>
          <a:p>
            <a:r>
              <a:rPr lang="en-US" smtClean="0"/>
              <a:t>Professor, Institute of Information Technology</a:t>
            </a:r>
          </a:p>
          <a:p>
            <a:r>
              <a:rPr lang="en-US" smtClean="0"/>
              <a:t>University of Dhaka</a:t>
            </a:r>
            <a:endParaRPr lang="en-US"/>
          </a:p>
        </p:txBody>
      </p:sp>
      <p:sp>
        <p:nvSpPr>
          <p:cNvPr id="5" name="Title 4"/>
          <p:cNvSpPr>
            <a:spLocks noGrp="1"/>
          </p:cNvSpPr>
          <p:nvPr>
            <p:ph type="ctrTitle"/>
          </p:nvPr>
        </p:nvSpPr>
        <p:spPr/>
        <p:txBody>
          <a:bodyPr/>
          <a:lstStyle/>
          <a:p>
            <a:pPr lvl="0">
              <a:lnSpc>
                <a:spcPct val="120000"/>
              </a:lnSpc>
              <a:spcBef>
                <a:spcPts val="1000"/>
              </a:spcBef>
            </a:pPr>
            <a:r>
              <a:rPr lang="en-US" sz="2400" b="0" cap="none">
                <a:solidFill>
                  <a:prstClr val="white"/>
                </a:solidFill>
                <a:effectLst>
                  <a:outerShdw blurRad="50800" dist="38100" dir="2700000" algn="tl" rotWithShape="0">
                    <a:srgbClr val="000000">
                      <a:alpha val="48000"/>
                    </a:srgbClr>
                  </a:outerShdw>
                </a:effectLst>
                <a:latin typeface="Rockwell" panose="02060603020205020403"/>
                <a:ea typeface="+mn-ea"/>
                <a:cs typeface="+mn-cs"/>
              </a:rPr>
              <a:t>Presented By: </a:t>
            </a:r>
            <a:br>
              <a:rPr lang="en-US" sz="2400" b="0" cap="none">
                <a:solidFill>
                  <a:prstClr val="white"/>
                </a:solidFill>
                <a:effectLst>
                  <a:outerShdw blurRad="50800" dist="38100" dir="2700000" algn="tl" rotWithShape="0">
                    <a:srgbClr val="000000">
                      <a:alpha val="48000"/>
                    </a:srgbClr>
                  </a:outerShdw>
                </a:effectLst>
                <a:latin typeface="Rockwell" panose="02060603020205020403"/>
                <a:ea typeface="+mn-ea"/>
                <a:cs typeface="+mn-cs"/>
              </a:rPr>
            </a:br>
            <a:r>
              <a:rPr lang="en-US" sz="2400" b="0" cap="none">
                <a:solidFill>
                  <a:prstClr val="white"/>
                </a:solidFill>
                <a:effectLst>
                  <a:outerShdw blurRad="50800" dist="38100" dir="2700000" algn="tl" rotWithShape="0">
                    <a:srgbClr val="000000">
                      <a:alpha val="48000"/>
                    </a:srgbClr>
                  </a:outerShdw>
                </a:effectLst>
                <a:latin typeface="Rockwell" panose="02060603020205020403"/>
                <a:ea typeface="+mn-ea"/>
                <a:cs typeface="+mn-cs"/>
              </a:rPr>
              <a:t>Jitesh Sureka (BSSE 1115)</a:t>
            </a:r>
            <a:br>
              <a:rPr lang="en-US" sz="2400" b="0" cap="none">
                <a:solidFill>
                  <a:prstClr val="white"/>
                </a:solidFill>
                <a:effectLst>
                  <a:outerShdw blurRad="50800" dist="38100" dir="2700000" algn="tl" rotWithShape="0">
                    <a:srgbClr val="000000">
                      <a:alpha val="48000"/>
                    </a:srgbClr>
                  </a:outerShdw>
                </a:effectLst>
                <a:latin typeface="Rockwell" panose="02060603020205020403"/>
                <a:ea typeface="+mn-ea"/>
                <a:cs typeface="+mn-cs"/>
              </a:rPr>
            </a:br>
            <a:r>
              <a:rPr lang="en-US" sz="2400" b="0" cap="none">
                <a:solidFill>
                  <a:prstClr val="white"/>
                </a:solidFill>
                <a:effectLst>
                  <a:outerShdw blurRad="50800" dist="38100" dir="2700000" algn="tl" rotWithShape="0">
                    <a:srgbClr val="000000">
                      <a:alpha val="48000"/>
                    </a:srgbClr>
                  </a:outerShdw>
                </a:effectLst>
                <a:latin typeface="Rockwell" panose="02060603020205020403"/>
                <a:ea typeface="+mn-ea"/>
                <a:cs typeface="+mn-cs"/>
              </a:rPr>
              <a:t>Md. Rakib Trofder (BSSE 1129)</a:t>
            </a:r>
            <a:br>
              <a:rPr lang="en-US" sz="2400" b="0" cap="none">
                <a:solidFill>
                  <a:prstClr val="white"/>
                </a:solidFill>
                <a:effectLst>
                  <a:outerShdw blurRad="50800" dist="38100" dir="2700000" algn="tl" rotWithShape="0">
                    <a:srgbClr val="000000">
                      <a:alpha val="48000"/>
                    </a:srgbClr>
                  </a:outerShdw>
                </a:effectLst>
                <a:latin typeface="Rockwell" panose="02060603020205020403"/>
                <a:ea typeface="+mn-ea"/>
                <a:cs typeface="+mn-cs"/>
              </a:rPr>
            </a:br>
            <a:endParaRPr lang="en-US"/>
          </a:p>
        </p:txBody>
      </p:sp>
    </p:spTree>
    <p:extLst>
      <p:ext uri="{BB962C8B-B14F-4D97-AF65-F5344CB8AC3E}">
        <p14:creationId xmlns:p14="http://schemas.microsoft.com/office/powerpoint/2010/main" val="15222601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InterSystems?</a:t>
            </a:r>
            <a:endParaRPr lang="en-US"/>
          </a:p>
        </p:txBody>
      </p:sp>
      <p:sp>
        <p:nvSpPr>
          <p:cNvPr id="3" name="Content Placeholder 2"/>
          <p:cNvSpPr>
            <a:spLocks noGrp="1"/>
          </p:cNvSpPr>
          <p:nvPr>
            <p:ph idx="1"/>
          </p:nvPr>
        </p:nvSpPr>
        <p:spPr/>
        <p:txBody>
          <a:bodyPr/>
          <a:lstStyle/>
          <a:p>
            <a:r>
              <a:rPr lang="en-US"/>
              <a:t>InterSystems is a privately held software development firm with recent sales revenue of $446 million. The company is headquartered in Cambridge, Massachusetts, with offices in 25 countries worldwide</a:t>
            </a:r>
            <a:r>
              <a:rPr lang="en-US" smtClean="0"/>
              <a:t>.</a:t>
            </a:r>
            <a:endParaRPr lang="en-US"/>
          </a:p>
        </p:txBody>
      </p:sp>
    </p:spTree>
    <p:extLst>
      <p:ext uri="{BB962C8B-B14F-4D97-AF65-F5344CB8AC3E}">
        <p14:creationId xmlns:p14="http://schemas.microsoft.com/office/powerpoint/2010/main" val="42138120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Certification!</a:t>
            </a:r>
            <a:endParaRPr lang="en-US"/>
          </a:p>
        </p:txBody>
      </p:sp>
      <p:sp>
        <p:nvSpPr>
          <p:cNvPr id="3" name="Content Placeholder 2"/>
          <p:cNvSpPr>
            <a:spLocks noGrp="1"/>
          </p:cNvSpPr>
          <p:nvPr>
            <p:ph idx="1"/>
          </p:nvPr>
        </p:nvSpPr>
        <p:spPr/>
        <p:txBody>
          <a:bodyPr/>
          <a:lstStyle/>
          <a:p>
            <a:r>
              <a:rPr lang="en-US"/>
              <a:t>InterSystems became </a:t>
            </a:r>
            <a:r>
              <a:rPr lang="en-US" smtClean="0"/>
              <a:t>ISO </a:t>
            </a:r>
            <a:r>
              <a:rPr lang="en-US"/>
              <a:t>9001:2008 certified for all processes related to product and service creation in connection with two of its primary products: Caché and Ensemble</a:t>
            </a:r>
          </a:p>
        </p:txBody>
      </p:sp>
    </p:spTree>
    <p:extLst>
      <p:ext uri="{BB962C8B-B14F-4D97-AF65-F5344CB8AC3E}">
        <p14:creationId xmlns:p14="http://schemas.microsoft.com/office/powerpoint/2010/main" val="38288028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Functionality</a:t>
            </a:r>
            <a:endParaRPr lang="en-US"/>
          </a:p>
        </p:txBody>
      </p:sp>
      <p:sp>
        <p:nvSpPr>
          <p:cNvPr id="3" name="Content Placeholder 2"/>
          <p:cNvSpPr>
            <a:spLocks noGrp="1"/>
          </p:cNvSpPr>
          <p:nvPr>
            <p:ph idx="1"/>
          </p:nvPr>
        </p:nvSpPr>
        <p:spPr/>
        <p:txBody>
          <a:bodyPr/>
          <a:lstStyle/>
          <a:p>
            <a:r>
              <a:rPr lang="en-US"/>
              <a:t>By meeting these requirements, InterSystems has proven that it has in place systems and processes necessary to ensure that its products and services are delivered in a controlled and repeatable manner. ISO 9001-2008 certification is proof of an organization’s commitment to quality management and continuous improvement.</a:t>
            </a:r>
          </a:p>
        </p:txBody>
      </p:sp>
    </p:spTree>
    <p:extLst>
      <p:ext uri="{BB962C8B-B14F-4D97-AF65-F5344CB8AC3E}">
        <p14:creationId xmlns:p14="http://schemas.microsoft.com/office/powerpoint/2010/main" val="36224390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Caché</a:t>
            </a:r>
          </a:p>
        </p:txBody>
      </p:sp>
      <p:sp>
        <p:nvSpPr>
          <p:cNvPr id="3" name="Content Placeholder 2"/>
          <p:cNvSpPr>
            <a:spLocks noGrp="1"/>
          </p:cNvSpPr>
          <p:nvPr>
            <p:ph idx="1"/>
          </p:nvPr>
        </p:nvSpPr>
        <p:spPr/>
        <p:txBody>
          <a:bodyPr/>
          <a:lstStyle/>
          <a:p>
            <a:r>
              <a:rPr lang="en-US"/>
              <a:t>The Caché product is a high-performance/high-reliability database management system. The software comes bundled with an application development environment that assists programmers in the rapid development of software applications. Caché is used extensively by organizations in clinical healthcare applications to develop systems that capture, organize, and analyze healthcare records in ways that lead to better patient experiences and improved healthcare outcomes</a:t>
            </a:r>
          </a:p>
        </p:txBody>
      </p:sp>
    </p:spTree>
    <p:extLst>
      <p:ext uri="{BB962C8B-B14F-4D97-AF65-F5344CB8AC3E}">
        <p14:creationId xmlns:p14="http://schemas.microsoft.com/office/powerpoint/2010/main" val="27523249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Implementation</a:t>
            </a:r>
            <a:endParaRPr lang="en-US"/>
          </a:p>
        </p:txBody>
      </p:sp>
      <p:sp>
        <p:nvSpPr>
          <p:cNvPr id="3" name="Content Placeholder 2"/>
          <p:cNvSpPr>
            <a:spLocks noGrp="1"/>
          </p:cNvSpPr>
          <p:nvPr>
            <p:ph idx="1"/>
          </p:nvPr>
        </p:nvSpPr>
        <p:spPr/>
        <p:txBody>
          <a:bodyPr>
            <a:normAutofit fontScale="92500" lnSpcReduction="20000"/>
          </a:bodyPr>
          <a:lstStyle/>
          <a:p>
            <a:r>
              <a:rPr lang="en-US"/>
              <a:t>The Johns Hopkins Cancer Center, nationally recognized as one of the leading cancer centers in the United States, is a major InterSystems customer. The hospital implemented an advanced, multifunctional oncology clinical information system based on Caché. The system records all interactions among patients, caregivers, providers, and administrators from the time they register to enter the facility until they leave and are billed. During a typical visit to the center, patients have multiple appointments with various care providers and undergo various tests and treatments. Patients are issued a bar-coded ID that is scanned at strategic locations as they move through the hospital—allowing personnel to track what appointments remain and where the patient is at any time. Key data associated with all tests, treatments, and patient results is captured so that care providers can review treatment approaches used in the past to help decide the best treatment process for new patients</a:t>
            </a:r>
          </a:p>
        </p:txBody>
      </p:sp>
    </p:spTree>
    <p:extLst>
      <p:ext uri="{BB962C8B-B14F-4D97-AF65-F5344CB8AC3E}">
        <p14:creationId xmlns:p14="http://schemas.microsoft.com/office/powerpoint/2010/main" val="24891020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5067869"/>
          </a:xfrm>
        </p:spPr>
        <p:txBody>
          <a:bodyPr/>
          <a:lstStyle/>
          <a:p>
            <a:r>
              <a:rPr lang="en-US" smtClean="0"/>
              <a:t>Discussion Questions</a:t>
            </a:r>
            <a:endParaRPr lang="en-US"/>
          </a:p>
        </p:txBody>
      </p:sp>
    </p:spTree>
    <p:extLst>
      <p:ext uri="{BB962C8B-B14F-4D97-AF65-F5344CB8AC3E}">
        <p14:creationId xmlns:p14="http://schemas.microsoft.com/office/powerpoint/2010/main" val="29780890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Question 1</a:t>
            </a:r>
            <a:endParaRPr lang="en-US"/>
          </a:p>
        </p:txBody>
      </p:sp>
      <p:sp>
        <p:nvSpPr>
          <p:cNvPr id="3" name="Content Placeholder 2"/>
          <p:cNvSpPr>
            <a:spLocks noGrp="1"/>
          </p:cNvSpPr>
          <p:nvPr>
            <p:ph idx="1"/>
          </p:nvPr>
        </p:nvSpPr>
        <p:spPr/>
        <p:txBody>
          <a:bodyPr/>
          <a:lstStyle/>
          <a:p>
            <a:r>
              <a:rPr lang="en-US"/>
              <a:t>A mission-critical system is one whose failure will result in an organization being unable to continue business operations. A safety-critical system is one whose failure will result in human injury or loss of life. Is the John Hopkins system described above mission critical or safety critical? Why? Can you give an example of a safety-critical system that is not mission critical?</a:t>
            </a:r>
          </a:p>
        </p:txBody>
      </p:sp>
    </p:spTree>
    <p:extLst>
      <p:ext uri="{BB962C8B-B14F-4D97-AF65-F5344CB8AC3E}">
        <p14:creationId xmlns:p14="http://schemas.microsoft.com/office/powerpoint/2010/main" val="45568371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17</TotalTime>
  <Words>851</Words>
  <Application>Microsoft Office PowerPoint</Application>
  <PresentationFormat>Widescreen</PresentationFormat>
  <Paragraphs>30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Bodoni MT Black</vt:lpstr>
      <vt:lpstr>Bookman Old Style</vt:lpstr>
      <vt:lpstr>Rockwell</vt:lpstr>
      <vt:lpstr>Damask</vt:lpstr>
      <vt:lpstr>Professional Ethics Case Study</vt:lpstr>
      <vt:lpstr>Presented By:  Jitesh Sureka (BSSE 1115) Md. Rakib Trofder (BSSE 1129) </vt:lpstr>
      <vt:lpstr>What is InterSystems?</vt:lpstr>
      <vt:lpstr>Certification!</vt:lpstr>
      <vt:lpstr>Functionality</vt:lpstr>
      <vt:lpstr>Caché</vt:lpstr>
      <vt:lpstr>Implementation</vt:lpstr>
      <vt:lpstr>Discussion Questions</vt:lpstr>
      <vt:lpstr>Question 1</vt:lpstr>
      <vt:lpstr>Answer 1</vt:lpstr>
      <vt:lpstr>Question 2</vt:lpstr>
      <vt:lpstr>Answer 2</vt:lpstr>
      <vt:lpstr>Question 3</vt:lpstr>
      <vt:lpstr>Answer 3</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21</cp:revision>
  <dcterms:created xsi:type="dcterms:W3CDTF">2022-04-02T13:52:55Z</dcterms:created>
  <dcterms:modified xsi:type="dcterms:W3CDTF">2022-04-03T02:15:30Z</dcterms:modified>
</cp:coreProperties>
</file>