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1"/>
  </p:notesMasterIdLst>
  <p:sldIdLst>
    <p:sldId id="273" r:id="rId5"/>
    <p:sldId id="274" r:id="rId6"/>
    <p:sldId id="276" r:id="rId7"/>
    <p:sldId id="277" r:id="rId8"/>
    <p:sldId id="278" r:id="rId9"/>
    <p:sldId id="28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2C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AA0BC-6609-4556-8B76-A1EDF3B4E98C}" type="datetimeFigureOut">
              <a:rPr lang="en-US" smtClean="0"/>
              <a:t>9/7/2022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70A596-7141-45E9-836C-E467146705EF}" type="slidenum">
              <a:rPr lang="en-US" smtClean="0"/>
              <a:t>‹#›</a:t>
            </a:fld>
            <a:endParaRPr lang="en-US" dirty="0"/>
          </a:p>
        </p:txBody>
      </p:sp>
    </p:spTree>
    <p:extLst>
      <p:ext uri="{BB962C8B-B14F-4D97-AF65-F5344CB8AC3E}">
        <p14:creationId xmlns:p14="http://schemas.microsoft.com/office/powerpoint/2010/main" val="739599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A53EF8-F1F1-426B-B0A9-FD4AEE8EDDC7}" type="datetime1">
              <a:rPr lang="en-US" smtClean="0"/>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AAAADA-552C-4634-A9B8-C1EEDF253588}" type="datetime1">
              <a:rPr lang="en-US" smtClean="0"/>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A594C05-AA5C-4F09-A6B7-D3A3193AA5D7}" type="datetime1">
              <a:rPr lang="en-US" smtClean="0"/>
              <a:t>9/7/2022</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E7C161-5F1A-4F87-A250-8C55998B83EC}" type="datetime1">
              <a:rPr lang="en-US" smtClean="0"/>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3E4DB066-BA4C-4ACB-B5EF-D11313F7B512}" type="datetime1">
              <a:rPr lang="en-US" smtClean="0"/>
              <a:t>9/7/2022</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3D13D9-FA56-4191-B3D1-0F0946347F7F}" type="datetime1">
              <a:rPr lang="en-US" smtClean="0"/>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8E99F0-C981-43CA-8461-68A368C933F2}" type="datetime1">
              <a:rPr lang="en-US" smtClean="0"/>
              <a:t>9/7/2022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97E3CD-9FEF-4266-9447-6E0BADDDB821}" type="datetime1">
              <a:rPr lang="en-US" smtClean="0"/>
              <a:t>9/7/2022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7ED101-F83B-4D7E-9E34-DC0B18767A58}" type="datetime1">
              <a:rPr lang="en-US" smtClean="0"/>
              <a:t>9/7/2022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947F4BB-6FA0-4C2D-AD18-4EF7D955C743}" type="datetime1">
              <a:rPr lang="en-US" smtClean="0"/>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5D3067F-260F-43C4-A09C-6B48384CFE2B}" type="datetime1">
              <a:rPr lang="en-US" smtClean="0"/>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4FBE5A9-3ED6-497C-9CD0-6F852ECCBD21}" type="datetime1">
              <a:rPr lang="en-US" smtClean="0"/>
              <a:t>9/7/2022</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758CB7-007C-40DF-A901-600703FB6D31}"/>
              </a:ext>
              <a:ext uri="{C183D7F6-B498-43B3-948B-1728B52AA6E4}">
                <adec:decorative xmlns="" xmlns:adec="http://schemas.microsoft.com/office/drawing/2017/decorative" val="1"/>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19" name="Rectangle 18">
            <a:extLst>
              <a:ext uri="{FF2B5EF4-FFF2-40B4-BE49-F238E27FC236}">
                <a16:creationId xmlns:a16="http://schemas.microsoft.com/office/drawing/2014/main" id="{B459C3A3-8B02-4FAB-91CE-E81E1BA31F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048" y="2059012"/>
            <a:ext cx="12188952" cy="1828800"/>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DDA2022F-1436-49C5-9347-FDDDF4EE8915}"/>
              </a:ext>
            </a:extLst>
          </p:cNvPr>
          <p:cNvSpPr>
            <a:spLocks noGrp="1"/>
          </p:cNvSpPr>
          <p:nvPr>
            <p:ph type="ctrTitle"/>
          </p:nvPr>
        </p:nvSpPr>
        <p:spPr>
          <a:xfrm>
            <a:off x="365759" y="2166364"/>
            <a:ext cx="11471565" cy="1739347"/>
          </a:xfrm>
        </p:spPr>
        <p:txBody>
          <a:bodyPr>
            <a:normAutofit/>
          </a:bodyPr>
          <a:lstStyle/>
          <a:p>
            <a:r>
              <a:rPr lang="en-US" b="1" dirty="0" smtClean="0">
                <a:solidFill>
                  <a:schemeClr val="bg1"/>
                </a:solidFill>
                <a:effectLst>
                  <a:outerShdw blurRad="38100" dist="38100" dir="2700000" algn="tl">
                    <a:srgbClr val="000000">
                      <a:alpha val="43137"/>
                    </a:srgbClr>
                  </a:outerShdw>
                </a:effectLst>
              </a:rPr>
              <a:t>Indian cargo shipment</a:t>
            </a:r>
            <a:endParaRPr lang="en-US" b="1" dirty="0">
              <a:solidFill>
                <a:schemeClr val="bg1"/>
              </a:solidFill>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id="{EDB366A7-87C2-43BB-AF03-1AF039EE1D1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3887812"/>
            <a:ext cx="12188952" cy="457200"/>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Tree>
    <p:extLst>
      <p:ext uri="{BB962C8B-B14F-4D97-AF65-F5344CB8AC3E}">
        <p14:creationId xmlns:p14="http://schemas.microsoft.com/office/powerpoint/2010/main" val="18111737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5400" dirty="0" smtClean="0"/>
              <a:t>Cargo</a:t>
            </a:r>
            <a:r>
              <a:rPr lang="en-IN" dirty="0" smtClean="0"/>
              <a:t> </a:t>
            </a:r>
            <a:r>
              <a:rPr lang="en-IN" sz="5400" dirty="0" smtClean="0"/>
              <a:t>ship</a:t>
            </a:r>
            <a:endParaRPr lang="en-IN" dirty="0"/>
          </a:p>
        </p:txBody>
      </p:sp>
      <p:sp>
        <p:nvSpPr>
          <p:cNvPr id="3" name="Content Placeholder 2"/>
          <p:cNvSpPr>
            <a:spLocks noGrp="1"/>
          </p:cNvSpPr>
          <p:nvPr>
            <p:ph idx="1"/>
          </p:nvPr>
        </p:nvSpPr>
        <p:spPr>
          <a:xfrm>
            <a:off x="1244337" y="2036190"/>
            <a:ext cx="9742661" cy="4181730"/>
          </a:xfrm>
        </p:spPr>
        <p:txBody>
          <a:bodyPr>
            <a:normAutofit fontScale="85000" lnSpcReduction="20000"/>
          </a:bodyPr>
          <a:lstStyle/>
          <a:p>
            <a:pPr>
              <a:lnSpc>
                <a:spcPct val="150000"/>
              </a:lnSpc>
              <a:buFont typeface="Wingdings" panose="05000000000000000000" pitchFamily="2" charset="2"/>
              <a:buChar char="Ø"/>
            </a:pPr>
            <a:r>
              <a:rPr lang="en-US" dirty="0"/>
              <a:t>A cargo ship or freighter is a merchant ship that carries cargo, goods, and materials from one port to another. Thousands of cargo carriers ply the world's seas and oceans each year, handling the bulk of international trade</a:t>
            </a:r>
            <a:r>
              <a:rPr lang="en-US" dirty="0" smtClean="0"/>
              <a:t>.</a:t>
            </a:r>
          </a:p>
          <a:p>
            <a:pPr>
              <a:lnSpc>
                <a:spcPct val="150000"/>
              </a:lnSpc>
              <a:buFont typeface="Wingdings" panose="05000000000000000000" pitchFamily="2" charset="2"/>
              <a:buChar char="Ø"/>
            </a:pPr>
            <a:r>
              <a:rPr lang="en-US" dirty="0"/>
              <a:t>Cargo ships are usually specially designed for the task, often being equipped with </a:t>
            </a:r>
            <a:r>
              <a:rPr lang="en-US" dirty="0" smtClean="0"/>
              <a:t>cranes</a:t>
            </a:r>
            <a:r>
              <a:rPr lang="en-US" dirty="0"/>
              <a:t> and other mechanisms to load and unload, and come in all sizes</a:t>
            </a:r>
            <a:r>
              <a:rPr lang="en-US" dirty="0" smtClean="0"/>
              <a:t>.</a:t>
            </a:r>
          </a:p>
          <a:p>
            <a:pPr>
              <a:lnSpc>
                <a:spcPct val="150000"/>
              </a:lnSpc>
              <a:buFont typeface="Wingdings" panose="05000000000000000000" pitchFamily="2" charset="2"/>
              <a:buChar char="Ø"/>
            </a:pPr>
            <a:r>
              <a:rPr lang="en-US" dirty="0"/>
              <a:t>Today, they are almost always built of welded steel, and with some exceptions generally have a life expectancy of 25 to 30 years before being scrapped.</a:t>
            </a:r>
          </a:p>
          <a:p>
            <a:pPr>
              <a:lnSpc>
                <a:spcPct val="160000"/>
              </a:lnSpc>
              <a:buFont typeface="Wingdings" panose="05000000000000000000" pitchFamily="2" charset="2"/>
              <a:buChar char="Ø"/>
            </a:pPr>
            <a:r>
              <a:rPr lang="en-US" dirty="0"/>
              <a:t>A packing list is a shipping document containing an itemized detailed list of the cargo, including</a:t>
            </a:r>
            <a:r>
              <a:rPr lang="en-US" b="1" dirty="0"/>
              <a:t> weight, dimensions, safety measures, and packaging </a:t>
            </a:r>
            <a:r>
              <a:rPr lang="en-US" b="1" dirty="0" smtClean="0"/>
              <a:t>type</a:t>
            </a:r>
            <a:r>
              <a:rPr lang="en-US" dirty="0" smtClean="0"/>
              <a:t>.</a:t>
            </a: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3812655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86119" y="612742"/>
            <a:ext cx="5693790" cy="584775"/>
          </a:xfrm>
          <a:prstGeom prst="rect">
            <a:avLst/>
          </a:prstGeom>
          <a:noFill/>
        </p:spPr>
        <p:txBody>
          <a:bodyPr wrap="square" rtlCol="0">
            <a:spAutoFit/>
          </a:bodyPr>
          <a:lstStyle/>
          <a:p>
            <a:r>
              <a:rPr lang="en-IN" sz="3200" u="sng" dirty="0" smtClean="0">
                <a:solidFill>
                  <a:schemeClr val="bg1"/>
                </a:solidFill>
                <a:latin typeface="Times New Roman" panose="02020603050405020304" pitchFamily="18" charset="0"/>
                <a:cs typeface="Times New Roman" panose="02020603050405020304" pitchFamily="18" charset="0"/>
              </a:rPr>
              <a:t>CargoShip_Details</a:t>
            </a:r>
            <a:endParaRPr lang="en-IN" sz="3200" u="sng"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9057" y="1385740"/>
            <a:ext cx="8333294" cy="4883085"/>
          </a:xfrm>
          <a:prstGeom prst="rect">
            <a:avLst/>
          </a:prstGeom>
          <a:solidFill>
            <a:srgbClr val="FFFFFF">
              <a:shade val="85000"/>
            </a:srgbClr>
          </a:solidFill>
          <a:ln w="88900" cap="sq">
            <a:solidFill>
              <a:schemeClr val="bg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196259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60" y="1403682"/>
            <a:ext cx="12283125" cy="1754326"/>
          </a:xfrm>
          <a:prstGeom prst="rect">
            <a:avLst/>
          </a:prstGeom>
        </p:spPr>
        <p:txBody>
          <a:bodyPr wrap="square">
            <a:spAutoFit/>
          </a:bodyPr>
          <a:lstStyle/>
          <a:p>
            <a:pPr>
              <a:lnSpc>
                <a:spcPct val="150000"/>
              </a:lnSpc>
            </a:pPr>
            <a:r>
              <a:rPr lang="en-IN" dirty="0">
                <a:solidFill>
                  <a:srgbClr val="0000FF"/>
                </a:solidFill>
                <a:latin typeface="Consolas" panose="020B0609020204030204" pitchFamily="49" charset="0"/>
              </a:rPr>
              <a:t>INSERT</a:t>
            </a:r>
            <a:r>
              <a:rPr lang="en-IN" dirty="0">
                <a:solidFill>
                  <a:srgbClr val="000000"/>
                </a:solidFill>
                <a:latin typeface="Consolas" panose="020B0609020204030204" pitchFamily="49" charset="0"/>
              </a:rPr>
              <a:t> [</a:t>
            </a:r>
            <a:r>
              <a:rPr lang="en-IN" dirty="0" smtClean="0">
                <a:solidFill>
                  <a:srgbClr val="000000"/>
                </a:solidFill>
                <a:latin typeface="Consolas" panose="020B0609020204030204" pitchFamily="49" charset="0"/>
              </a:rPr>
              <a:t>CargoShip_Details</a:t>
            </a:r>
            <a:r>
              <a:rPr lang="en-IN" dirty="0">
                <a:solidFill>
                  <a:srgbClr val="000000"/>
                </a:solidFill>
                <a:latin typeface="Consolas" panose="020B0609020204030204" pitchFamily="49" charset="0"/>
              </a:rPr>
              <a:t>]</a:t>
            </a:r>
            <a:r>
              <a:rPr lang="en-IN" dirty="0">
                <a:solidFill>
                  <a:srgbClr val="808080"/>
                </a:solidFill>
                <a:latin typeface="Consolas" panose="020B0609020204030204" pitchFamily="49" charset="0"/>
              </a:rPr>
              <a:t>(</a:t>
            </a:r>
            <a:r>
              <a:rPr lang="en-IN" dirty="0">
                <a:solidFill>
                  <a:srgbClr val="000000"/>
                </a:solidFill>
                <a:latin typeface="Consolas" panose="020B0609020204030204" pitchFamily="49" charset="0"/>
              </a:rPr>
              <a:t>[</a:t>
            </a:r>
            <a:r>
              <a:rPr lang="en-IN" dirty="0" smtClean="0">
                <a:solidFill>
                  <a:srgbClr val="000000"/>
                </a:solidFill>
                <a:latin typeface="Consolas" panose="020B0609020204030204" pitchFamily="49" charset="0"/>
              </a:rPr>
              <a:t>ship_ID</a:t>
            </a:r>
            <a:r>
              <a:rPr lang="en-IN" dirty="0" smtClean="0">
                <a:solidFill>
                  <a:srgbClr val="000000"/>
                </a:solidFill>
                <a:latin typeface="Consolas" panose="020B0609020204030204" pitchFamily="49" charset="0"/>
              </a:rPr>
              <a:t>]</a:t>
            </a:r>
            <a:r>
              <a:rPr lang="en-IN" dirty="0" smtClean="0">
                <a:solidFill>
                  <a:srgbClr val="808080"/>
                </a:solidFill>
                <a:latin typeface="Consolas" panose="020B0609020204030204" pitchFamily="49" charset="0"/>
              </a:rPr>
              <a:t>,</a:t>
            </a:r>
            <a:r>
              <a:rPr lang="en-IN" dirty="0" smtClean="0">
                <a:solidFill>
                  <a:srgbClr val="000000"/>
                </a:solidFill>
                <a:latin typeface="Consolas" panose="020B0609020204030204" pitchFamily="49" charset="0"/>
              </a:rPr>
              <a:t>[</a:t>
            </a:r>
            <a:r>
              <a:rPr lang="en-IN" dirty="0" smtClean="0">
                <a:solidFill>
                  <a:srgbClr val="000000"/>
                </a:solidFill>
                <a:latin typeface="Consolas" panose="020B0609020204030204" pitchFamily="49" charset="0"/>
              </a:rPr>
              <a:t>Ship_Name</a:t>
            </a:r>
            <a:r>
              <a:rPr lang="en-IN" dirty="0" smtClean="0">
                <a:solidFill>
                  <a:srgbClr val="000000"/>
                </a:solidFill>
                <a:latin typeface="Consolas" panose="020B0609020204030204" pitchFamily="49" charset="0"/>
              </a:rPr>
              <a:t>]</a:t>
            </a:r>
            <a:r>
              <a:rPr lang="en-IN" dirty="0" smtClean="0">
                <a:solidFill>
                  <a:srgbClr val="808080"/>
                </a:solidFill>
                <a:latin typeface="Consolas" panose="020B0609020204030204" pitchFamily="49" charset="0"/>
              </a:rPr>
              <a:t>,</a:t>
            </a:r>
            <a:r>
              <a:rPr lang="en-IN" dirty="0" smtClean="0">
                <a:solidFill>
                  <a:srgbClr val="000000"/>
                </a:solidFill>
                <a:latin typeface="Consolas" panose="020B0609020204030204" pitchFamily="49" charset="0"/>
              </a:rPr>
              <a:t>[</a:t>
            </a:r>
            <a:r>
              <a:rPr lang="en-IN" dirty="0">
                <a:solidFill>
                  <a:srgbClr val="000000"/>
                </a:solidFill>
                <a:latin typeface="Consolas" panose="020B0609020204030204" pitchFamily="49" charset="0"/>
              </a:rPr>
              <a:t>Categories</a:t>
            </a:r>
            <a:r>
              <a:rPr lang="en-IN" dirty="0" smtClean="0">
                <a:solidFill>
                  <a:srgbClr val="000000"/>
                </a:solidFill>
                <a:latin typeface="Consolas" panose="020B0609020204030204" pitchFamily="49" charset="0"/>
              </a:rPr>
              <a:t>]</a:t>
            </a:r>
            <a:r>
              <a:rPr lang="en-IN" dirty="0" smtClean="0">
                <a:solidFill>
                  <a:srgbClr val="808080"/>
                </a:solidFill>
                <a:latin typeface="Consolas" panose="020B0609020204030204" pitchFamily="49" charset="0"/>
              </a:rPr>
              <a:t>,</a:t>
            </a:r>
            <a:r>
              <a:rPr lang="en-IN" dirty="0">
                <a:solidFill>
                  <a:srgbClr val="000000"/>
                </a:solidFill>
                <a:latin typeface="Consolas" panose="020B0609020204030204" pitchFamily="49" charset="0"/>
              </a:rPr>
              <a:t> [Material_Type</a:t>
            </a:r>
            <a:r>
              <a:rPr lang="en-IN" dirty="0" smtClean="0">
                <a:solidFill>
                  <a:srgbClr val="000000"/>
                </a:solidFill>
                <a:latin typeface="Consolas" panose="020B0609020204030204" pitchFamily="49" charset="0"/>
              </a:rPr>
              <a:t>]</a:t>
            </a:r>
            <a:r>
              <a:rPr lang="en-IN" dirty="0" smtClean="0">
                <a:solidFill>
                  <a:srgbClr val="808080"/>
                </a:solidFill>
                <a:latin typeface="Consolas" panose="020B0609020204030204" pitchFamily="49" charset="0"/>
              </a:rPr>
              <a:t>,</a:t>
            </a:r>
            <a:r>
              <a:rPr lang="en-IN" dirty="0" smtClean="0">
                <a:solidFill>
                  <a:srgbClr val="000000"/>
                </a:solidFill>
                <a:latin typeface="Consolas" panose="020B0609020204030204" pitchFamily="49" charset="0"/>
              </a:rPr>
              <a:t> [Product_ID</a:t>
            </a:r>
            <a:r>
              <a:rPr lang="en-IN" dirty="0">
                <a:solidFill>
                  <a:srgbClr val="000000"/>
                </a:solidFill>
                <a:latin typeface="Consolas" panose="020B0609020204030204" pitchFamily="49" charset="0"/>
              </a:rPr>
              <a:t>]</a:t>
            </a:r>
            <a:r>
              <a:rPr lang="en-IN" dirty="0">
                <a:solidFill>
                  <a:srgbClr val="808080"/>
                </a:solidFill>
                <a:latin typeface="Consolas" panose="020B0609020204030204" pitchFamily="49" charset="0"/>
              </a:rPr>
              <a:t>,</a:t>
            </a:r>
            <a:r>
              <a:rPr lang="en-IN" dirty="0">
                <a:solidFill>
                  <a:srgbClr val="000000"/>
                </a:solidFill>
                <a:latin typeface="Consolas" panose="020B0609020204030204" pitchFamily="49" charset="0"/>
              </a:rPr>
              <a:t>[Container_detail]</a:t>
            </a:r>
            <a:r>
              <a:rPr lang="en-IN" dirty="0">
                <a:solidFill>
                  <a:srgbClr val="808080"/>
                </a:solidFill>
                <a:latin typeface="Consolas" panose="020B0609020204030204" pitchFamily="49" charset="0"/>
              </a:rPr>
              <a:t>,</a:t>
            </a:r>
            <a:r>
              <a:rPr lang="en-IN" dirty="0">
                <a:solidFill>
                  <a:srgbClr val="000000"/>
                </a:solidFill>
                <a:latin typeface="Consolas" panose="020B0609020204030204" pitchFamily="49" charset="0"/>
              </a:rPr>
              <a:t>[</a:t>
            </a:r>
            <a:r>
              <a:rPr lang="en-IN" dirty="0" smtClean="0">
                <a:solidFill>
                  <a:srgbClr val="000000"/>
                </a:solidFill>
                <a:latin typeface="Consolas" panose="020B0609020204030204" pitchFamily="49" charset="0"/>
              </a:rPr>
              <a:t>Start_Location</a:t>
            </a:r>
            <a:r>
              <a:rPr lang="en-IN" dirty="0">
                <a:solidFill>
                  <a:srgbClr val="000000"/>
                </a:solidFill>
                <a:latin typeface="Consolas" panose="020B0609020204030204" pitchFamily="49" charset="0"/>
              </a:rPr>
              <a:t>]</a:t>
            </a:r>
            <a:r>
              <a:rPr lang="en-IN" dirty="0">
                <a:solidFill>
                  <a:srgbClr val="808080"/>
                </a:solidFill>
                <a:latin typeface="Consolas" panose="020B0609020204030204" pitchFamily="49" charset="0"/>
              </a:rPr>
              <a:t>,</a:t>
            </a:r>
            <a:r>
              <a:rPr lang="en-IN" dirty="0">
                <a:solidFill>
                  <a:srgbClr val="000000"/>
                </a:solidFill>
                <a:latin typeface="Consolas" panose="020B0609020204030204" pitchFamily="49" charset="0"/>
              </a:rPr>
              <a:t>[</a:t>
            </a:r>
            <a:r>
              <a:rPr lang="en-IN" dirty="0" smtClean="0">
                <a:solidFill>
                  <a:srgbClr val="000000"/>
                </a:solidFill>
                <a:latin typeface="Consolas" panose="020B0609020204030204" pitchFamily="49" charset="0"/>
              </a:rPr>
              <a:t>Start_Datetime</a:t>
            </a:r>
            <a:r>
              <a:rPr lang="en-IN" dirty="0">
                <a:solidFill>
                  <a:srgbClr val="000000"/>
                </a:solidFill>
                <a:latin typeface="Consolas" panose="020B0609020204030204" pitchFamily="49" charset="0"/>
              </a:rPr>
              <a:t>]</a:t>
            </a:r>
            <a:r>
              <a:rPr lang="en-IN" dirty="0">
                <a:solidFill>
                  <a:srgbClr val="808080"/>
                </a:solidFill>
                <a:latin typeface="Consolas" panose="020B0609020204030204" pitchFamily="49" charset="0"/>
              </a:rPr>
              <a:t>,</a:t>
            </a:r>
            <a:r>
              <a:rPr lang="en-IN" dirty="0">
                <a:solidFill>
                  <a:srgbClr val="000000"/>
                </a:solidFill>
                <a:latin typeface="Consolas" panose="020B0609020204030204" pitchFamily="49" charset="0"/>
              </a:rPr>
              <a:t>[</a:t>
            </a:r>
            <a:r>
              <a:rPr lang="en-IN" dirty="0" smtClean="0">
                <a:solidFill>
                  <a:srgbClr val="000000"/>
                </a:solidFill>
                <a:latin typeface="Consolas" panose="020B0609020204030204" pitchFamily="49" charset="0"/>
              </a:rPr>
              <a:t>End_Location</a:t>
            </a:r>
            <a:r>
              <a:rPr lang="en-IN" dirty="0">
                <a:solidFill>
                  <a:srgbClr val="000000"/>
                </a:solidFill>
                <a:latin typeface="Consolas" panose="020B0609020204030204" pitchFamily="49" charset="0"/>
              </a:rPr>
              <a:t>]</a:t>
            </a:r>
            <a:r>
              <a:rPr lang="en-IN" dirty="0">
                <a:solidFill>
                  <a:srgbClr val="808080"/>
                </a:solidFill>
                <a:latin typeface="Consolas" panose="020B0609020204030204" pitchFamily="49" charset="0"/>
              </a:rPr>
              <a:t>,</a:t>
            </a:r>
            <a:r>
              <a:rPr lang="en-IN" dirty="0">
                <a:solidFill>
                  <a:srgbClr val="000000"/>
                </a:solidFill>
                <a:latin typeface="Consolas" panose="020B0609020204030204" pitchFamily="49" charset="0"/>
              </a:rPr>
              <a:t>[</a:t>
            </a:r>
            <a:r>
              <a:rPr lang="en-IN" dirty="0" smtClean="0">
                <a:solidFill>
                  <a:srgbClr val="000000"/>
                </a:solidFill>
                <a:latin typeface="Consolas" panose="020B0609020204030204" pitchFamily="49" charset="0"/>
              </a:rPr>
              <a:t>End_Datetime</a:t>
            </a:r>
            <a:r>
              <a:rPr lang="en-IN" dirty="0" smtClean="0">
                <a:solidFill>
                  <a:srgbClr val="000000"/>
                </a:solidFill>
                <a:latin typeface="Consolas" panose="020B0609020204030204" pitchFamily="49" charset="0"/>
              </a:rPr>
              <a:t>]</a:t>
            </a:r>
            <a:r>
              <a:rPr lang="en-IN" dirty="0" smtClean="0">
                <a:solidFill>
                  <a:srgbClr val="808080"/>
                </a:solidFill>
                <a:latin typeface="Consolas" panose="020B0609020204030204" pitchFamily="49" charset="0"/>
              </a:rPr>
              <a:t>)</a:t>
            </a:r>
          </a:p>
          <a:p>
            <a:pPr>
              <a:lnSpc>
                <a:spcPct val="150000"/>
              </a:lnSpc>
            </a:pPr>
            <a:r>
              <a:rPr lang="en-IN" dirty="0" smtClean="0">
                <a:solidFill>
                  <a:srgbClr val="000000"/>
                </a:solidFill>
                <a:latin typeface="Consolas" panose="020B0609020204030204" pitchFamily="49" charset="0"/>
              </a:rPr>
              <a:t> </a:t>
            </a:r>
            <a:r>
              <a:rPr lang="en-IN" dirty="0">
                <a:solidFill>
                  <a:srgbClr val="0000FF"/>
                </a:solidFill>
                <a:latin typeface="Consolas" panose="020B0609020204030204" pitchFamily="49" charset="0"/>
              </a:rPr>
              <a:t>VALUES </a:t>
            </a:r>
            <a:r>
              <a:rPr lang="en-IN" dirty="0">
                <a:solidFill>
                  <a:srgbClr val="808080"/>
                </a:solidFill>
                <a:latin typeface="Consolas" panose="020B0609020204030204" pitchFamily="49" charset="0"/>
              </a:rPr>
              <a:t>(</a:t>
            </a:r>
            <a:r>
              <a:rPr lang="en-IN" dirty="0">
                <a:solidFill>
                  <a:srgbClr val="FF0000"/>
                </a:solidFill>
                <a:latin typeface="Consolas" panose="020B0609020204030204" pitchFamily="49" charset="0"/>
              </a:rPr>
              <a:t>'SH01'</a:t>
            </a:r>
            <a:r>
              <a:rPr lang="en-IN" dirty="0">
                <a:solidFill>
                  <a:srgbClr val="808080"/>
                </a:solidFill>
                <a:latin typeface="Consolas" panose="020B0609020204030204" pitchFamily="49" charset="0"/>
              </a:rPr>
              <a:t>,</a:t>
            </a:r>
            <a:r>
              <a:rPr lang="en-IN" dirty="0">
                <a:solidFill>
                  <a:srgbClr val="FF0000"/>
                </a:solidFill>
                <a:latin typeface="Consolas" panose="020B0609020204030204" pitchFamily="49" charset="0"/>
              </a:rPr>
              <a:t>'IND-MSV'</a:t>
            </a:r>
            <a:r>
              <a:rPr lang="en-IN" dirty="0">
                <a:solidFill>
                  <a:srgbClr val="808080"/>
                </a:solidFill>
                <a:latin typeface="Consolas" panose="020B0609020204030204" pitchFamily="49" charset="0"/>
              </a:rPr>
              <a:t>,</a:t>
            </a:r>
            <a:r>
              <a:rPr lang="en-IN" dirty="0">
                <a:solidFill>
                  <a:srgbClr val="FF0000"/>
                </a:solidFill>
                <a:latin typeface="Consolas" panose="020B0609020204030204" pitchFamily="49" charset="0"/>
              </a:rPr>
              <a:t>'Small feeder'</a:t>
            </a:r>
            <a:r>
              <a:rPr lang="en-IN" dirty="0">
                <a:solidFill>
                  <a:srgbClr val="808080"/>
                </a:solidFill>
                <a:latin typeface="Consolas" panose="020B0609020204030204" pitchFamily="49" charset="0"/>
              </a:rPr>
              <a:t>,</a:t>
            </a:r>
            <a:r>
              <a:rPr lang="en-IN" dirty="0">
                <a:solidFill>
                  <a:srgbClr val="FF0000"/>
                </a:solidFill>
                <a:latin typeface="Consolas" panose="020B0609020204030204" pitchFamily="49" charset="0"/>
              </a:rPr>
              <a:t>'Electronics'</a:t>
            </a:r>
            <a:r>
              <a:rPr lang="en-IN" dirty="0">
                <a:solidFill>
                  <a:srgbClr val="808080"/>
                </a:solidFill>
                <a:latin typeface="Consolas" panose="020B0609020204030204" pitchFamily="49" charset="0"/>
              </a:rPr>
              <a:t>,</a:t>
            </a:r>
            <a:r>
              <a:rPr lang="en-IN" dirty="0">
                <a:solidFill>
                  <a:srgbClr val="000000"/>
                </a:solidFill>
                <a:latin typeface="Consolas" panose="020B0609020204030204" pitchFamily="49" charset="0"/>
              </a:rPr>
              <a:t>1111</a:t>
            </a:r>
            <a:r>
              <a:rPr lang="en-IN" dirty="0">
                <a:solidFill>
                  <a:srgbClr val="808080"/>
                </a:solidFill>
                <a:latin typeface="Consolas" panose="020B0609020204030204" pitchFamily="49" charset="0"/>
              </a:rPr>
              <a:t>,</a:t>
            </a:r>
            <a:r>
              <a:rPr lang="en-IN" dirty="0">
                <a:solidFill>
                  <a:srgbClr val="FF0000"/>
                </a:solidFill>
                <a:latin typeface="Consolas" panose="020B0609020204030204" pitchFamily="49" charset="0"/>
              </a:rPr>
              <a:t>'CN1101'</a:t>
            </a:r>
            <a:r>
              <a:rPr lang="en-IN" dirty="0">
                <a:solidFill>
                  <a:srgbClr val="808080"/>
                </a:solidFill>
                <a:latin typeface="Consolas" panose="020B0609020204030204" pitchFamily="49" charset="0"/>
              </a:rPr>
              <a:t>,</a:t>
            </a:r>
            <a:r>
              <a:rPr lang="en-IN" dirty="0">
                <a:solidFill>
                  <a:srgbClr val="FF0000"/>
                </a:solidFill>
                <a:latin typeface="Consolas" panose="020B0609020204030204" pitchFamily="49" charset="0"/>
              </a:rPr>
              <a:t>'Mumbai'</a:t>
            </a:r>
            <a:r>
              <a:rPr lang="en-IN" dirty="0">
                <a:solidFill>
                  <a:srgbClr val="808080"/>
                </a:solidFill>
                <a:latin typeface="Consolas" panose="020B0609020204030204" pitchFamily="49" charset="0"/>
              </a:rPr>
              <a:t>,</a:t>
            </a:r>
            <a:r>
              <a:rPr lang="en-IN" dirty="0">
                <a:solidFill>
                  <a:srgbClr val="FF00FF"/>
                </a:solidFill>
                <a:latin typeface="Consolas" panose="020B0609020204030204" pitchFamily="49" charset="0"/>
              </a:rPr>
              <a:t>cast</a:t>
            </a:r>
            <a:r>
              <a:rPr lang="en-IN" dirty="0">
                <a:solidFill>
                  <a:srgbClr val="808080"/>
                </a:solidFill>
                <a:latin typeface="Consolas" panose="020B0609020204030204" pitchFamily="49" charset="0"/>
              </a:rPr>
              <a:t>(</a:t>
            </a:r>
            <a:r>
              <a:rPr lang="en-IN" dirty="0">
                <a:solidFill>
                  <a:srgbClr val="FF0000"/>
                </a:solidFill>
                <a:latin typeface="Consolas" panose="020B0609020204030204" pitchFamily="49" charset="0"/>
              </a:rPr>
              <a:t>N'2022-09-01 06:00:00'</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as</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datetime</a:t>
            </a:r>
            <a:r>
              <a:rPr lang="en-IN" dirty="0">
                <a:solidFill>
                  <a:srgbClr val="808080"/>
                </a:solidFill>
                <a:latin typeface="Consolas" panose="020B0609020204030204" pitchFamily="49" charset="0"/>
              </a:rPr>
              <a:t>),</a:t>
            </a:r>
            <a:r>
              <a:rPr lang="en-IN" dirty="0">
                <a:solidFill>
                  <a:srgbClr val="FF0000"/>
                </a:solidFill>
                <a:latin typeface="Consolas" panose="020B0609020204030204" pitchFamily="49" charset="0"/>
              </a:rPr>
              <a:t>'South Africa'</a:t>
            </a:r>
            <a:r>
              <a:rPr lang="en-IN" dirty="0">
                <a:solidFill>
                  <a:srgbClr val="808080"/>
                </a:solidFill>
                <a:latin typeface="Consolas" panose="020B0609020204030204" pitchFamily="49" charset="0"/>
              </a:rPr>
              <a:t>,</a:t>
            </a:r>
            <a:r>
              <a:rPr lang="en-IN" dirty="0">
                <a:solidFill>
                  <a:srgbClr val="FF00FF"/>
                </a:solidFill>
                <a:latin typeface="Consolas" panose="020B0609020204030204" pitchFamily="49" charset="0"/>
              </a:rPr>
              <a:t>cast</a:t>
            </a:r>
            <a:r>
              <a:rPr lang="en-IN" dirty="0">
                <a:solidFill>
                  <a:srgbClr val="808080"/>
                </a:solidFill>
                <a:latin typeface="Consolas" panose="020B0609020204030204" pitchFamily="49" charset="0"/>
              </a:rPr>
              <a:t>(</a:t>
            </a:r>
            <a:r>
              <a:rPr lang="en-IN" dirty="0">
                <a:solidFill>
                  <a:srgbClr val="FF0000"/>
                </a:solidFill>
                <a:latin typeface="Consolas" panose="020B0609020204030204" pitchFamily="49" charset="0"/>
              </a:rPr>
              <a:t>N'2022-09-20 12:00:00'</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as</a:t>
            </a: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datetime</a:t>
            </a:r>
            <a:r>
              <a:rPr lang="en-IN" dirty="0">
                <a:solidFill>
                  <a:srgbClr val="808080"/>
                </a:solidFill>
                <a:latin typeface="Consolas" panose="020B0609020204030204" pitchFamily="49" charset="0"/>
              </a:rPr>
              <a:t>))</a:t>
            </a:r>
            <a:endParaRPr lang="en-IN" dirty="0">
              <a:solidFill>
                <a:srgbClr val="000000"/>
              </a:solidFill>
              <a:latin typeface="Consolas" panose="020B0609020204030204" pitchFamily="49" charset="0"/>
            </a:endParaRPr>
          </a:p>
        </p:txBody>
      </p:sp>
      <p:sp>
        <p:nvSpPr>
          <p:cNvPr id="3" name="TextBox 2"/>
          <p:cNvSpPr txBox="1"/>
          <p:nvPr/>
        </p:nvSpPr>
        <p:spPr>
          <a:xfrm>
            <a:off x="131975" y="716437"/>
            <a:ext cx="4355183" cy="738664"/>
          </a:xfrm>
          <a:prstGeom prst="rect">
            <a:avLst/>
          </a:prstGeom>
          <a:noFill/>
        </p:spPr>
        <p:txBody>
          <a:bodyPr wrap="square" rtlCol="0">
            <a:spAutoFit/>
          </a:bodyPr>
          <a:lstStyle/>
          <a:p>
            <a:pPr>
              <a:lnSpc>
                <a:spcPct val="150000"/>
              </a:lnSpc>
            </a:pPr>
            <a:r>
              <a:rPr lang="en-IN" sz="2800" u="sng" dirty="0" smtClean="0">
                <a:solidFill>
                  <a:schemeClr val="bg1"/>
                </a:solidFill>
              </a:rPr>
              <a:t>Data</a:t>
            </a:r>
            <a:r>
              <a:rPr lang="en-IN" sz="2400" u="sng" dirty="0" smtClean="0">
                <a:solidFill>
                  <a:schemeClr val="bg1"/>
                </a:solidFill>
              </a:rPr>
              <a:t>  </a:t>
            </a:r>
            <a:r>
              <a:rPr lang="en-IN" sz="2800" u="sng" dirty="0" smtClean="0">
                <a:solidFill>
                  <a:schemeClr val="bg1"/>
                </a:solidFill>
              </a:rPr>
              <a:t>Insertion</a:t>
            </a:r>
            <a:endParaRPr lang="en-IN" sz="2400" u="sng"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975" y="3158008"/>
            <a:ext cx="12022097" cy="158367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974" y="4637986"/>
            <a:ext cx="12022098" cy="1659119"/>
          </a:xfrm>
          <a:prstGeom prst="rect">
            <a:avLst/>
          </a:prstGeom>
        </p:spPr>
      </p:pic>
    </p:spTree>
    <p:extLst>
      <p:ext uri="{BB962C8B-B14F-4D97-AF65-F5344CB8AC3E}">
        <p14:creationId xmlns:p14="http://schemas.microsoft.com/office/powerpoint/2010/main" val="9026606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47909"/>
            <a:ext cx="12192000" cy="3017599"/>
          </a:xfrm>
          <a:prstGeom prst="rect">
            <a:avLst/>
          </a:prstGeom>
        </p:spPr>
      </p:pic>
    </p:spTree>
    <p:extLst>
      <p:ext uri="{BB962C8B-B14F-4D97-AF65-F5344CB8AC3E}">
        <p14:creationId xmlns:p14="http://schemas.microsoft.com/office/powerpoint/2010/main" val="1883540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758CB7-007C-40DF-A901-600703FB6D31}"/>
              </a:ext>
              <a:ext uri="{C183D7F6-B498-43B3-948B-1728B52AA6E4}">
                <adec:decorative xmlns="" xmlns:adec="http://schemas.microsoft.com/office/drawing/2017/decorative" val="1"/>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19" name="Rectangle 18">
            <a:extLst>
              <a:ext uri="{FF2B5EF4-FFF2-40B4-BE49-F238E27FC236}">
                <a16:creationId xmlns:a16="http://schemas.microsoft.com/office/drawing/2014/main" id="{B459C3A3-8B02-4FAB-91CE-E81E1BA31F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048" y="2059012"/>
            <a:ext cx="12188952" cy="1828800"/>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DDA2022F-1436-49C5-9347-FDDDF4EE8915}"/>
              </a:ext>
            </a:extLst>
          </p:cNvPr>
          <p:cNvSpPr>
            <a:spLocks noGrp="1"/>
          </p:cNvSpPr>
          <p:nvPr>
            <p:ph type="ctrTitle"/>
          </p:nvPr>
        </p:nvSpPr>
        <p:spPr>
          <a:xfrm>
            <a:off x="365759" y="2166364"/>
            <a:ext cx="11471565" cy="1739347"/>
          </a:xfrm>
        </p:spPr>
        <p:txBody>
          <a:bodyPr>
            <a:normAutofit/>
          </a:bodyPr>
          <a:lstStyle/>
          <a:p>
            <a:r>
              <a:rPr lang="en-US" b="1" dirty="0" smtClean="0">
                <a:solidFill>
                  <a:schemeClr val="bg1"/>
                </a:solidFill>
                <a:effectLst>
                  <a:outerShdw blurRad="38100" dist="38100" dir="2700000" algn="tl">
                    <a:srgbClr val="000000">
                      <a:alpha val="43137"/>
                    </a:srgbClr>
                  </a:outerShdw>
                </a:effectLst>
              </a:rPr>
              <a:t>Thank you</a:t>
            </a:r>
            <a:endParaRPr lang="en-US" b="1" dirty="0">
              <a:solidFill>
                <a:schemeClr val="bg1"/>
              </a:solidFill>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id="{EDB366A7-87C2-43BB-AF03-1AF039EE1D1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3887812"/>
            <a:ext cx="12188952" cy="457200"/>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Tree>
    <p:extLst>
      <p:ext uri="{BB962C8B-B14F-4D97-AF65-F5344CB8AC3E}">
        <p14:creationId xmlns:p14="http://schemas.microsoft.com/office/powerpoint/2010/main" val="14137133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79934CB3-A97C-40D1-8D7D-5211E1C57C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871927-9856-4138-B7A7-125C4AA7EFDB}">
  <ds:schemaRefs>
    <ds:schemaRef ds:uri="http://schemas.microsoft.com/sharepoint/v3/contenttype/forms"/>
  </ds:schemaRefs>
</ds:datastoreItem>
</file>

<file path=customXml/itemProps3.xml><?xml version="1.0" encoding="utf-8"?>
<ds:datastoreItem xmlns:ds="http://schemas.openxmlformats.org/officeDocument/2006/customXml" ds:itemID="{644E3864-550F-4194-BC9D-CCA442A52D0D}">
  <ds:schemaRefs>
    <ds:schemaRef ds:uri="http://schemas.microsoft.com/office/2006/documentManagement/types"/>
    <ds:schemaRef ds:uri="http://schemas.microsoft.com/office/2006/metadata/properties"/>
    <ds:schemaRef ds:uri="http://schemas.openxmlformats.org/package/2006/metadata/core-properties"/>
    <ds:schemaRef ds:uri="http://purl.org/dc/dcmitype/"/>
    <ds:schemaRef ds:uri="http://schemas.microsoft.com/office/infopath/2007/PartnerControls"/>
    <ds:schemaRef ds:uri="http://www.w3.org/XML/1998/namespace"/>
    <ds:schemaRef ds:uri="71af3243-3dd4-4a8d-8c0d-dd76da1f02a5"/>
    <ds:schemaRef ds:uri="16c05727-aa75-4e4a-9b5f-8a80a1165891"/>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Banded design</Template>
  <TotalTime>0</TotalTime>
  <Words>126</Words>
  <Application>Microsoft Office PowerPoint</Application>
  <PresentationFormat>Widescreen</PresentationFormat>
  <Paragraphs>11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Calibri</vt:lpstr>
      <vt:lpstr>Consolas</vt:lpstr>
      <vt:lpstr>Corbel</vt:lpstr>
      <vt:lpstr>Times New Roman</vt:lpstr>
      <vt:lpstr>Wingdings</vt:lpstr>
      <vt:lpstr>Banded</vt:lpstr>
      <vt:lpstr>Indian cargo shipment</vt:lpstr>
      <vt:lpstr>Cargo ship</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2022-09-06T08:46:20Z</dcterms:created>
  <dcterms:modified xsi:type="dcterms:W3CDTF">2022-09-07T05:40:05Z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