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3"/>
  </p:notesMasterIdLst>
  <p:sldIdLst>
    <p:sldId id="273" r:id="rId5"/>
    <p:sldId id="274" r:id="rId6"/>
    <p:sldId id="281" r:id="rId7"/>
    <p:sldId id="276" r:id="rId8"/>
    <p:sldId id="283" r:id="rId9"/>
    <p:sldId id="284" r:id="rId10"/>
    <p:sldId id="285"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9/8/2022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9/8/2022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9/8/2022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9/8/2022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b="1" dirty="0" smtClean="0">
                <a:solidFill>
                  <a:schemeClr val="bg1"/>
                </a:solidFill>
                <a:effectLst>
                  <a:outerShdw blurRad="38100" dist="38100" dir="2700000" algn="tl">
                    <a:srgbClr val="000000">
                      <a:alpha val="43137"/>
                    </a:srgbClr>
                  </a:outerShdw>
                </a:effectLst>
              </a:rPr>
              <a:t>Indian cargo shipment</a:t>
            </a:r>
            <a:endParaRPr lang="en-US" b="1" dirty="0">
              <a:solidFill>
                <a:schemeClr val="bg1"/>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DB366A7-87C2-43BB-AF03-1AF039EE1D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8" y="3887812"/>
            <a:ext cx="2465263" cy="296704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775" y="4002993"/>
            <a:ext cx="5454930" cy="28068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0390" y="3887812"/>
            <a:ext cx="2433865" cy="2929253"/>
          </a:xfrm>
          <a:prstGeom prst="rect">
            <a:avLst/>
          </a:prstGeom>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dirty="0" smtClean="0"/>
              <a:t>Cargo</a:t>
            </a:r>
            <a:r>
              <a:rPr lang="en-IN" dirty="0" smtClean="0"/>
              <a:t> </a:t>
            </a:r>
            <a:r>
              <a:rPr lang="en-IN" sz="5400" dirty="0" smtClean="0"/>
              <a:t>ship</a:t>
            </a:r>
            <a:endParaRPr lang="en-IN" dirty="0"/>
          </a:p>
        </p:txBody>
      </p:sp>
      <p:sp>
        <p:nvSpPr>
          <p:cNvPr id="3" name="Content Placeholder 2"/>
          <p:cNvSpPr>
            <a:spLocks noGrp="1"/>
          </p:cNvSpPr>
          <p:nvPr>
            <p:ph idx="1"/>
          </p:nvPr>
        </p:nvSpPr>
        <p:spPr>
          <a:xfrm>
            <a:off x="1244337" y="2036190"/>
            <a:ext cx="9742661" cy="4181730"/>
          </a:xfrm>
        </p:spPr>
        <p:txBody>
          <a:bodyPr>
            <a:normAutofit fontScale="85000" lnSpcReduction="20000"/>
          </a:bodyPr>
          <a:lstStyle/>
          <a:p>
            <a:pPr>
              <a:lnSpc>
                <a:spcPct val="150000"/>
              </a:lnSpc>
              <a:buFont typeface="Wingdings" panose="05000000000000000000" pitchFamily="2" charset="2"/>
              <a:buChar char="Ø"/>
            </a:pPr>
            <a:r>
              <a:rPr lang="en-US" dirty="0"/>
              <a:t>A cargo ship or freighter is a merchant ship that carries cargo, goods, and materials from one port to another. Thousands of cargo carriers ply the world's seas and oceans each year, handling the bulk of international trade</a:t>
            </a:r>
            <a:r>
              <a:rPr lang="en-US" dirty="0" smtClean="0"/>
              <a:t>.</a:t>
            </a:r>
          </a:p>
          <a:p>
            <a:pPr>
              <a:lnSpc>
                <a:spcPct val="150000"/>
              </a:lnSpc>
              <a:buFont typeface="Wingdings" panose="05000000000000000000" pitchFamily="2" charset="2"/>
              <a:buChar char="Ø"/>
            </a:pPr>
            <a:r>
              <a:rPr lang="en-US" dirty="0"/>
              <a:t>Cargo ships are usually specially designed for the task, often being equipped with </a:t>
            </a:r>
            <a:r>
              <a:rPr lang="en-US" dirty="0" smtClean="0"/>
              <a:t>cranes</a:t>
            </a:r>
            <a:r>
              <a:rPr lang="en-US" dirty="0"/>
              <a:t> and other mechanisms to load and unload, and come in all sizes</a:t>
            </a:r>
            <a:r>
              <a:rPr lang="en-US" dirty="0" smtClean="0"/>
              <a:t>.</a:t>
            </a:r>
          </a:p>
          <a:p>
            <a:pPr>
              <a:lnSpc>
                <a:spcPct val="150000"/>
              </a:lnSpc>
              <a:buFont typeface="Wingdings" panose="05000000000000000000" pitchFamily="2" charset="2"/>
              <a:buChar char="Ø"/>
            </a:pPr>
            <a:r>
              <a:rPr lang="en-US" dirty="0"/>
              <a:t>Today, they are almost always built of welded steel, and with some exceptions generally have a life expectancy of 25 to 30 years before being scrapped.</a:t>
            </a:r>
          </a:p>
          <a:p>
            <a:pPr>
              <a:lnSpc>
                <a:spcPct val="160000"/>
              </a:lnSpc>
              <a:buFont typeface="Wingdings" panose="05000000000000000000" pitchFamily="2" charset="2"/>
              <a:buChar char="Ø"/>
            </a:pPr>
            <a:r>
              <a:rPr lang="en-US" dirty="0"/>
              <a:t>A packing list is a shipping document containing an itemized detailed list of the cargo, including</a:t>
            </a:r>
            <a:r>
              <a:rPr lang="en-US" b="1" dirty="0"/>
              <a:t> weight, dimensions, safety measures, and packaging </a:t>
            </a:r>
            <a:r>
              <a:rPr lang="en-US" b="1" dirty="0" smtClean="0"/>
              <a:t>type</a:t>
            </a:r>
            <a:r>
              <a:rPr lang="en-US" dirty="0" smtClean="0"/>
              <a:t>.</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38126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hip Product From Warehouse - Logistics | Signav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0634"/>
            <a:ext cx="12192000" cy="522736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5097" y="499621"/>
            <a:ext cx="4901938" cy="523220"/>
          </a:xfrm>
          <a:prstGeom prst="rect">
            <a:avLst/>
          </a:prstGeom>
          <a:noFill/>
        </p:spPr>
        <p:txBody>
          <a:bodyPr wrap="square" rtlCol="0">
            <a:spAutoFit/>
          </a:bodyPr>
          <a:lstStyle/>
          <a:p>
            <a:r>
              <a:rPr lang="en-US" sz="2800" u="sng" dirty="0" smtClean="0">
                <a:latin typeface="Times New Roman" panose="02020603050405020304" pitchFamily="18" charset="0"/>
                <a:cs typeface="Times New Roman" panose="02020603050405020304" pitchFamily="18" charset="0"/>
              </a:rPr>
              <a:t>Use case Diagram</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364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665" y="636012"/>
            <a:ext cx="6972693" cy="523220"/>
          </a:xfrm>
          <a:prstGeom prst="rect">
            <a:avLst/>
          </a:prstGeom>
        </p:spPr>
        <p:txBody>
          <a:bodyPr wrap="square">
            <a:spAutoFit/>
          </a:bodyPr>
          <a:lstStyle/>
          <a:p>
            <a:r>
              <a:rPr lang="en-US" sz="2800" u="sng" dirty="0">
                <a:latin typeface="Times New Roman" panose="02020603050405020304" pitchFamily="18" charset="0"/>
                <a:cs typeface="Times New Roman" panose="02020603050405020304" pitchFamily="18" charset="0"/>
              </a:rPr>
              <a:t>S</a:t>
            </a:r>
            <a:r>
              <a:rPr lang="en-US" sz="2800" u="sng" dirty="0" smtClean="0">
                <a:latin typeface="Times New Roman" panose="02020603050405020304" pitchFamily="18" charset="0"/>
                <a:cs typeface="Times New Roman" panose="02020603050405020304" pitchFamily="18" charset="0"/>
              </a:rPr>
              <a:t>tep </a:t>
            </a:r>
            <a:r>
              <a:rPr lang="en-US" sz="2800" u="sng" dirty="0">
                <a:latin typeface="Times New Roman" panose="02020603050405020304" pitchFamily="18" charset="0"/>
                <a:cs typeface="Times New Roman" panose="02020603050405020304" pitchFamily="18" charset="0"/>
              </a:rPr>
              <a:t>to step process of the total S</a:t>
            </a:r>
            <a:r>
              <a:rPr lang="en-US" sz="2800" u="sng" dirty="0" smtClean="0">
                <a:latin typeface="Times New Roman" panose="02020603050405020304" pitchFamily="18" charset="0"/>
                <a:cs typeface="Times New Roman" panose="02020603050405020304" pitchFamily="18" charset="0"/>
              </a:rPr>
              <a:t>hipping</a:t>
            </a:r>
            <a:endParaRPr lang="en-IN" sz="2800"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77" b="10543"/>
          <a:stretch/>
        </p:blipFill>
        <p:spPr>
          <a:xfrm>
            <a:off x="2205872" y="1545996"/>
            <a:ext cx="7739406" cy="5312004"/>
          </a:xfrm>
          <a:prstGeom prst="rect">
            <a:avLst/>
          </a:prstGeom>
          <a:ln>
            <a:solidFill>
              <a:schemeClr val="bg1"/>
            </a:solidFill>
          </a:ln>
        </p:spPr>
      </p:pic>
    </p:spTree>
    <p:extLst>
      <p:ext uri="{BB962C8B-B14F-4D97-AF65-F5344CB8AC3E}">
        <p14:creationId xmlns:p14="http://schemas.microsoft.com/office/powerpoint/2010/main" val="2019625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2919" y="321884"/>
            <a:ext cx="9784080" cy="1508760"/>
          </a:xfrm>
        </p:spPr>
        <p:txBody>
          <a:bodyPr/>
          <a:lstStyle/>
          <a:p>
            <a:pPr algn="ctr"/>
            <a:r>
              <a:rPr lang="en-US" dirty="0" smtClean="0"/>
              <a:t>SQL table creation</a:t>
            </a:r>
            <a:endParaRPr lang="en-IN" dirty="0"/>
          </a:p>
        </p:txBody>
      </p:sp>
      <p:sp>
        <p:nvSpPr>
          <p:cNvPr id="7" name="Content Placeholder 2"/>
          <p:cNvSpPr>
            <a:spLocks noGrp="1"/>
          </p:cNvSpPr>
          <p:nvPr>
            <p:ph idx="1"/>
          </p:nvPr>
        </p:nvSpPr>
        <p:spPr>
          <a:xfrm>
            <a:off x="1202919" y="2049388"/>
            <a:ext cx="9784080" cy="4206240"/>
          </a:xfrm>
        </p:spPr>
        <p:txBody>
          <a:bodyPr>
            <a:normAutofit/>
          </a:bodyPr>
          <a:lstStyle/>
          <a:p>
            <a:pPr marL="0" indent="0">
              <a:buNone/>
            </a:pPr>
            <a:r>
              <a:rPr lang="en-US" sz="2000" u="sng" dirty="0" smtClean="0">
                <a:latin typeface="Times New Roman" panose="02020603050405020304" pitchFamily="18" charset="0"/>
                <a:cs typeface="Times New Roman" panose="02020603050405020304" pitchFamily="18" charset="0"/>
              </a:rPr>
              <a:t>Table</a:t>
            </a:r>
            <a:r>
              <a:rPr lang="en-US" sz="2000" dirty="0" smtClean="0">
                <a:latin typeface="Times New Roman" panose="02020603050405020304" pitchFamily="18" charset="0"/>
                <a:cs typeface="Times New Roman" panose="02020603050405020304" pitchFamily="18" charset="0"/>
              </a:rPr>
              <a:t>: CargoShip_Details</a:t>
            </a:r>
          </a:p>
          <a:p>
            <a:pPr>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CargoShip_Details </a:t>
            </a:r>
            <a:r>
              <a:rPr lang="en-US" sz="1800" dirty="0">
                <a:latin typeface="Times New Roman" panose="02020603050405020304" pitchFamily="18" charset="0"/>
                <a:cs typeface="Times New Roman" panose="02020603050405020304" pitchFamily="18" charset="0"/>
              </a:rPr>
              <a:t>table contains Ship information such as CargoID, category, cargo capacity, container details, cargo start and end location.</a:t>
            </a:r>
            <a:endParaRPr lang="en-IN" sz="1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07" y="3233394"/>
            <a:ext cx="5938886" cy="3624605"/>
          </a:xfrm>
          <a:prstGeom prst="rect">
            <a:avLst/>
          </a:prstGeom>
        </p:spPr>
      </p:pic>
    </p:spTree>
    <p:extLst>
      <p:ext uri="{BB962C8B-B14F-4D97-AF65-F5344CB8AC3E}">
        <p14:creationId xmlns:p14="http://schemas.microsoft.com/office/powerpoint/2010/main" val="4030133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Insertion of values</a:t>
            </a:r>
            <a:endParaRPr lang="en-IN" dirty="0"/>
          </a:p>
        </p:txBody>
      </p:sp>
      <p:sp>
        <p:nvSpPr>
          <p:cNvPr id="3" name="Content Placeholder 2"/>
          <p:cNvSpPr>
            <a:spLocks noGrp="1"/>
          </p:cNvSpPr>
          <p:nvPr>
            <p:ph idx="1"/>
          </p:nvPr>
        </p:nvSpPr>
        <p:spPr>
          <a:xfrm>
            <a:off x="1202919" y="2011680"/>
            <a:ext cx="10014978" cy="4206240"/>
          </a:xfrm>
        </p:spPr>
        <p:txBody>
          <a:bodyPr/>
          <a:lstStyle/>
          <a:p>
            <a:pPr>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following SQL statement insert the new record in the CargoShip_Details Table</a:t>
            </a:r>
            <a:r>
              <a:rPr lang="en-IN" dirty="0" smtClean="0"/>
              <a:t>.</a:t>
            </a:r>
          </a:p>
          <a:p>
            <a:pPr marL="0" indent="0">
              <a:buNone/>
            </a:pPr>
            <a:r>
              <a:rPr lang="en-IN" sz="1800" dirty="0">
                <a:latin typeface="Times New Roman" panose="02020603050405020304" pitchFamily="18" charset="0"/>
                <a:cs typeface="Times New Roman" panose="02020603050405020304" pitchFamily="18" charset="0"/>
              </a:rPr>
              <a:t>INSERT [CargoShip_Details]([</a:t>
            </a:r>
            <a:r>
              <a:rPr lang="en-IN" sz="1800" dirty="0" err="1">
                <a:latin typeface="Times New Roman" panose="02020603050405020304" pitchFamily="18" charset="0"/>
                <a:cs typeface="Times New Roman" panose="02020603050405020304" pitchFamily="18" charset="0"/>
              </a:rPr>
              <a:t>Cargo_ID</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Cargo_Categories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Cargo_Capacity</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Material_Type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Container_Details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Start_Location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End_Location</a:t>
            </a:r>
            <a:r>
              <a:rPr lang="en-IN" sz="1800" dirty="0">
                <a:latin typeface="Times New Roman" panose="02020603050405020304" pitchFamily="18" charset="0"/>
                <a:cs typeface="Times New Roman" panose="02020603050405020304" pitchFamily="18" charset="0"/>
              </a:rPr>
              <a:t>]) VALUES ('CR001','Small </a:t>
            </a:r>
            <a:r>
              <a:rPr lang="en-IN" sz="1800" dirty="0" err="1">
                <a:latin typeface="Times New Roman" panose="02020603050405020304" pitchFamily="18" charset="0"/>
                <a:cs typeface="Times New Roman" panose="02020603050405020304" pitchFamily="18" charset="0"/>
              </a:rPr>
              <a:t>feeder','Up</a:t>
            </a:r>
            <a:r>
              <a:rPr lang="en-IN" sz="1800" dirty="0">
                <a:latin typeface="Times New Roman" panose="02020603050405020304" pitchFamily="18" charset="0"/>
                <a:cs typeface="Times New Roman" panose="02020603050405020304" pitchFamily="18" charset="0"/>
              </a:rPr>
              <a:t> to 1000','Electronics','CNA001','Mumbai','South Africa')</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60" y="3439547"/>
            <a:ext cx="9900337" cy="14435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559" y="4875459"/>
            <a:ext cx="9900337" cy="1657316"/>
          </a:xfrm>
          <a:prstGeom prst="rect">
            <a:avLst/>
          </a:prstGeom>
        </p:spPr>
      </p:pic>
    </p:spTree>
    <p:extLst>
      <p:ext uri="{BB962C8B-B14F-4D97-AF65-F5344CB8AC3E}">
        <p14:creationId xmlns:p14="http://schemas.microsoft.com/office/powerpoint/2010/main" val="2518100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Output of the table</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smtClean="0">
                <a:latin typeface="Times New Roman" panose="02020603050405020304" pitchFamily="18" charset="0"/>
                <a:cs typeface="Times New Roman" panose="02020603050405020304" pitchFamily="18" charset="0"/>
              </a:rPr>
              <a:t>Output of the </a:t>
            </a:r>
            <a:r>
              <a:rPr lang="en-IN" sz="2000" dirty="0">
                <a:latin typeface="Times New Roman" panose="02020603050405020304" pitchFamily="18" charset="0"/>
                <a:cs typeface="Times New Roman" panose="02020603050405020304" pitchFamily="18" charset="0"/>
              </a:rPr>
              <a:t>C</a:t>
            </a:r>
            <a:r>
              <a:rPr lang="en-IN" sz="2000" dirty="0" smtClean="0">
                <a:latin typeface="Times New Roman" panose="02020603050405020304" pitchFamily="18" charset="0"/>
                <a:cs typeface="Times New Roman" panose="02020603050405020304" pitchFamily="18" charset="0"/>
              </a:rPr>
              <a:t>argoShip_Details: </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20" y="2739988"/>
            <a:ext cx="9784080" cy="4118011"/>
          </a:xfrm>
          <a:prstGeom prst="rect">
            <a:avLst/>
          </a:prstGeom>
          <a:ln>
            <a:solidFill>
              <a:schemeClr val="bg1"/>
            </a:solidFill>
          </a:ln>
        </p:spPr>
      </p:pic>
    </p:spTree>
    <p:extLst>
      <p:ext uri="{BB962C8B-B14F-4D97-AF65-F5344CB8AC3E}">
        <p14:creationId xmlns:p14="http://schemas.microsoft.com/office/powerpoint/2010/main" val="3598745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b="1" dirty="0" smtClean="0">
                <a:solidFill>
                  <a:schemeClr val="bg1"/>
                </a:solidFill>
                <a:effectLst>
                  <a:outerShdw blurRad="38100" dist="38100" dir="2700000" algn="tl">
                    <a:srgbClr val="000000">
                      <a:alpha val="43137"/>
                    </a:srgbClr>
                  </a:outerShdw>
                </a:effectLst>
              </a:rPr>
              <a:t>Thank you</a:t>
            </a:r>
            <a:endParaRPr lang="en-US" b="1" dirty="0">
              <a:solidFill>
                <a:schemeClr val="bg1"/>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DB366A7-87C2-43BB-AF03-1AF039EE1D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141371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3.xml><?xml version="1.0" encoding="utf-8"?>
<ds:datastoreItem xmlns:ds="http://schemas.openxmlformats.org/officeDocument/2006/customXml" ds:itemID="{644E3864-550F-4194-BC9D-CCA442A52D0D}">
  <ds:schemaRef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schemas.microsoft.com/office/infopath/2007/PartnerControls"/>
    <ds:schemaRef ds:uri="http://www.w3.org/XML/1998/namespace"/>
    <ds:schemaRef ds:uri="71af3243-3dd4-4a8d-8c0d-dd76da1f02a5"/>
    <ds:schemaRef ds:uri="16c05727-aa75-4e4a-9b5f-8a80a1165891"/>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Banded design</Template>
  <TotalTime>0</TotalTime>
  <Words>168</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Corbel</vt:lpstr>
      <vt:lpstr>Times New Roman</vt:lpstr>
      <vt:lpstr>Wingdings</vt:lpstr>
      <vt:lpstr>Banded</vt:lpstr>
      <vt:lpstr>Indian cargo shipment</vt:lpstr>
      <vt:lpstr>Cargo ship</vt:lpstr>
      <vt:lpstr>PowerPoint Presentation</vt:lpstr>
      <vt:lpstr>PowerPoint Presentation</vt:lpstr>
      <vt:lpstr>SQL table creation</vt:lpstr>
      <vt:lpstr>Insertion of values</vt:lpstr>
      <vt:lpstr>Output of the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2022-09-06T08:46:20Z</dcterms:created>
  <dcterms:modified xsi:type="dcterms:W3CDTF">2022-09-08T09:45:19Z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