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41afee9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41afee9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41afee9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41afee9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41afee9a0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41afee9a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41afee9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41afee9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41afee9a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41afee9a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41afee9a0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41afee9a0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41afee9a0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41afee9a0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41afee9a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41afee9a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41afee9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41afee9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41afee9a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41afee9a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41afee9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41afee9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41afee9a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41afee9a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41afee9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41afee9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41afee9a0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41afee9a0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425600"/>
            <a:ext cx="8520600" cy="74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While loop constraints in Python</a:t>
            </a:r>
            <a:endParaRPr sz="3600"/>
          </a:p>
        </p:txBody>
      </p:sp>
      <p:sp>
        <p:nvSpPr>
          <p:cNvPr id="60" name="Google Shape;60;p13"/>
          <p:cNvSpPr txBox="1"/>
          <p:nvPr>
            <p:ph idx="1" type="subTitle"/>
          </p:nvPr>
        </p:nvSpPr>
        <p:spPr>
          <a:xfrm>
            <a:off x="311700" y="1592900"/>
            <a:ext cx="8520600" cy="295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Manjunath R Hegde(PES2201800110)</a:t>
            </a:r>
            <a:endParaRPr/>
          </a:p>
          <a:p>
            <a:pPr indent="0" lvl="0" marL="0" rtl="0" algn="ctr">
              <a:spcBef>
                <a:spcPts val="0"/>
              </a:spcBef>
              <a:spcAft>
                <a:spcPts val="0"/>
              </a:spcAft>
              <a:buNone/>
            </a:pPr>
            <a:r>
              <a:rPr lang="en"/>
              <a:t>Tejus D (PES2201800148)</a:t>
            </a:r>
            <a:endParaRPr/>
          </a:p>
          <a:p>
            <a:pPr indent="0" lvl="0" marL="0" rtl="0" algn="ctr">
              <a:spcBef>
                <a:spcPts val="0"/>
              </a:spcBef>
              <a:spcAft>
                <a:spcPts val="0"/>
              </a:spcAft>
              <a:buNone/>
            </a:pPr>
            <a:r>
              <a:rPr lang="en"/>
              <a:t>Mukthi Prada.G.M (PES2201800310)</a:t>
            </a:r>
            <a:endParaRPr/>
          </a:p>
          <a:p>
            <a:pPr indent="0" lvl="0" marL="0" rtl="0" algn="ctr">
              <a:spcBef>
                <a:spcPts val="0"/>
              </a:spcBef>
              <a:spcAft>
                <a:spcPts val="0"/>
              </a:spcAft>
              <a:buNone/>
            </a:pPr>
            <a:r>
              <a:t/>
            </a:r>
            <a:endParaRPr/>
          </a:p>
          <a:p>
            <a:pPr indent="0" lvl="0" marL="0" rtl="0" algn="ctr">
              <a:lnSpc>
                <a:spcPct val="90000"/>
              </a:lnSpc>
              <a:spcBef>
                <a:spcPts val="1000"/>
              </a:spcBef>
              <a:spcAft>
                <a:spcPts val="0"/>
              </a:spcAft>
              <a:buClr>
                <a:schemeClr val="lt1"/>
              </a:buClr>
              <a:buSzPts val="2400"/>
              <a:buFont typeface="Arial"/>
              <a:buNone/>
            </a:pPr>
            <a:r>
              <a:rPr lang="en" sz="3700">
                <a:solidFill>
                  <a:schemeClr val="dk2"/>
                </a:solidFill>
              </a:rPr>
              <a:t>Compiler Design Mini Project</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a:t>
            </a:r>
            <a:endParaRPr/>
          </a:p>
        </p:txBody>
      </p:sp>
      <p:pic>
        <p:nvPicPr>
          <p:cNvPr id="112" name="Google Shape;112;p22"/>
          <p:cNvPicPr preferRelativeResize="0"/>
          <p:nvPr/>
        </p:nvPicPr>
        <p:blipFill>
          <a:blip r:embed="rId3">
            <a:alphaModFix/>
          </a:blip>
          <a:stretch>
            <a:fillRect/>
          </a:stretch>
        </p:blipFill>
        <p:spPr>
          <a:xfrm>
            <a:off x="925350" y="903125"/>
            <a:ext cx="7722394"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9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 </a:t>
            </a:r>
            <a:endParaRPr/>
          </a:p>
          <a:p>
            <a:pPr indent="0" lvl="0" marL="0" rtl="0" algn="l">
              <a:spcBef>
                <a:spcPts val="0"/>
              </a:spcBef>
              <a:spcAft>
                <a:spcPts val="0"/>
              </a:spcAft>
              <a:buNone/>
            </a:pPr>
            <a:r>
              <a:rPr lang="en"/>
              <a:t>Sequence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8" name="Google Shape;118;p23"/>
          <p:cNvPicPr preferRelativeResize="0"/>
          <p:nvPr/>
        </p:nvPicPr>
        <p:blipFill>
          <a:blip r:embed="rId3">
            <a:alphaModFix/>
          </a:blip>
          <a:stretch>
            <a:fillRect/>
          </a:stretch>
        </p:blipFill>
        <p:spPr>
          <a:xfrm>
            <a:off x="1793950" y="313200"/>
            <a:ext cx="7820875" cy="416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Input</a:t>
            </a:r>
            <a:endParaRPr/>
          </a:p>
        </p:txBody>
      </p:sp>
      <p:pic>
        <p:nvPicPr>
          <p:cNvPr id="124" name="Google Shape;124;p24"/>
          <p:cNvPicPr preferRelativeResize="0"/>
          <p:nvPr/>
        </p:nvPicPr>
        <p:blipFill rotWithShape="1">
          <a:blip r:embed="rId3">
            <a:alphaModFix/>
          </a:blip>
          <a:srcRect b="69819" l="3140" r="79346" t="7469"/>
          <a:stretch/>
        </p:blipFill>
        <p:spPr>
          <a:xfrm>
            <a:off x="1664175" y="1017725"/>
            <a:ext cx="4811875" cy="308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a:t>
            </a:r>
            <a:endParaRPr/>
          </a:p>
        </p:txBody>
      </p:sp>
      <p:pic>
        <p:nvPicPr>
          <p:cNvPr id="130" name="Google Shape;130;p25"/>
          <p:cNvPicPr preferRelativeResize="0"/>
          <p:nvPr/>
        </p:nvPicPr>
        <p:blipFill>
          <a:blip r:embed="rId3">
            <a:alphaModFix/>
          </a:blip>
          <a:stretch>
            <a:fillRect/>
          </a:stretch>
        </p:blipFill>
        <p:spPr>
          <a:xfrm>
            <a:off x="1109900" y="661263"/>
            <a:ext cx="7722394" cy="382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846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Augmenting  (Panic Mode Recovering</a:t>
            </a:r>
            <a:endParaRPr/>
          </a:p>
          <a:p>
            <a:pPr indent="0" lvl="0" marL="0" rtl="0" algn="l">
              <a:spcBef>
                <a:spcPts val="0"/>
              </a:spcBef>
              <a:spcAft>
                <a:spcPts val="0"/>
              </a:spcAft>
              <a:buNone/>
            </a:pPr>
            <a:r>
              <a:rPr lang="en"/>
              <a:t>)</a:t>
            </a:r>
            <a:endParaRPr/>
          </a:p>
        </p:txBody>
      </p:sp>
      <p:pic>
        <p:nvPicPr>
          <p:cNvPr id="136" name="Google Shape;136;p26"/>
          <p:cNvPicPr preferRelativeResize="0"/>
          <p:nvPr/>
        </p:nvPicPr>
        <p:blipFill rotWithShape="1">
          <a:blip r:embed="rId3">
            <a:alphaModFix/>
          </a:blip>
          <a:srcRect b="3778" l="3050" r="8265" t="10148"/>
          <a:stretch/>
        </p:blipFill>
        <p:spPr>
          <a:xfrm>
            <a:off x="162250" y="624701"/>
            <a:ext cx="8835624" cy="4242976"/>
          </a:xfrm>
          <a:prstGeom prst="rect">
            <a:avLst/>
          </a:prstGeom>
          <a:noFill/>
          <a:ln>
            <a:noFill/>
          </a:ln>
        </p:spPr>
      </p:pic>
      <p:sp>
        <p:nvSpPr>
          <p:cNvPr id="137" name="Google Shape;137;p26"/>
          <p:cNvSpPr/>
          <p:nvPr/>
        </p:nvSpPr>
        <p:spPr>
          <a:xfrm>
            <a:off x="162250" y="3959025"/>
            <a:ext cx="4267500" cy="572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12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ever Error is encountered yyerror() method is called</a:t>
            </a:r>
            <a:endParaRPr/>
          </a:p>
        </p:txBody>
      </p:sp>
      <p:pic>
        <p:nvPicPr>
          <p:cNvPr id="143" name="Google Shape;143;p27"/>
          <p:cNvPicPr preferRelativeResize="0"/>
          <p:nvPr/>
        </p:nvPicPr>
        <p:blipFill rotWithShape="1">
          <a:blip r:embed="rId3">
            <a:alphaModFix/>
          </a:blip>
          <a:srcRect b="2832" l="3178" r="74230" t="66943"/>
          <a:stretch/>
        </p:blipFill>
        <p:spPr>
          <a:xfrm>
            <a:off x="2383575" y="1059375"/>
            <a:ext cx="4293226" cy="2841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Lexical Analysis</a:t>
            </a:r>
            <a:endParaRPr/>
          </a:p>
        </p:txBody>
      </p:sp>
      <p:pic>
        <p:nvPicPr>
          <p:cNvPr id="66" name="Google Shape;66;p14"/>
          <p:cNvPicPr preferRelativeResize="0"/>
          <p:nvPr/>
        </p:nvPicPr>
        <p:blipFill rotWithShape="1">
          <a:blip r:embed="rId3">
            <a:alphaModFix/>
          </a:blip>
          <a:srcRect b="4576" l="3053" r="54002" t="17583"/>
          <a:stretch/>
        </p:blipFill>
        <p:spPr>
          <a:xfrm>
            <a:off x="2772800" y="0"/>
            <a:ext cx="62941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20250" y="94000"/>
            <a:ext cx="8222100" cy="61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a:t>
            </a:r>
            <a:endParaRPr/>
          </a:p>
        </p:txBody>
      </p:sp>
      <p:sp>
        <p:nvSpPr>
          <p:cNvPr id="72" name="Google Shape;72;p15"/>
          <p:cNvSpPr txBox="1"/>
          <p:nvPr>
            <p:ph idx="1" type="body"/>
          </p:nvPr>
        </p:nvSpPr>
        <p:spPr>
          <a:xfrm>
            <a:off x="288450" y="705100"/>
            <a:ext cx="8567100" cy="432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26190"/>
              <a:buFont typeface="Arial"/>
              <a:buNone/>
            </a:pPr>
            <a:r>
              <a:rPr lang="en" sz="4200">
                <a:latin typeface="Calibri"/>
                <a:ea typeface="Calibri"/>
                <a:cs typeface="Calibri"/>
                <a:sym typeface="Calibri"/>
              </a:rPr>
              <a:t>T</a:t>
            </a:r>
            <a:r>
              <a:rPr lang="en" sz="4800">
                <a:latin typeface="Calibri"/>
                <a:ea typeface="Calibri"/>
                <a:cs typeface="Calibri"/>
                <a:sym typeface="Calibri"/>
              </a:rPr>
              <a:t>he Symbol Table stores ‘Records’ having 4 columns as you can see in the sample</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output, ie,</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 Scope : Scope of each variable contained in record</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 Name : Value/Name of each variable contained in record</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 Type : Type of each variable contained in record</a:t>
            </a:r>
            <a:endParaRPr sz="4800">
              <a:latin typeface="Calibri"/>
              <a:ea typeface="Calibri"/>
              <a:cs typeface="Calibri"/>
              <a:sym typeface="Calibri"/>
            </a:endParaRPr>
          </a:p>
          <a:p>
            <a:pPr indent="0" lvl="0" marL="457200" rtl="0" algn="l">
              <a:spcBef>
                <a:spcPts val="1200"/>
              </a:spcBef>
              <a:spcAft>
                <a:spcPts val="0"/>
              </a:spcAft>
              <a:buClr>
                <a:schemeClr val="dk1"/>
              </a:buClr>
              <a:buSzPts val="275"/>
              <a:buFont typeface="Arial"/>
              <a:buNone/>
            </a:pPr>
            <a:r>
              <a:rPr lang="en" sz="4800">
                <a:latin typeface="Calibri"/>
                <a:ea typeface="Calibri"/>
                <a:cs typeface="Calibri"/>
                <a:sym typeface="Calibri"/>
              </a:rPr>
              <a:t>➢ PackageName</a:t>
            </a:r>
            <a:endParaRPr sz="4800">
              <a:latin typeface="Calibri"/>
              <a:ea typeface="Calibri"/>
              <a:cs typeface="Calibri"/>
              <a:sym typeface="Calibri"/>
            </a:endParaRPr>
          </a:p>
          <a:p>
            <a:pPr indent="0" lvl="0" marL="457200" rtl="0" algn="l">
              <a:spcBef>
                <a:spcPts val="1200"/>
              </a:spcBef>
              <a:spcAft>
                <a:spcPts val="0"/>
              </a:spcAft>
              <a:buClr>
                <a:schemeClr val="dk1"/>
              </a:buClr>
              <a:buSzPts val="275"/>
              <a:buFont typeface="Arial"/>
              <a:buNone/>
            </a:pPr>
            <a:r>
              <a:rPr lang="en" sz="4800">
                <a:latin typeface="Calibri"/>
                <a:ea typeface="Calibri"/>
                <a:cs typeface="Calibri"/>
                <a:sym typeface="Calibri"/>
              </a:rPr>
              <a:t>➢ Func_Name</a:t>
            </a:r>
            <a:endParaRPr sz="4800">
              <a:latin typeface="Calibri"/>
              <a:ea typeface="Calibri"/>
              <a:cs typeface="Calibri"/>
              <a:sym typeface="Calibri"/>
            </a:endParaRPr>
          </a:p>
          <a:p>
            <a:pPr indent="0" lvl="0" marL="457200" rtl="0" algn="l">
              <a:spcBef>
                <a:spcPts val="1200"/>
              </a:spcBef>
              <a:spcAft>
                <a:spcPts val="0"/>
              </a:spcAft>
              <a:buClr>
                <a:schemeClr val="dk1"/>
              </a:buClr>
              <a:buSzPts val="275"/>
              <a:buFont typeface="Arial"/>
              <a:buNone/>
            </a:pPr>
            <a:r>
              <a:rPr lang="en" sz="4800">
                <a:latin typeface="Calibri"/>
                <a:ea typeface="Calibri"/>
                <a:cs typeface="Calibri"/>
                <a:sym typeface="Calibri"/>
              </a:rPr>
              <a:t>➢ Identifier</a:t>
            </a:r>
            <a:endParaRPr sz="4800">
              <a:latin typeface="Calibri"/>
              <a:ea typeface="Calibri"/>
              <a:cs typeface="Calibri"/>
              <a:sym typeface="Calibri"/>
            </a:endParaRPr>
          </a:p>
          <a:p>
            <a:pPr indent="0" lvl="0" marL="457200" rtl="0" algn="l">
              <a:spcBef>
                <a:spcPts val="1200"/>
              </a:spcBef>
              <a:spcAft>
                <a:spcPts val="0"/>
              </a:spcAft>
              <a:buClr>
                <a:schemeClr val="dk1"/>
              </a:buClr>
              <a:buSzPts val="275"/>
              <a:buFont typeface="Arial"/>
              <a:buNone/>
            </a:pPr>
            <a:r>
              <a:rPr lang="en" sz="4800">
                <a:latin typeface="Calibri"/>
                <a:ea typeface="Calibri"/>
                <a:cs typeface="Calibri"/>
                <a:sym typeface="Calibri"/>
              </a:rPr>
              <a:t>➢ Constant</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 Declaration : Line of Declaration of each variable contained in record</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 Last Use Line</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The scope is a function of Indentation depth and to make it unique we have a tuple</a:t>
            </a:r>
            <a:endParaRPr sz="4800">
              <a:latin typeface="Calibri"/>
              <a:ea typeface="Calibri"/>
              <a:cs typeface="Calibri"/>
              <a:sym typeface="Calibri"/>
            </a:endParaRPr>
          </a:p>
          <a:p>
            <a:pPr indent="0" lvl="0" marL="0" rtl="0" algn="l">
              <a:spcBef>
                <a:spcPts val="1200"/>
              </a:spcBef>
              <a:spcAft>
                <a:spcPts val="0"/>
              </a:spcAft>
              <a:buClr>
                <a:schemeClr val="dk1"/>
              </a:buClr>
              <a:buSzPts val="275"/>
              <a:buFont typeface="Arial"/>
              <a:buNone/>
            </a:pPr>
            <a:r>
              <a:rPr lang="en" sz="4800">
                <a:latin typeface="Calibri"/>
                <a:ea typeface="Calibri"/>
                <a:cs typeface="Calibri"/>
                <a:sym typeface="Calibri"/>
              </a:rPr>
              <a:t>of the scope of the parent and the current scope calculated using the Indentation</a:t>
            </a:r>
            <a:endParaRPr sz="4800">
              <a:latin typeface="Calibri"/>
              <a:ea typeface="Calibri"/>
              <a:cs typeface="Calibri"/>
              <a:sym typeface="Calibri"/>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Indent Scope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To take care of the Indentation based code structure and scoping we have implemented a stack and we use 3 tokens. The top of the stack always points to the current indentation value, if that value on scanning the next line, doesn’t change, it implies that we’re in the same scope and hence, we return the token ‘ND’, i.e, ‘No-dent’. If the value increases, it means we are entering a sub-scope and we return the token ‘ID’ , i.e. ‘Indent’ and finally, if the value decreases, it means we’re returning to one of the enclosing scope and we return ‘DD’, i.e. ‘Dedent’.</a:t>
            </a:r>
            <a:endParaRPr/>
          </a:p>
          <a:p>
            <a:pPr indent="0" lvl="0" marL="0" rtl="0" algn="l">
              <a:spcBef>
                <a:spcPts val="1200"/>
              </a:spcBef>
              <a:spcAft>
                <a:spcPts val="0"/>
              </a:spcAft>
              <a:buNone/>
            </a:pPr>
            <a:r>
              <a:rPr lang="en"/>
              <a:t>For Error Handling, Whenever the parser encounters an error,It prints syntax error </a:t>
            </a:r>
            <a:endParaRPr/>
          </a:p>
          <a:p>
            <a:pPr indent="0" lvl="0" marL="0" rtl="0" algn="l">
              <a:spcBef>
                <a:spcPts val="1200"/>
              </a:spcBef>
              <a:spcAft>
                <a:spcPts val="0"/>
              </a:spcAft>
              <a:buNone/>
            </a:pPr>
            <a:r>
              <a:rPr lang="en"/>
              <a:t> Augmenting the grammar: A method of anticipating common errors that might be encountered in the input. Such parser will detect anticipated errors whenever error production is used.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709118" y="0"/>
            <a:ext cx="752406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0" l="1585" r="1740" t="2827"/>
          <a:stretch/>
        </p:blipFill>
        <p:spPr>
          <a:xfrm>
            <a:off x="292725" y="850275"/>
            <a:ext cx="8544626" cy="338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Input1</a:t>
            </a:r>
            <a:endParaRPr/>
          </a:p>
        </p:txBody>
      </p:sp>
      <p:pic>
        <p:nvPicPr>
          <p:cNvPr id="94" name="Google Shape;94;p19"/>
          <p:cNvPicPr preferRelativeResize="0"/>
          <p:nvPr/>
        </p:nvPicPr>
        <p:blipFill rotWithShape="1">
          <a:blip r:embed="rId3">
            <a:alphaModFix/>
          </a:blip>
          <a:srcRect b="72872" l="3242" r="80356" t="7757"/>
          <a:stretch/>
        </p:blipFill>
        <p:spPr>
          <a:xfrm>
            <a:off x="1533470" y="688225"/>
            <a:ext cx="6077069" cy="355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577975" y="951250"/>
            <a:ext cx="7722394"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Input2</a:t>
            </a:r>
            <a:endParaRPr/>
          </a:p>
        </p:txBody>
      </p:sp>
      <p:pic>
        <p:nvPicPr>
          <p:cNvPr id="106" name="Google Shape;106;p21"/>
          <p:cNvPicPr preferRelativeResize="0"/>
          <p:nvPr/>
        </p:nvPicPr>
        <p:blipFill rotWithShape="1">
          <a:blip r:embed="rId3">
            <a:alphaModFix/>
          </a:blip>
          <a:srcRect b="34132" l="3093" r="75334" t="9857"/>
          <a:stretch/>
        </p:blipFill>
        <p:spPr>
          <a:xfrm>
            <a:off x="2523600" y="210925"/>
            <a:ext cx="4262299" cy="480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