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6" r:id="rId6"/>
    <p:sldId id="261" r:id="rId7"/>
    <p:sldId id="260" r:id="rId8"/>
    <p:sldId id="262" r:id="rId9"/>
    <p:sldId id="265" r:id="rId10"/>
  </p:sldIdLst>
  <p:sldSz cx="9144000" cy="6858000" type="screen4x3"/>
  <p:notesSz cx="6797675" cy="9874250"/>
  <p:defaultTextStyle>
    <a:defPPr lvl="0">
      <a:defRPr lang="en-US"/>
    </a:defPPr>
    <a:lvl1pPr lvl="0" algn="l" rtl="0" fontAlgn="base">
      <a:spcBef>
        <a:spcPct val="0"/>
      </a:spcBef>
      <a:spcAft>
        <a:spcPct val="0"/>
      </a:spcAft>
      <a:defRPr kern="1200">
        <a:solidFill>
          <a:schemeClr val="tx1"/>
        </a:solidFill>
        <a:latin typeface="Arial" charset="0"/>
        <a:ea typeface="+mn-ea"/>
        <a:cs typeface="+mn-cs"/>
      </a:defRPr>
    </a:lvl1pPr>
    <a:lvl2pPr marL="457200" lvl="1" algn="l" rtl="0" fontAlgn="base">
      <a:spcBef>
        <a:spcPct val="0"/>
      </a:spcBef>
      <a:spcAft>
        <a:spcPct val="0"/>
      </a:spcAft>
      <a:defRPr kern="1200">
        <a:solidFill>
          <a:schemeClr val="tx1"/>
        </a:solidFill>
        <a:latin typeface="Arial" charset="0"/>
        <a:ea typeface="+mn-ea"/>
        <a:cs typeface="+mn-cs"/>
      </a:defRPr>
    </a:lvl2pPr>
    <a:lvl3pPr marL="914400" lvl="2" algn="l" rtl="0" fontAlgn="base">
      <a:spcBef>
        <a:spcPct val="0"/>
      </a:spcBef>
      <a:spcAft>
        <a:spcPct val="0"/>
      </a:spcAft>
      <a:defRPr kern="1200">
        <a:solidFill>
          <a:schemeClr val="tx1"/>
        </a:solidFill>
        <a:latin typeface="Arial" charset="0"/>
        <a:ea typeface="+mn-ea"/>
        <a:cs typeface="+mn-cs"/>
      </a:defRPr>
    </a:lvl3pPr>
    <a:lvl4pPr marL="1371600" lvl="3" algn="l" rtl="0" fontAlgn="base">
      <a:spcBef>
        <a:spcPct val="0"/>
      </a:spcBef>
      <a:spcAft>
        <a:spcPct val="0"/>
      </a:spcAft>
      <a:defRPr kern="1200">
        <a:solidFill>
          <a:schemeClr val="tx1"/>
        </a:solidFill>
        <a:latin typeface="Arial" charset="0"/>
        <a:ea typeface="+mn-ea"/>
        <a:cs typeface="+mn-cs"/>
      </a:defRPr>
    </a:lvl4pPr>
    <a:lvl5pPr marL="1828800" lvl="4" algn="l" rtl="0" fontAlgn="base">
      <a:spcBef>
        <a:spcPct val="0"/>
      </a:spcBef>
      <a:spcAft>
        <a:spcPct val="0"/>
      </a:spcAft>
      <a:defRPr kern="1200">
        <a:solidFill>
          <a:schemeClr val="tx1"/>
        </a:solidFill>
        <a:latin typeface="Arial" charset="0"/>
        <a:ea typeface="+mn-ea"/>
        <a:cs typeface="+mn-cs"/>
      </a:defRPr>
    </a:lvl5pPr>
    <a:lvl6pPr marL="2286000" lvl="5" algn="l" defTabSz="914400" rtl="0" eaLnBrk="1" latinLnBrk="0" hangingPunct="1">
      <a:defRPr kern="1200">
        <a:solidFill>
          <a:schemeClr val="tx1"/>
        </a:solidFill>
        <a:latin typeface="Arial" charset="0"/>
        <a:ea typeface="+mn-ea"/>
        <a:cs typeface="+mn-cs"/>
      </a:defRPr>
    </a:lvl6pPr>
    <a:lvl7pPr marL="2743200" lvl="6" algn="l" defTabSz="914400" rtl="0" eaLnBrk="1" latinLnBrk="0" hangingPunct="1">
      <a:defRPr kern="1200">
        <a:solidFill>
          <a:schemeClr val="tx1"/>
        </a:solidFill>
        <a:latin typeface="Arial" charset="0"/>
        <a:ea typeface="+mn-ea"/>
        <a:cs typeface="+mn-cs"/>
      </a:defRPr>
    </a:lvl7pPr>
    <a:lvl8pPr marL="3200400" lvl="7" algn="l" defTabSz="914400" rtl="0" eaLnBrk="1" latinLnBrk="0" hangingPunct="1">
      <a:defRPr kern="1200">
        <a:solidFill>
          <a:schemeClr val="tx1"/>
        </a:solidFill>
        <a:latin typeface="Arial" charset="0"/>
        <a:ea typeface="+mn-ea"/>
        <a:cs typeface="+mn-cs"/>
      </a:defRPr>
    </a:lvl8pPr>
    <a:lvl9pPr marL="3657600" lvl="8"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05-Apr-20</a:t>
            </a:fld>
            <a:endParaRPr lang="en-US"/>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0551" y="4690944"/>
            <a:ext cx="5438140" cy="444307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extLst>
      <p:ext uri="{BB962C8B-B14F-4D97-AF65-F5344CB8AC3E}">
        <p14:creationId xmlns:p14="http://schemas.microsoft.com/office/powerpoint/2010/main" val="1815614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28518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378611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82615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8660565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152400"/>
            <a:ext cx="1447800"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IN" dirty="0"/>
          </a:p>
        </p:txBody>
      </p:sp>
      <p:pic>
        <p:nvPicPr>
          <p:cNvPr id="3" name="Picture 2"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2" cstate="print"/>
          <a:srcRect/>
          <a:stretch>
            <a:fillRect/>
          </a:stretch>
        </p:blipFill>
        <p:spPr bwMode="auto">
          <a:xfrm>
            <a:off x="179696" y="138752"/>
            <a:ext cx="868725" cy="972000"/>
          </a:xfrm>
          <a:prstGeom prst="rect">
            <a:avLst/>
          </a:prstGeom>
          <a:noFill/>
        </p:spPr>
      </p:pic>
      <p:grpSp>
        <p:nvGrpSpPr>
          <p:cNvPr id="4" name="Group 3"/>
          <p:cNvGrpSpPr/>
          <p:nvPr userDrawn="1"/>
        </p:nvGrpSpPr>
        <p:grpSpPr>
          <a:xfrm>
            <a:off x="1219200" y="102154"/>
            <a:ext cx="7924800" cy="1004990"/>
            <a:chOff x="1219200" y="102154"/>
            <a:chExt cx="7924800" cy="1004990"/>
          </a:xfrm>
        </p:grpSpPr>
        <p:pic>
          <p:nvPicPr>
            <p:cNvPr id="5" name="Picture 2"/>
            <p:cNvPicPr>
              <a:picLocks noChangeAspect="1" noChangeArrowheads="1"/>
            </p:cNvPicPr>
            <p:nvPr/>
          </p:nvPicPr>
          <p:blipFill>
            <a:blip r:embed="rId3" cstate="print"/>
            <a:srcRect/>
            <a:stretch>
              <a:fillRect/>
            </a:stretch>
          </p:blipFill>
          <p:spPr bwMode="auto">
            <a:xfrm>
              <a:off x="2702618" y="103496"/>
              <a:ext cx="1620982" cy="990600"/>
            </a:xfrm>
            <a:prstGeom prst="rect">
              <a:avLst/>
            </a:prstGeom>
            <a:noFill/>
            <a:ln w="9525">
              <a:noFill/>
              <a:miter lim="800000"/>
              <a:headEnd/>
              <a:tailEnd/>
            </a:ln>
          </p:spPr>
        </p:pic>
        <p:pic>
          <p:nvPicPr>
            <p:cNvPr id="6" name="Picture 3"/>
            <p:cNvPicPr>
              <a:picLocks noChangeArrowheads="1"/>
            </p:cNvPicPr>
            <p:nvPr/>
          </p:nvPicPr>
          <p:blipFill>
            <a:blip r:embed="rId4" cstate="print"/>
            <a:srcRect/>
            <a:stretch>
              <a:fillRect/>
            </a:stretch>
          </p:blipFill>
          <p:spPr bwMode="auto">
            <a:xfrm>
              <a:off x="4323600" y="106680"/>
              <a:ext cx="1620000" cy="988695"/>
            </a:xfrm>
            <a:prstGeom prst="rect">
              <a:avLst/>
            </a:prstGeom>
            <a:noFill/>
            <a:ln w="9525">
              <a:noFill/>
              <a:miter lim="800000"/>
              <a:headEnd/>
              <a:tailEnd/>
            </a:ln>
          </p:spPr>
        </p:pic>
        <p:pic>
          <p:nvPicPr>
            <p:cNvPr id="7" name="Picture 5"/>
            <p:cNvPicPr>
              <a:picLocks noChangeArrowheads="1"/>
            </p:cNvPicPr>
            <p:nvPr/>
          </p:nvPicPr>
          <p:blipFill>
            <a:blip r:embed="rId5" cstate="print"/>
            <a:srcRect/>
            <a:stretch>
              <a:fillRect/>
            </a:stretch>
          </p:blipFill>
          <p:spPr bwMode="auto">
            <a:xfrm>
              <a:off x="5923800" y="117144"/>
              <a:ext cx="1620000" cy="990000"/>
            </a:xfrm>
            <a:prstGeom prst="rect">
              <a:avLst/>
            </a:prstGeom>
            <a:noFill/>
            <a:ln w="9525">
              <a:noFill/>
              <a:miter lim="800000"/>
              <a:headEnd/>
              <a:tailEnd/>
            </a:ln>
          </p:spPr>
        </p:pic>
        <p:pic>
          <p:nvPicPr>
            <p:cNvPr id="8" name="Picture 6"/>
            <p:cNvPicPr>
              <a:picLocks noChangeArrowheads="1"/>
            </p:cNvPicPr>
            <p:nvPr/>
          </p:nvPicPr>
          <p:blipFill>
            <a:blip r:embed="rId6" cstate="print"/>
            <a:srcRect/>
            <a:stretch>
              <a:fillRect/>
            </a:stretch>
          </p:blipFill>
          <p:spPr bwMode="auto">
            <a:xfrm>
              <a:off x="7524000" y="112056"/>
              <a:ext cx="1620000" cy="990000"/>
            </a:xfrm>
            <a:prstGeom prst="rect">
              <a:avLst/>
            </a:prstGeom>
            <a:noFill/>
            <a:ln w="9525">
              <a:noFill/>
              <a:miter lim="800000"/>
              <a:headEnd/>
              <a:tailEnd/>
            </a:ln>
          </p:spPr>
        </p:pic>
        <p:pic>
          <p:nvPicPr>
            <p:cNvPr id="9" name="Picture 7"/>
            <p:cNvPicPr>
              <a:picLocks noChangeArrowheads="1"/>
            </p:cNvPicPr>
            <p:nvPr/>
          </p:nvPicPr>
          <p:blipFill>
            <a:blip r:embed="rId7" cstate="print"/>
            <a:srcRect/>
            <a:stretch>
              <a:fillRect/>
            </a:stretch>
          </p:blipFill>
          <p:spPr bwMode="auto">
            <a:xfrm>
              <a:off x="1219200" y="102154"/>
              <a:ext cx="1620000" cy="990000"/>
            </a:xfrm>
            <a:prstGeom prst="rect">
              <a:avLst/>
            </a:prstGeom>
            <a:noFill/>
            <a:ln w="9525">
              <a:noFill/>
              <a:miter lim="800000"/>
              <a:headEnd/>
              <a:tailEnd/>
            </a:ln>
          </p:spPr>
        </p:pic>
      </p:grpSp>
      <p:pic>
        <p:nvPicPr>
          <p:cNvPr id="1026" name="Picture 2"/>
          <p:cNvPicPr>
            <a:picLocks noChangeAspect="1" noChangeArrowheads="1"/>
          </p:cNvPicPr>
          <p:nvPr userDrawn="1"/>
        </p:nvPicPr>
        <p:blipFill>
          <a:blip r:embed="rId8" cstate="print"/>
          <a:srcRect/>
          <a:stretch>
            <a:fillRect/>
          </a:stretch>
        </p:blipFill>
        <p:spPr bwMode="auto">
          <a:xfrm>
            <a:off x="7530152" y="1600200"/>
            <a:ext cx="1600200" cy="512700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3" cstate="print"/>
          <a:srcRect/>
          <a:stretch>
            <a:fillRect/>
          </a:stretch>
        </p:blipFill>
        <p:spPr bwMode="auto">
          <a:xfrm>
            <a:off x="1" y="-35256"/>
            <a:ext cx="9144000" cy="6934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3724" y="2286000"/>
            <a:ext cx="4473276" cy="707886"/>
          </a:xfrm>
          <a:prstGeom prst="rect">
            <a:avLst/>
          </a:prstGeom>
        </p:spPr>
        <p:txBody>
          <a:bodyPr wrap="none">
            <a:spAutoFit/>
          </a:bodyPr>
          <a:lstStyle/>
          <a:p>
            <a:pPr algn="r"/>
            <a:r>
              <a:rPr lang="en-US" sz="4000" dirty="0">
                <a:solidFill>
                  <a:srgbClr val="FF0000"/>
                </a:solidFill>
                <a:latin typeface="Trebuchet MS" pitchFamily="34" charset="0"/>
              </a:rPr>
              <a:t>MPCA Mini Project </a:t>
            </a:r>
          </a:p>
        </p:txBody>
      </p:sp>
      <p:sp>
        <p:nvSpPr>
          <p:cNvPr id="3" name="TextBox 2"/>
          <p:cNvSpPr txBox="1"/>
          <p:nvPr/>
        </p:nvSpPr>
        <p:spPr>
          <a:xfrm>
            <a:off x="381000" y="3276600"/>
            <a:ext cx="8458200" cy="2862322"/>
          </a:xfrm>
          <a:prstGeom prst="rect">
            <a:avLst/>
          </a:prstGeom>
          <a:noFill/>
        </p:spPr>
        <p:txBody>
          <a:bodyPr wrap="square" rtlCol="0">
            <a:spAutoFit/>
          </a:bodyPr>
          <a:lstStyle/>
          <a:p>
            <a:r>
              <a:rPr lang="en-US" sz="2000" dirty="0">
                <a:latin typeface="Trebuchet MS" pitchFamily="34" charset="0"/>
              </a:rPr>
              <a:t>Project Title	:  Google assistant home automation using </a:t>
            </a:r>
            <a:r>
              <a:rPr lang="en-US" sz="2000" dirty="0" err="1">
                <a:latin typeface="Trebuchet MS" pitchFamily="34" charset="0"/>
              </a:rPr>
              <a:t>arduino</a:t>
            </a:r>
            <a:endParaRPr lang="en-US" sz="2000" dirty="0">
              <a:latin typeface="Trebuchet MS" pitchFamily="34" charset="0"/>
            </a:endParaRPr>
          </a:p>
          <a:p>
            <a:endParaRPr lang="en-US" sz="2000" dirty="0">
              <a:latin typeface="Trebuchet MS" pitchFamily="34" charset="0"/>
            </a:endParaRPr>
          </a:p>
          <a:p>
            <a:r>
              <a:rPr lang="en-US" sz="2000" dirty="0">
                <a:latin typeface="Trebuchet MS" pitchFamily="34" charset="0"/>
              </a:rPr>
              <a:t>Section	: 4 – ‘B’</a:t>
            </a:r>
          </a:p>
          <a:p>
            <a:endParaRPr lang="en-US" sz="2000" dirty="0">
              <a:latin typeface="Trebuchet MS" pitchFamily="34" charset="0"/>
            </a:endParaRPr>
          </a:p>
          <a:p>
            <a:r>
              <a:rPr lang="en-US" sz="2000" dirty="0">
                <a:latin typeface="Trebuchet MS" pitchFamily="34" charset="0"/>
              </a:rPr>
              <a:t>Students Name	: </a:t>
            </a:r>
            <a:r>
              <a:rPr lang="en-US" sz="2000" dirty="0" err="1">
                <a:latin typeface="Trebuchet MS" pitchFamily="34" charset="0"/>
              </a:rPr>
              <a:t>Mukthi</a:t>
            </a:r>
            <a:r>
              <a:rPr lang="en-US" sz="2000" dirty="0">
                <a:latin typeface="Trebuchet MS" pitchFamily="34" charset="0"/>
              </a:rPr>
              <a:t> </a:t>
            </a:r>
            <a:r>
              <a:rPr lang="en-US" sz="2000" dirty="0" err="1">
                <a:latin typeface="Trebuchet MS" pitchFamily="34" charset="0"/>
              </a:rPr>
              <a:t>Prada.G.M</a:t>
            </a:r>
            <a:r>
              <a:rPr lang="en-US" sz="2000" dirty="0">
                <a:latin typeface="Trebuchet MS" pitchFamily="34" charset="0"/>
              </a:rPr>
              <a:t> , </a:t>
            </a:r>
            <a:r>
              <a:rPr lang="en-US" sz="2000" dirty="0" err="1">
                <a:latin typeface="Trebuchet MS" pitchFamily="34" charset="0"/>
              </a:rPr>
              <a:t>Supriya.R</a:t>
            </a:r>
            <a:r>
              <a:rPr lang="en-US" sz="2000" dirty="0">
                <a:latin typeface="Trebuchet MS" pitchFamily="34" charset="0"/>
              </a:rPr>
              <a:t> , Swathi Tripathi</a:t>
            </a:r>
          </a:p>
          <a:p>
            <a:endParaRPr lang="en-US" sz="2000" dirty="0">
              <a:latin typeface="Trebuchet MS" pitchFamily="34" charset="0"/>
            </a:endParaRPr>
          </a:p>
          <a:p>
            <a:r>
              <a:rPr lang="en-US" sz="2000" dirty="0">
                <a:latin typeface="Trebuchet MS" pitchFamily="34" charset="0"/>
              </a:rPr>
              <a:t>SRN                  : PES2201800310 , PES2201800270 , PES2UG19CS807</a:t>
            </a:r>
          </a:p>
          <a:p>
            <a:endParaRPr lang="en-US" sz="2000" dirty="0">
              <a:latin typeface="Trebuchet MS" pitchFamily="34" charset="0"/>
            </a:endParaRPr>
          </a:p>
          <a:p>
            <a:endParaRPr lang="en-IN" sz="2000"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667000" y="1143000"/>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Problem Statement </a:t>
            </a:r>
          </a:p>
        </p:txBody>
      </p:sp>
      <p:sp>
        <p:nvSpPr>
          <p:cNvPr id="4" name="Content Placeholder 2"/>
          <p:cNvSpPr txBox="1">
            <a:spLocks/>
          </p:cNvSpPr>
          <p:nvPr/>
        </p:nvSpPr>
        <p:spPr>
          <a:xfrm>
            <a:off x="302500" y="1828800"/>
            <a:ext cx="8458200" cy="4724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
        <p:nvSpPr>
          <p:cNvPr id="5" name="TextBox 4">
            <a:extLst>
              <a:ext uri="{FF2B5EF4-FFF2-40B4-BE49-F238E27FC236}">
                <a16:creationId xmlns:a16="http://schemas.microsoft.com/office/drawing/2014/main" xmlns="" id="{15B98EBD-C186-4D58-A605-E28CB111E051}"/>
              </a:ext>
            </a:extLst>
          </p:cNvPr>
          <p:cNvSpPr txBox="1"/>
          <p:nvPr/>
        </p:nvSpPr>
        <p:spPr>
          <a:xfrm>
            <a:off x="302500" y="1894788"/>
            <a:ext cx="8643537" cy="3139321"/>
          </a:xfrm>
          <a:prstGeom prst="rect">
            <a:avLst/>
          </a:prstGeom>
          <a:noFill/>
        </p:spPr>
        <p:txBody>
          <a:bodyPr wrap="square" rtlCol="0">
            <a:spAutoFit/>
          </a:bodyPr>
          <a:lstStyle/>
          <a:p>
            <a:pPr algn="just"/>
            <a:r>
              <a:rPr lang="en-IN" sz="2000" dirty="0">
                <a:latin typeface="Cambria Math" panose="02040503050406030204" pitchFamily="18" charset="0"/>
                <a:ea typeface="Cambria Math" panose="02040503050406030204" pitchFamily="18" charset="0"/>
              </a:rPr>
              <a:t>The main objective of this project is to build a smart home device which can be used to control the electronic home appliance via Google Assistant. The home automation device which we build can be integrated with almost all the electronic appliances or gadgets and can be used to control them remotely from any part of the world.</a:t>
            </a:r>
          </a:p>
          <a:p>
            <a:pPr algn="just"/>
            <a:r>
              <a:rPr lang="en-IN" sz="2000" dirty="0">
                <a:latin typeface="Cambria Math" panose="02040503050406030204" pitchFamily="18" charset="0"/>
                <a:ea typeface="Cambria Math" panose="02040503050406030204" pitchFamily="18" charset="0"/>
              </a:rPr>
              <a:t>To facilitate the wireless connectivity with the system, the microcontroller will be embedded with a Wi-Fi module. This now establish the internet connection to the system and all the appliances can in turn be connected and controlled over the internet.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4"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lvl="0" indent="-342900" algn="r" eaLnBrk="0" hangingPunct="0">
              <a:defRPr/>
            </a:pPr>
            <a:r>
              <a:rPr lang="en-US" sz="2400" dirty="0">
                <a:solidFill>
                  <a:srgbClr val="FF0000"/>
                </a:solidFill>
                <a:latin typeface="Trebuchet MS" pitchFamily="34" charset="0"/>
              </a:rPr>
              <a:t>Introduction</a:t>
            </a:r>
          </a:p>
        </p:txBody>
      </p:sp>
      <p:sp>
        <p:nvSpPr>
          <p:cNvPr id="5" name="Content Placeholder 2"/>
          <p:cNvSpPr txBox="1">
            <a:spLocks/>
          </p:cNvSpPr>
          <p:nvPr/>
        </p:nvSpPr>
        <p:spPr>
          <a:xfrm>
            <a:off x="302500" y="1828800"/>
            <a:ext cx="8458200" cy="4724400"/>
          </a:xfrm>
          <a:prstGeom prst="rect">
            <a:avLst/>
          </a:prstGeom>
        </p:spPr>
        <p:txBody>
          <a:bodyPr/>
          <a:lstStyle/>
          <a:p>
            <a:pPr marL="342900" marR="0" lvl="0" algn="just" defTabSz="914400" rtl="0" eaLnBrk="0" fontAlgn="base" latinLnBrk="0" hangingPunct="0">
              <a:lnSpc>
                <a:spcPct val="100000"/>
              </a:lnSpc>
              <a:spcBef>
                <a:spcPct val="20000"/>
              </a:spcBef>
              <a:spcAft>
                <a:spcPct val="0"/>
              </a:spcAft>
              <a:buClrTx/>
              <a:buSzTx/>
              <a:tabLst/>
              <a:defRPr/>
            </a:pPr>
            <a:endParaRPr kumimoji="0" lang="en-IN" sz="2400" b="0" i="0" u="none" strike="noStrike" kern="1200" cap="none" spc="0" normalizeH="0" noProof="0" dirty="0">
              <a:ln>
                <a:noFill/>
              </a:ln>
              <a:solidFill>
                <a:srgbClr val="0000FF"/>
              </a:solidFill>
              <a:effectLst/>
              <a:uLnTx/>
              <a:uFillTx/>
              <a:latin typeface="Trebuchet MS" pitchFamily="34" charset="0"/>
              <a:ea typeface="+mn-ea"/>
              <a:cs typeface="+mn-cs"/>
            </a:endParaRPr>
          </a:p>
        </p:txBody>
      </p:sp>
      <p:sp>
        <p:nvSpPr>
          <p:cNvPr id="2" name="TextBox 1">
            <a:extLst>
              <a:ext uri="{FF2B5EF4-FFF2-40B4-BE49-F238E27FC236}">
                <a16:creationId xmlns:a16="http://schemas.microsoft.com/office/drawing/2014/main" xmlns="" id="{6D308CF5-41A7-4969-93B8-362290566249}"/>
              </a:ext>
            </a:extLst>
          </p:cNvPr>
          <p:cNvSpPr txBox="1"/>
          <p:nvPr/>
        </p:nvSpPr>
        <p:spPr>
          <a:xfrm>
            <a:off x="169682" y="1932495"/>
            <a:ext cx="8757502" cy="4062651"/>
          </a:xfrm>
          <a:prstGeom prst="rect">
            <a:avLst/>
          </a:prstGeom>
          <a:noFill/>
        </p:spPr>
        <p:txBody>
          <a:bodyPr wrap="square" rtlCol="0">
            <a:spAutoFit/>
          </a:bodyPr>
          <a:lstStyle/>
          <a:p>
            <a:pPr algn="just"/>
            <a:r>
              <a:rPr lang="en-GB" sz="2000" dirty="0">
                <a:latin typeface="Cambria Math" panose="02040503050406030204" pitchFamily="18" charset="0"/>
                <a:ea typeface="Cambria Math" panose="02040503050406030204" pitchFamily="18" charset="0"/>
              </a:rPr>
              <a:t>Comfort is becoming a major priority in the 21st century. So the revolutions of computing and smart environment came into existence. Some technologies like Ubiquitous/pervasive and ambient intelligence satisfy the maximum need of smart world but these technologies are not tightly coupled with the internet, so the people need another technology extension. Internet of Things (IoT) is an ideal buzzing technology to influence the internet and communication technologies. IoT allows people and things to be connected anytime, anyplace, with anything and anyone, by using ideally in any path/network and any service. Home automation system achieved great popularity in the last decades and it increases the quality of life. In addition to this in this project to make the facilities more user friendly we use Google assistant as an interface between the user and interconnected things.</a:t>
            </a:r>
            <a:endParaRPr lang="en-IN" sz="2000" dirty="0">
              <a:latin typeface="Cambria Math" panose="02040503050406030204" pitchFamily="18" charset="0"/>
              <a:ea typeface="Cambria Math" panose="020405030504060302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Block Diagram/Circuit Diagram</a:t>
            </a:r>
          </a:p>
        </p:txBody>
      </p:sp>
      <p:sp>
        <p:nvSpPr>
          <p:cNvPr id="6" name="Content Placeholder 2"/>
          <p:cNvSpPr txBox="1">
            <a:spLocks/>
          </p:cNvSpPr>
          <p:nvPr/>
        </p:nvSpPr>
        <p:spPr>
          <a:xfrm>
            <a:off x="302500" y="1828800"/>
            <a:ext cx="8458200" cy="4724400"/>
          </a:xfrm>
          <a:prstGeom prst="rect">
            <a:avLst/>
          </a:prstGeom>
        </p:spPr>
        <p:txBody>
          <a:bodyPr/>
          <a:lstStyle/>
          <a:p>
            <a:pPr marL="342900" marR="0" lvl="0" algn="just" defTabSz="914400" rtl="0" eaLnBrk="0" fontAlgn="base" latinLnBrk="0" hangingPunct="0">
              <a:lnSpc>
                <a:spcPct val="100000"/>
              </a:lnSpc>
              <a:spcBef>
                <a:spcPct val="20000"/>
              </a:spcBef>
              <a:spcAft>
                <a:spcPct val="0"/>
              </a:spcAft>
              <a:buClrTx/>
              <a:buSzTx/>
              <a:tabLst/>
              <a:defRPr/>
            </a:pPr>
            <a:endParaRPr lang="en-IN" sz="2400" dirty="0">
              <a:solidFill>
                <a:srgbClr val="0000FF"/>
              </a:solidFill>
              <a:latin typeface="Trebuchet MS" pitchFamily="34" charset="0"/>
            </a:endParaRPr>
          </a:p>
        </p:txBody>
      </p:sp>
      <p:pic>
        <p:nvPicPr>
          <p:cNvPr id="7" name="Picture 6">
            <a:extLst>
              <a:ext uri="{FF2B5EF4-FFF2-40B4-BE49-F238E27FC236}">
                <a16:creationId xmlns:a16="http://schemas.microsoft.com/office/drawing/2014/main" xmlns="" id="{2466BC7C-B887-4874-944F-54B392438A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55945" y="1617663"/>
            <a:ext cx="4733012" cy="49355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C879DB3-6EAE-4E23-8829-BB5B6FD70F83}"/>
              </a:ext>
            </a:extLst>
          </p:cNvPr>
          <p:cNvPicPr>
            <a:picLocks noChangeAspect="1"/>
          </p:cNvPicPr>
          <p:nvPr/>
        </p:nvPicPr>
        <p:blipFill>
          <a:blip r:embed="rId2"/>
          <a:stretch>
            <a:fillRect/>
          </a:stretch>
        </p:blipFill>
        <p:spPr>
          <a:xfrm>
            <a:off x="2215299" y="1432875"/>
            <a:ext cx="4515439" cy="4958498"/>
          </a:xfrm>
          <a:prstGeom prst="rect">
            <a:avLst/>
          </a:prstGeom>
        </p:spPr>
      </p:pic>
    </p:spTree>
    <p:extLst>
      <p:ext uri="{BB962C8B-B14F-4D97-AF65-F5344CB8AC3E}">
        <p14:creationId xmlns:p14="http://schemas.microsoft.com/office/powerpoint/2010/main" val="63296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Required Components</a:t>
            </a:r>
          </a:p>
        </p:txBody>
      </p:sp>
      <p:sp>
        <p:nvSpPr>
          <p:cNvPr id="7" name="Content Placeholder 2"/>
          <p:cNvSpPr txBox="1">
            <a:spLocks/>
          </p:cNvSpPr>
          <p:nvPr/>
        </p:nvSpPr>
        <p:spPr>
          <a:xfrm>
            <a:off x="302500" y="1828800"/>
            <a:ext cx="8458200" cy="4724400"/>
          </a:xfrm>
          <a:prstGeom prst="rect">
            <a:avLst/>
          </a:prstGeom>
        </p:spPr>
        <p:txBody>
          <a:bodyPr/>
          <a:lstStyle/>
          <a:p>
            <a:pPr marL="342900" lvl="0" algn="just" eaLnBrk="0" hangingPunct="0">
              <a:spcBef>
                <a:spcPct val="20000"/>
              </a:spcBef>
              <a:defRPr/>
            </a:pPr>
            <a:r>
              <a:rPr lang="en-US" sz="2400" dirty="0">
                <a:solidFill>
                  <a:srgbClr val="0000FF"/>
                </a:solidFill>
                <a:latin typeface="Trebuchet MS" pitchFamily="34" charset="0"/>
              </a:rPr>
              <a:t> </a:t>
            </a:r>
            <a:endParaRPr lang="en-IN" sz="2400" dirty="0">
              <a:solidFill>
                <a:srgbClr val="0000FF"/>
              </a:solidFill>
              <a:latin typeface="Trebuchet MS" pitchFamily="34" charset="0"/>
            </a:endParaRPr>
          </a:p>
          <a:p>
            <a:pPr marL="6858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tabLst/>
              <a:defRPr/>
            </a:pPr>
            <a:endParaRPr lang="en-IN" sz="2400" dirty="0">
              <a:solidFill>
                <a:srgbClr val="0000FF"/>
              </a:solidFill>
              <a:latin typeface="Trebuchet MS" pitchFamily="34" charset="0"/>
            </a:endParaRPr>
          </a:p>
          <a:p>
            <a:pPr marL="6858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tabLst/>
              <a:defRPr/>
            </a:pPr>
            <a:endParaRPr lang="en-IN" sz="2400" dirty="0">
              <a:solidFill>
                <a:srgbClr val="0000FF"/>
              </a:solidFill>
              <a:latin typeface="Trebuchet MS" pitchFamily="34" charset="0"/>
            </a:endParaRPr>
          </a:p>
          <a:p>
            <a:pPr marL="6858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tabLst/>
              <a:defRPr/>
            </a:pPr>
            <a:endParaRPr lang="en-IN" sz="2400" dirty="0">
              <a:solidFill>
                <a:srgbClr val="0000FF"/>
              </a:solidFill>
              <a:latin typeface="Trebuchet MS" pitchFamily="34" charset="0"/>
            </a:endParaRP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
        <p:nvSpPr>
          <p:cNvPr id="2" name="TextBox 1">
            <a:extLst>
              <a:ext uri="{FF2B5EF4-FFF2-40B4-BE49-F238E27FC236}">
                <a16:creationId xmlns:a16="http://schemas.microsoft.com/office/drawing/2014/main" xmlns="" id="{A97FE38A-E3CB-4B7A-8175-EB16E6E724B3}"/>
              </a:ext>
            </a:extLst>
          </p:cNvPr>
          <p:cNvSpPr txBox="1"/>
          <p:nvPr/>
        </p:nvSpPr>
        <p:spPr>
          <a:xfrm>
            <a:off x="302500" y="2121031"/>
            <a:ext cx="8266465" cy="2585323"/>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mj-lt"/>
              </a:rPr>
              <a:t>Arduino Uno, </a:t>
            </a:r>
            <a:endParaRPr lang="en-IN" sz="2400" dirty="0" smtClean="0">
              <a:latin typeface="+mj-lt"/>
            </a:endParaRPr>
          </a:p>
          <a:p>
            <a:pPr marL="342900" indent="-342900">
              <a:buFont typeface="Arial" panose="020B0604020202020204" pitchFamily="34" charset="0"/>
              <a:buChar char="•"/>
            </a:pPr>
            <a:r>
              <a:rPr lang="en-IN" sz="2400" dirty="0" smtClean="0">
                <a:latin typeface="+mj-lt"/>
              </a:rPr>
              <a:t>PIR Motion </a:t>
            </a:r>
            <a:r>
              <a:rPr lang="en-IN" sz="2400" dirty="0">
                <a:latin typeface="+mj-lt"/>
              </a:rPr>
              <a:t>sensor, </a:t>
            </a:r>
            <a:endParaRPr lang="en-IN" sz="2400" dirty="0" smtClean="0">
              <a:latin typeface="+mj-lt"/>
            </a:endParaRPr>
          </a:p>
          <a:p>
            <a:pPr marL="342900" indent="-342900">
              <a:buFont typeface="Arial" panose="020B0604020202020204" pitchFamily="34" charset="0"/>
              <a:buChar char="•"/>
            </a:pPr>
            <a:r>
              <a:rPr lang="en-IN" sz="2400" dirty="0" smtClean="0">
                <a:latin typeface="+mj-lt"/>
              </a:rPr>
              <a:t>LDR (Light Dependent Resistor)sensor</a:t>
            </a:r>
            <a:r>
              <a:rPr lang="en-IN" sz="2400" dirty="0">
                <a:latin typeface="+mj-lt"/>
              </a:rPr>
              <a:t>, </a:t>
            </a:r>
            <a:endParaRPr lang="en-IN" sz="2400" dirty="0" smtClean="0">
              <a:latin typeface="+mj-lt"/>
            </a:endParaRPr>
          </a:p>
          <a:p>
            <a:pPr marL="342900" indent="-342900">
              <a:buFont typeface="Arial" panose="020B0604020202020204" pitchFamily="34" charset="0"/>
              <a:buChar char="•"/>
            </a:pPr>
            <a:r>
              <a:rPr lang="en-IN" sz="2400" dirty="0" smtClean="0">
                <a:latin typeface="+mj-lt"/>
              </a:rPr>
              <a:t>LED’s</a:t>
            </a:r>
            <a:r>
              <a:rPr lang="en-IN" sz="2400" dirty="0">
                <a:latin typeface="+mj-lt"/>
              </a:rPr>
              <a:t>, </a:t>
            </a:r>
            <a:endParaRPr lang="en-IN" sz="2400" dirty="0" smtClean="0">
              <a:latin typeface="+mj-lt"/>
            </a:endParaRPr>
          </a:p>
          <a:p>
            <a:pPr marL="342900" indent="-342900">
              <a:buFont typeface="Arial" panose="020B0604020202020204" pitchFamily="34" charset="0"/>
              <a:buChar char="•"/>
            </a:pPr>
            <a:r>
              <a:rPr lang="en-IN" sz="2400" dirty="0" smtClean="0">
                <a:latin typeface="+mj-lt"/>
              </a:rPr>
              <a:t>Jumper wires</a:t>
            </a:r>
          </a:p>
          <a:p>
            <a:pPr marL="342900" indent="-342900">
              <a:buFont typeface="Arial" panose="020B0604020202020204" pitchFamily="34" charset="0"/>
              <a:buChar char="•"/>
            </a:pPr>
            <a:r>
              <a:rPr lang="en-IN" sz="2400" dirty="0" smtClean="0">
                <a:latin typeface="+mj-lt"/>
              </a:rPr>
              <a:t>Bread Board</a:t>
            </a:r>
            <a:endParaRPr lang="en-IN" sz="2400" dirty="0">
              <a:latin typeface="+mj-l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40700" y="1568152"/>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20581" y="1568152"/>
            <a:ext cx="8458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812800" lvl="1" algn="just" eaLnBrk="0" hangingPunct="0">
              <a:spcBef>
                <a:spcPct val="20000"/>
              </a:spcBef>
              <a:defRPr/>
            </a:pPr>
            <a:r>
              <a:rPr lang="en-IN" sz="2400" dirty="0" smtClean="0">
                <a:latin typeface="Trebuchet MS" pitchFamily="34" charset="0"/>
              </a:rPr>
              <a:t>Our project is focused on automating the lighting facilities of the house. The PIR Motion sensor used detects any motion in the area of the light source and turns on the light when a motion is detected. But if there is already lot of light around and a motion is detected there is no necessity for the light to turn on. To fulfil this condition we use LDR sensor which detects the light in that area and decides if light is to be turned or not. In addition to this we have facilitated an option of turning on and off the light using Google assistant from the owners smart phone.</a:t>
            </a:r>
            <a:endParaRPr lang="en-IN" sz="2400" dirty="0">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
        <p:nvSpPr>
          <p:cNvPr id="14" name="Text Box 34"/>
          <p:cNvSpPr txBox="1">
            <a:spLocks noChangeArrowheads="1"/>
          </p:cNvSpPr>
          <p:nvPr/>
        </p:nvSpPr>
        <p:spPr bwMode="auto">
          <a:xfrm>
            <a:off x="2667000" y="1143000"/>
            <a:ext cx="64770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Project </a:t>
            </a:r>
            <a:r>
              <a:rPr lang="en-US" sz="2400" dirty="0" smtClean="0">
                <a:solidFill>
                  <a:srgbClr val="FF0000"/>
                </a:solidFill>
                <a:latin typeface="Trebuchet MS" pitchFamily="34" charset="0"/>
              </a:rPr>
              <a:t>Explanation  </a:t>
            </a:r>
            <a:endParaRPr lang="en-US" sz="2400" dirty="0">
              <a:solidFill>
                <a:srgbClr val="FF0000"/>
              </a:solidFill>
              <a:latin typeface="Trebuchet MS"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a:solidFill>
                  <a:srgbClr val="FF0000"/>
                </a:solidFill>
                <a:latin typeface="Trebuchet MS" pitchFamily="34" charset="0"/>
              </a:rPr>
              <a:t>Application </a:t>
            </a:r>
            <a:endParaRPr lang="en-US" sz="2400" dirty="0">
              <a:solidFill>
                <a:srgbClr val="FF0000"/>
              </a:solidFill>
              <a:latin typeface="Trebuchet MS" pitchFamily="34" charset="0"/>
            </a:endParaRPr>
          </a:p>
        </p:txBody>
      </p:sp>
      <p:sp>
        <p:nvSpPr>
          <p:cNvPr id="8" name="Content Placeholder 2"/>
          <p:cNvSpPr txBox="1">
            <a:spLocks/>
          </p:cNvSpPr>
          <p:nvPr/>
        </p:nvSpPr>
        <p:spPr>
          <a:xfrm>
            <a:off x="-504967" y="1828799"/>
            <a:ext cx="9302595" cy="5295331"/>
          </a:xfrm>
          <a:prstGeom prst="rect">
            <a:avLst/>
          </a:prstGeom>
        </p:spPr>
        <p:txBody>
          <a:bodyPr/>
          <a:lstStyle/>
          <a:p>
            <a:pPr marL="1143000" lvl="1" indent="-342900" algn="just" eaLnBrk="0" hangingPunct="0">
              <a:spcBef>
                <a:spcPct val="20000"/>
              </a:spcBef>
              <a:buFont typeface="Arial" panose="020B0604020202020204" pitchFamily="34" charset="0"/>
              <a:buChar char="•"/>
              <a:defRPr/>
            </a:pPr>
            <a:r>
              <a:rPr lang="en-IN" sz="2400" dirty="0" smtClean="0">
                <a:solidFill>
                  <a:schemeClr val="accent4"/>
                </a:solidFill>
                <a:latin typeface="Trebuchet MS" pitchFamily="34" charset="0"/>
              </a:rPr>
              <a:t>Our project mainly focuses on smart use of </a:t>
            </a:r>
            <a:r>
              <a:rPr lang="en-IN" sz="2400" dirty="0">
                <a:solidFill>
                  <a:schemeClr val="accent4"/>
                </a:solidFill>
                <a:latin typeface="Trebuchet MS" pitchFamily="34" charset="0"/>
              </a:rPr>
              <a:t> </a:t>
            </a:r>
            <a:r>
              <a:rPr lang="en-IN" sz="2400" dirty="0" smtClean="0">
                <a:solidFill>
                  <a:schemeClr val="accent4"/>
                </a:solidFill>
                <a:latin typeface="Trebuchet MS" pitchFamily="34" charset="0"/>
              </a:rPr>
              <a:t>electricity.</a:t>
            </a:r>
          </a:p>
          <a:p>
            <a:pPr marL="1143000" lvl="1" indent="-342900" algn="just" eaLnBrk="0" hangingPunct="0">
              <a:spcBef>
                <a:spcPct val="20000"/>
              </a:spcBef>
              <a:buFont typeface="Arial" panose="020B0604020202020204" pitchFamily="34" charset="0"/>
              <a:buChar char="•"/>
              <a:defRPr/>
            </a:pPr>
            <a:endParaRPr lang="en-IN" sz="2400" dirty="0">
              <a:solidFill>
                <a:schemeClr val="accent4"/>
              </a:solidFill>
              <a:latin typeface="Trebuchet MS" pitchFamily="34" charset="0"/>
            </a:endParaRPr>
          </a:p>
          <a:p>
            <a:pPr marL="1143000" lvl="1" indent="-342900" algn="just" eaLnBrk="0" hangingPunct="0">
              <a:spcBef>
                <a:spcPct val="20000"/>
              </a:spcBef>
              <a:buFont typeface="Arial" panose="020B0604020202020204" pitchFamily="34" charset="0"/>
              <a:buChar char="•"/>
              <a:defRPr/>
            </a:pPr>
            <a:endParaRPr lang="en-IN" sz="2400" dirty="0" smtClean="0">
              <a:solidFill>
                <a:schemeClr val="accent4"/>
              </a:solidFill>
              <a:latin typeface="Trebuchet MS" pitchFamily="34" charset="0"/>
            </a:endParaRPr>
          </a:p>
          <a:p>
            <a:pPr marL="1143000" lvl="1" indent="-342900" algn="just" eaLnBrk="0" hangingPunct="0">
              <a:spcBef>
                <a:spcPct val="20000"/>
              </a:spcBef>
              <a:buFont typeface="Arial" panose="020B0604020202020204" pitchFamily="34" charset="0"/>
              <a:buChar char="•"/>
              <a:defRPr/>
            </a:pPr>
            <a:r>
              <a:rPr lang="en-IN" sz="2400" dirty="0" smtClean="0">
                <a:solidFill>
                  <a:schemeClr val="accent4"/>
                </a:solidFill>
                <a:latin typeface="Trebuchet MS" pitchFamily="34" charset="0"/>
              </a:rPr>
              <a:t>The turning on and off of light can also be personalised from a  distant place away from the light source.</a:t>
            </a:r>
          </a:p>
          <a:p>
            <a:pPr marL="800100" lvl="1" algn="just" eaLnBrk="0" hangingPunct="0">
              <a:spcBef>
                <a:spcPct val="20000"/>
              </a:spcBef>
              <a:defRPr/>
            </a:pPr>
            <a:endParaRPr lang="en-IN" sz="2400" dirty="0">
              <a:solidFill>
                <a:srgbClr val="0000FF"/>
              </a:solidFill>
              <a:latin typeface="Trebuchet MS" pitchFamily="34" charset="0"/>
            </a:endParaRPr>
          </a:p>
          <a:p>
            <a:pPr marL="1143000" lvl="1"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indent="-342900" algn="just" eaLnBrk="0" hangingPunct="0">
              <a:spcBef>
                <a:spcPct val="20000"/>
              </a:spcBef>
              <a:buFont typeface="Wingdings" panose="05000000000000000000" pitchFamily="2" charset="2"/>
              <a:buChar char="§"/>
              <a:defRPr/>
            </a:pPr>
            <a:endParaRPr lang="en-IN" sz="2400" dirty="0">
              <a:solidFill>
                <a:srgbClr val="0000FF"/>
              </a:solidFill>
              <a:latin typeface="Trebuchet MS" pitchFamily="34" charset="0"/>
            </a:endParaRPr>
          </a:p>
          <a:p>
            <a:pPr marL="6858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
              <a:tabLst/>
              <a:defRPr/>
            </a:pPr>
            <a:endPar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IN" sz="2000" b="0" i="0" u="none" strike="noStrike" kern="0" cap="none" spc="0" normalizeH="0" baseline="0" noProof="0" dirty="0">
              <a:ln>
                <a:noFill/>
              </a:ln>
              <a:solidFill>
                <a:schemeClr val="tx1"/>
              </a:solidFill>
              <a:effectLst/>
              <a:uLnTx/>
              <a:uFillTx/>
              <a:latin typeface="Trebuchet MS"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7484"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366</Words>
  <Application>Microsoft Office PowerPoint</Application>
  <PresentationFormat>On-screen Show (4:3)</PresentationFormat>
  <Paragraphs>41</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c:creator>
  <cp:lastModifiedBy>Mukthi prada</cp:lastModifiedBy>
  <cp:revision>33</cp:revision>
  <dcterms:modified xsi:type="dcterms:W3CDTF">2020-04-04T18:57:51Z</dcterms:modified>
</cp:coreProperties>
</file>