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74" r:id="rId6"/>
    <p:sldId id="260" r:id="rId7"/>
    <p:sldId id="261" r:id="rId8"/>
    <p:sldId id="262" r:id="rId9"/>
    <p:sldId id="263" r:id="rId10"/>
    <p:sldId id="265" r:id="rId11"/>
    <p:sldId id="264" r:id="rId12"/>
    <p:sldId id="266" r:id="rId13"/>
    <p:sldId id="267" r:id="rId14"/>
    <p:sldId id="268" r:id="rId15"/>
    <p:sldId id="279" r:id="rId16"/>
    <p:sldId id="269" r:id="rId17"/>
    <p:sldId id="280" r:id="rId18"/>
    <p:sldId id="270" r:id="rId19"/>
    <p:sldId id="281" r:id="rId20"/>
    <p:sldId id="282" r:id="rId21"/>
    <p:sldId id="271" r:id="rId22"/>
    <p:sldId id="273"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87" d="100"/>
          <a:sy n="87" d="100"/>
        </p:scale>
        <p:origin x="1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06-Dec-21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06-Dec-21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06-Dec-21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06-Dec-21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06-Dec-21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06-Dec-21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06-Dec-21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06-Dec-21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06-Dec-21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06-Dec-21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06-Dec-21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06-Dec-21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Cauchy%E2%80%93Schwarz_inequality" TargetMode="External"/><Relationship Id="rId3" Type="http://schemas.openxmlformats.org/officeDocument/2006/relationships/hyperlink" Target="https://whatis.techtarget.com/definition/variable" TargetMode="External"/><Relationship Id="rId7" Type="http://schemas.openxmlformats.org/officeDocument/2006/relationships/hyperlink" Target="https://en.wikipedia.org/wiki/Correlation"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en.wikipedia.org/wiki/Statistics" TargetMode="External"/><Relationship Id="rId5" Type="http://schemas.openxmlformats.org/officeDocument/2006/relationships/hyperlink" Target="https://whatis.techtarget.com/definition/negative-correlation" TargetMode="External"/><Relationship Id="rId4" Type="http://schemas.openxmlformats.org/officeDocument/2006/relationships/hyperlink" Target="https://whatis.techtarget.com/definition/positive-correlation" TargetMode="Externa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world/data-society/imdb-5000-movi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9A096-3AD5-4F61-85B0-B2C5BCF999E9}"/>
              </a:ext>
            </a:extLst>
          </p:cNvPr>
          <p:cNvSpPr>
            <a:spLocks noGrp="1"/>
          </p:cNvSpPr>
          <p:nvPr>
            <p:ph type="ctrTitle"/>
          </p:nvPr>
        </p:nvSpPr>
        <p:spPr/>
        <p:txBody>
          <a:bodyPr/>
          <a:lstStyle/>
          <a:p>
            <a:pPr algn="ctr"/>
            <a:r>
              <a:rPr lang="en-US" dirty="0">
                <a:effectLst>
                  <a:glow rad="12700">
                    <a:schemeClr val="accent1">
                      <a:alpha val="40000"/>
                    </a:schemeClr>
                  </a:glow>
                </a:effectLst>
              </a:rPr>
              <a:t>Introduction to data science</a:t>
            </a:r>
          </a:p>
        </p:txBody>
      </p:sp>
      <p:sp>
        <p:nvSpPr>
          <p:cNvPr id="3" name="Subtitle 2">
            <a:extLst>
              <a:ext uri="{FF2B5EF4-FFF2-40B4-BE49-F238E27FC236}">
                <a16:creationId xmlns:a16="http://schemas.microsoft.com/office/drawing/2014/main" xmlns="" id="{275F119B-5B23-4D80-B90E-1CB2C2217465}"/>
              </a:ext>
            </a:extLst>
          </p:cNvPr>
          <p:cNvSpPr>
            <a:spLocks noGrp="1"/>
          </p:cNvSpPr>
          <p:nvPr>
            <p:ph type="subTitle" idx="1"/>
          </p:nvPr>
        </p:nvSpPr>
        <p:spPr/>
        <p:txBody>
          <a:bodyPr>
            <a:normAutofit/>
          </a:bodyPr>
          <a:lstStyle/>
          <a:p>
            <a:pPr algn="just"/>
            <a:endParaRPr lang="en-US" dirty="0"/>
          </a:p>
        </p:txBody>
      </p:sp>
    </p:spTree>
    <p:extLst>
      <p:ext uri="{BB962C8B-B14F-4D97-AF65-F5344CB8AC3E}">
        <p14:creationId xmlns:p14="http://schemas.microsoft.com/office/powerpoint/2010/main" val="319121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CDA4111-9396-4CF5-846D-29ECC39B9D03}"/>
              </a:ext>
            </a:extLst>
          </p:cNvPr>
          <p:cNvSpPr>
            <a:spLocks noGrp="1"/>
          </p:cNvSpPr>
          <p:nvPr>
            <p:ph idx="1"/>
          </p:nvPr>
        </p:nvSpPr>
        <p:spPr>
          <a:xfrm>
            <a:off x="1069848" y="292100"/>
            <a:ext cx="10058400" cy="5880100"/>
          </a:xfrm>
        </p:spPr>
        <p:txBody>
          <a:bodyPr/>
          <a:lstStyle/>
          <a:p>
            <a:r>
              <a:rPr lang="en-US" dirty="0"/>
              <a:t>Cleaning categorical data by filling the missing data by using  </a:t>
            </a:r>
            <a:r>
              <a:rPr lang="en-US" dirty="0" err="1"/>
              <a:t>dataframe.ffill</a:t>
            </a:r>
            <a:r>
              <a:rPr lang="en-US" dirty="0"/>
              <a:t>() function which fills the missing value in the </a:t>
            </a:r>
            <a:r>
              <a:rPr lang="en-US" dirty="0" err="1"/>
              <a:t>dataframe</a:t>
            </a:r>
            <a:r>
              <a:rPr lang="en-US" dirty="0"/>
              <a:t> . ‘</a:t>
            </a:r>
            <a:r>
              <a:rPr lang="en-US" dirty="0" err="1"/>
              <a:t>ffill</a:t>
            </a:r>
            <a:r>
              <a:rPr lang="en-US" dirty="0"/>
              <a:t>’ stands for ‘forward fill’ and will propagate last valid observation forward</a:t>
            </a:r>
          </a:p>
          <a:p>
            <a:endParaRPr lang="en-US" dirty="0"/>
          </a:p>
          <a:p>
            <a:endParaRPr lang="en-US" dirty="0"/>
          </a:p>
          <a:p>
            <a:endParaRPr lang="en-US" dirty="0"/>
          </a:p>
          <a:p>
            <a:r>
              <a:rPr lang="en-US" dirty="0"/>
              <a:t>Now removing the unwanted and irrelevant columns </a:t>
            </a:r>
          </a:p>
          <a:p>
            <a:endParaRPr lang="en-US" dirty="0"/>
          </a:p>
          <a:p>
            <a:endParaRPr lang="en-US" dirty="0"/>
          </a:p>
          <a:p>
            <a:r>
              <a:rPr lang="en-US" dirty="0"/>
              <a:t>new column which has cast popularity, it is derived from mean of actor’s ratings movies:</a:t>
            </a:r>
          </a:p>
          <a:p>
            <a:pPr marL="0" indent="0">
              <a:buNone/>
            </a:pPr>
            <a:r>
              <a:rPr lang="en-US" sz="1800" dirty="0">
                <a:solidFill>
                  <a:srgbClr val="92D050"/>
                </a:solidFill>
              </a:rPr>
              <a:t>['popularity']=(movies['actor_1_facebook_likes']+movies['actor_2_facebook_likes']+movies["actor_3_facebook_likes"]).mean()</a:t>
            </a:r>
          </a:p>
          <a:p>
            <a:pPr marL="0" indent="0">
              <a:buNone/>
            </a:pPr>
            <a:r>
              <a:rPr lang="en-US" sz="1800" dirty="0"/>
              <a:t>   Similarly: Profit can be calculated by :</a:t>
            </a:r>
          </a:p>
          <a:p>
            <a:pPr marL="0" indent="0">
              <a:buNone/>
            </a:pPr>
            <a:r>
              <a:rPr lang="en-US" sz="1800" dirty="0">
                <a:solidFill>
                  <a:srgbClr val="92D050"/>
                </a:solidFill>
              </a:rPr>
              <a:t>movies['profit']=movies['budget']-movies['gross']</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A close up of a logo&#10;&#10;Description automatically generated">
            <a:extLst>
              <a:ext uri="{FF2B5EF4-FFF2-40B4-BE49-F238E27FC236}">
                <a16:creationId xmlns:a16="http://schemas.microsoft.com/office/drawing/2014/main" xmlns="" id="{B8B29EAC-21FE-41EB-8EEF-C0838850F1DF}"/>
              </a:ext>
            </a:extLst>
          </p:cNvPr>
          <p:cNvPicPr>
            <a:picLocks noChangeAspect="1"/>
          </p:cNvPicPr>
          <p:nvPr/>
        </p:nvPicPr>
        <p:blipFill>
          <a:blip r:embed="rId2"/>
          <a:stretch>
            <a:fillRect/>
          </a:stretch>
        </p:blipFill>
        <p:spPr>
          <a:xfrm>
            <a:off x="4282802" y="1611273"/>
            <a:ext cx="3905795" cy="562053"/>
          </a:xfrm>
          <a:prstGeom prst="rect">
            <a:avLst/>
          </a:prstGeom>
        </p:spPr>
      </p:pic>
      <p:pic>
        <p:nvPicPr>
          <p:cNvPr id="6" name="Picture 5">
            <a:extLst>
              <a:ext uri="{FF2B5EF4-FFF2-40B4-BE49-F238E27FC236}">
                <a16:creationId xmlns:a16="http://schemas.microsoft.com/office/drawing/2014/main" xmlns="" id="{FFDEC02B-6EA0-41EA-9FA9-84C3C0B5EA1D}"/>
              </a:ext>
            </a:extLst>
          </p:cNvPr>
          <p:cNvPicPr>
            <a:picLocks noChangeAspect="1"/>
          </p:cNvPicPr>
          <p:nvPr/>
        </p:nvPicPr>
        <p:blipFill>
          <a:blip r:embed="rId3"/>
          <a:stretch>
            <a:fillRect/>
          </a:stretch>
        </p:blipFill>
        <p:spPr>
          <a:xfrm>
            <a:off x="2187047" y="3143210"/>
            <a:ext cx="7563906" cy="571580"/>
          </a:xfrm>
          <a:prstGeom prst="rect">
            <a:avLst/>
          </a:prstGeom>
        </p:spPr>
      </p:pic>
    </p:spTree>
    <p:extLst>
      <p:ext uri="{BB962C8B-B14F-4D97-AF65-F5344CB8AC3E}">
        <p14:creationId xmlns:p14="http://schemas.microsoft.com/office/powerpoint/2010/main" val="1210150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E009DD9B-5EE2-4C0D-8B2B-351C8C1022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7" name="Picture 6" descr="A screenshot of text&#10;&#10;Description automatically generated">
            <a:extLst>
              <a:ext uri="{FF2B5EF4-FFF2-40B4-BE49-F238E27FC236}">
                <a16:creationId xmlns:a16="http://schemas.microsoft.com/office/drawing/2014/main" xmlns="" id="{FBA470A6-0025-4708-8952-CC6B99651EAF}"/>
              </a:ext>
            </a:extLst>
          </p:cNvPr>
          <p:cNvPicPr>
            <a:picLocks noChangeAspect="1"/>
          </p:cNvPicPr>
          <p:nvPr/>
        </p:nvPicPr>
        <p:blipFill>
          <a:blip r:embed="rId2"/>
          <a:stretch>
            <a:fillRect/>
          </a:stretch>
        </p:blipFill>
        <p:spPr>
          <a:xfrm>
            <a:off x="8551115" y="563134"/>
            <a:ext cx="2138270" cy="3060160"/>
          </a:xfrm>
          <a:prstGeom prst="rect">
            <a:avLst/>
          </a:prstGeom>
        </p:spPr>
      </p:pic>
      <p:sp>
        <p:nvSpPr>
          <p:cNvPr id="14" name="Rectangle 13">
            <a:extLst>
              <a:ext uri="{FF2B5EF4-FFF2-40B4-BE49-F238E27FC236}">
                <a16:creationId xmlns:a16="http://schemas.microsoft.com/office/drawing/2014/main" xmlns="" id="{E720DB99-7745-4E75-9D96-AAB6D55C53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xmlns="" id="{D68803C4-E159-4360-B7BB-74205C8F7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screenshot of a cell phone&#10;&#10;Description automatically generated">
            <a:extLst>
              <a:ext uri="{FF2B5EF4-FFF2-40B4-BE49-F238E27FC236}">
                <a16:creationId xmlns:a16="http://schemas.microsoft.com/office/drawing/2014/main" xmlns="" id="{FFD423DC-EB2E-48C1-81BB-EBB5D633FEE2}"/>
              </a:ext>
            </a:extLst>
          </p:cNvPr>
          <p:cNvPicPr>
            <a:picLocks noChangeAspect="1"/>
          </p:cNvPicPr>
          <p:nvPr/>
        </p:nvPicPr>
        <p:blipFill>
          <a:blip r:embed="rId5"/>
          <a:stretch>
            <a:fillRect/>
          </a:stretch>
        </p:blipFill>
        <p:spPr>
          <a:xfrm>
            <a:off x="564681" y="563134"/>
            <a:ext cx="6915619" cy="3060160"/>
          </a:xfrm>
          <a:prstGeom prst="rect">
            <a:avLst/>
          </a:prstGeom>
        </p:spPr>
      </p:pic>
      <p:sp>
        <p:nvSpPr>
          <p:cNvPr id="3" name="Content Placeholder 2">
            <a:extLst>
              <a:ext uri="{FF2B5EF4-FFF2-40B4-BE49-F238E27FC236}">
                <a16:creationId xmlns:a16="http://schemas.microsoft.com/office/drawing/2014/main" xmlns="" id="{C32A5F41-A726-4252-A30E-9F666FE9BFD6}"/>
              </a:ext>
            </a:extLst>
          </p:cNvPr>
          <p:cNvSpPr>
            <a:spLocks noGrp="1"/>
          </p:cNvSpPr>
          <p:nvPr>
            <p:ph idx="1"/>
          </p:nvPr>
        </p:nvSpPr>
        <p:spPr>
          <a:xfrm>
            <a:off x="6217920" y="4170410"/>
            <a:ext cx="4699221" cy="1767141"/>
          </a:xfrm>
        </p:spPr>
        <p:txBody>
          <a:bodyPr anchor="ctr">
            <a:normAutofit/>
          </a:bodyPr>
          <a:lstStyle/>
          <a:p>
            <a:r>
              <a:rPr lang="en-US" sz="1800"/>
              <a:t>DATA AFTER CLEANING</a:t>
            </a:r>
          </a:p>
          <a:p>
            <a:endParaRPr lang="en-US" sz="1800"/>
          </a:p>
        </p:txBody>
      </p:sp>
      <p:sp>
        <p:nvSpPr>
          <p:cNvPr id="18" name="Rectangle 17">
            <a:extLst>
              <a:ext uri="{FF2B5EF4-FFF2-40B4-BE49-F238E27FC236}">
                <a16:creationId xmlns:a16="http://schemas.microsoft.com/office/drawing/2014/main" xmlns="" id="{504B0465-3B07-49BF-BEA7-D81476246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xmlns="" id="{49B7FFA5-14CB-4A4F-9BCC-CA3AA5D9D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xmlns="" id="{04E48745-7512-4EC2-9E20-9092D1215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7646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AF6B8-2F9A-4D59-8056-273A83275F2A}"/>
              </a:ext>
            </a:extLst>
          </p:cNvPr>
          <p:cNvSpPr>
            <a:spLocks noGrp="1"/>
          </p:cNvSpPr>
          <p:nvPr>
            <p:ph type="title"/>
          </p:nvPr>
        </p:nvSpPr>
        <p:spPr>
          <a:xfrm>
            <a:off x="1069848" y="484632"/>
            <a:ext cx="10058400" cy="1609344"/>
          </a:xfrm>
        </p:spPr>
        <p:txBody>
          <a:bodyPr>
            <a:normAutofit/>
          </a:bodyPr>
          <a:lstStyle/>
          <a:p>
            <a:r>
              <a:rPr lang="en-US"/>
              <a:t>Correlation</a:t>
            </a:r>
          </a:p>
        </p:txBody>
      </p:sp>
      <p:pic>
        <p:nvPicPr>
          <p:cNvPr id="5" name="Picture 4" descr="A screenshot of a cell phone&#10;&#10;Description automatically generated">
            <a:extLst>
              <a:ext uri="{FF2B5EF4-FFF2-40B4-BE49-F238E27FC236}">
                <a16:creationId xmlns:a16="http://schemas.microsoft.com/office/drawing/2014/main" xmlns="" id="{94BBB8BD-82BA-424F-9A0A-03E4361D6F4A}"/>
              </a:ext>
            </a:extLst>
          </p:cNvPr>
          <p:cNvPicPr>
            <a:picLocks noChangeAspect="1"/>
          </p:cNvPicPr>
          <p:nvPr/>
        </p:nvPicPr>
        <p:blipFill>
          <a:blip r:embed="rId2"/>
          <a:stretch>
            <a:fillRect/>
          </a:stretch>
        </p:blipFill>
        <p:spPr>
          <a:xfrm>
            <a:off x="368300" y="2870200"/>
            <a:ext cx="5468810" cy="1832262"/>
          </a:xfrm>
          <a:prstGeom prst="rect">
            <a:avLst/>
          </a:prstGeom>
        </p:spPr>
      </p:pic>
      <p:sp>
        <p:nvSpPr>
          <p:cNvPr id="3" name="Content Placeholder 2">
            <a:extLst>
              <a:ext uri="{FF2B5EF4-FFF2-40B4-BE49-F238E27FC236}">
                <a16:creationId xmlns:a16="http://schemas.microsoft.com/office/drawing/2014/main" xmlns="" id="{599C4996-9DA4-4534-8A21-19002431FA2B}"/>
              </a:ext>
            </a:extLst>
          </p:cNvPr>
          <p:cNvSpPr>
            <a:spLocks noGrp="1"/>
          </p:cNvSpPr>
          <p:nvPr>
            <p:ph idx="1"/>
          </p:nvPr>
        </p:nvSpPr>
        <p:spPr>
          <a:xfrm>
            <a:off x="6096000" y="2322576"/>
            <a:ext cx="4773168" cy="4050792"/>
          </a:xfrm>
        </p:spPr>
        <p:txBody>
          <a:bodyPr>
            <a:normAutofit/>
          </a:bodyPr>
          <a:lstStyle/>
          <a:p>
            <a:r>
              <a:rPr lang="en-US" sz="1400" dirty="0"/>
              <a:t>Correlation is a statistical measure that indicates the extent to which two or more </a:t>
            </a:r>
            <a:r>
              <a:rPr lang="en-US" sz="1400" u="sng" dirty="0">
                <a:hlinkClick r:id="rId3"/>
              </a:rPr>
              <a:t>variables</a:t>
            </a:r>
            <a:r>
              <a:rPr lang="en-US" sz="1400" dirty="0"/>
              <a:t> fluctuate together. A </a:t>
            </a:r>
            <a:r>
              <a:rPr lang="en-US" sz="1400" u="sng" dirty="0">
                <a:hlinkClick r:id="rId4"/>
              </a:rPr>
              <a:t>positive correlation</a:t>
            </a:r>
            <a:r>
              <a:rPr lang="en-US" sz="1400" dirty="0"/>
              <a:t> indicates the extent to which those variables increase or decrease in parallel; a </a:t>
            </a:r>
            <a:r>
              <a:rPr lang="en-US" sz="1400" u="sng" dirty="0">
                <a:hlinkClick r:id="rId5"/>
              </a:rPr>
              <a:t>negative correlation</a:t>
            </a:r>
            <a:r>
              <a:rPr lang="en-US" sz="1400" dirty="0"/>
              <a:t> indicates the extent to which one variable increases as the other decreases.</a:t>
            </a:r>
          </a:p>
          <a:p>
            <a:endParaRPr lang="en-US" sz="1400" dirty="0"/>
          </a:p>
          <a:p>
            <a:r>
              <a:rPr lang="en-US" sz="1400" dirty="0"/>
              <a:t>Here we will be using </a:t>
            </a:r>
            <a:r>
              <a:rPr lang="en-US" sz="1400" b="1" dirty="0"/>
              <a:t>Pearson correlation :</a:t>
            </a:r>
            <a:endParaRPr lang="en-US" sz="1400" dirty="0"/>
          </a:p>
          <a:p>
            <a:r>
              <a:rPr lang="en-US" sz="1400" dirty="0"/>
              <a:t>In </a:t>
            </a:r>
            <a:r>
              <a:rPr lang="en-US" sz="1400" dirty="0">
                <a:hlinkClick r:id="rId6" tooltip="Statistics"/>
              </a:rPr>
              <a:t>statistics</a:t>
            </a:r>
            <a:r>
              <a:rPr lang="en-US" sz="1400" dirty="0"/>
              <a:t>, the </a:t>
            </a:r>
            <a:r>
              <a:rPr lang="en-US" sz="1400" b="1" dirty="0"/>
              <a:t>Pearson correlation coefficient</a:t>
            </a:r>
            <a:r>
              <a:rPr lang="en-US" sz="1400" dirty="0"/>
              <a:t>  is a measure of the linear </a:t>
            </a:r>
            <a:r>
              <a:rPr lang="en-US" sz="1400" dirty="0">
                <a:hlinkClick r:id="rId7" tooltip="Correlation"/>
              </a:rPr>
              <a:t>correlation</a:t>
            </a:r>
            <a:r>
              <a:rPr lang="en-US" sz="1400" dirty="0"/>
              <a:t> between two variables </a:t>
            </a:r>
            <a:r>
              <a:rPr lang="en-US" sz="1400" i="1" dirty="0"/>
              <a:t>X</a:t>
            </a:r>
            <a:r>
              <a:rPr lang="en-US" sz="1400" dirty="0"/>
              <a:t> and </a:t>
            </a:r>
            <a:r>
              <a:rPr lang="en-US" sz="1400" i="1" dirty="0"/>
              <a:t>Y</a:t>
            </a:r>
            <a:r>
              <a:rPr lang="en-US" sz="1400" dirty="0"/>
              <a:t>. According to the </a:t>
            </a:r>
            <a:r>
              <a:rPr lang="en-US" sz="1400" dirty="0">
                <a:hlinkClick r:id="rId8" tooltip="Cauchy–Schwarz inequality"/>
              </a:rPr>
              <a:t>Cauchy–Schwarz inequality</a:t>
            </a:r>
            <a:r>
              <a:rPr lang="en-US" sz="1400" dirty="0"/>
              <a:t> it has a value between +1 and −1, where 1 is total positive linear correlation, 0 is no linear correlation, and −1 is total negative linear correlation.</a:t>
            </a:r>
          </a:p>
          <a:p>
            <a:endParaRPr lang="en-US" sz="1400" dirty="0"/>
          </a:p>
        </p:txBody>
      </p:sp>
    </p:spTree>
    <p:extLst>
      <p:ext uri="{BB962C8B-B14F-4D97-AF65-F5344CB8AC3E}">
        <p14:creationId xmlns:p14="http://schemas.microsoft.com/office/powerpoint/2010/main" val="129598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F3AF35CD-DA30-4E34-B0F3-32C27766DA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food&#10;&#10;Description automatically generated">
            <a:extLst>
              <a:ext uri="{FF2B5EF4-FFF2-40B4-BE49-F238E27FC236}">
                <a16:creationId xmlns:a16="http://schemas.microsoft.com/office/drawing/2014/main" xmlns="" id="{B951A966-B8A9-478B-900F-D10AE2D23E06}"/>
              </a:ext>
            </a:extLst>
          </p:cNvPr>
          <p:cNvPicPr>
            <a:picLocks noChangeAspect="1"/>
          </p:cNvPicPr>
          <p:nvPr/>
        </p:nvPicPr>
        <p:blipFill>
          <a:blip r:embed="rId4"/>
          <a:stretch>
            <a:fillRect/>
          </a:stretch>
        </p:blipFill>
        <p:spPr>
          <a:xfrm>
            <a:off x="117157" y="732840"/>
            <a:ext cx="7547580" cy="5924849"/>
          </a:xfrm>
          <a:prstGeom prst="rect">
            <a:avLst/>
          </a:prstGeom>
        </p:spPr>
      </p:pic>
      <p:sp>
        <p:nvSpPr>
          <p:cNvPr id="11" name="Content Placeholder 10">
            <a:extLst>
              <a:ext uri="{FF2B5EF4-FFF2-40B4-BE49-F238E27FC236}">
                <a16:creationId xmlns:a16="http://schemas.microsoft.com/office/drawing/2014/main" xmlns="" id="{4DAFAAD4-CD36-451B-98DD-FBC352B814A4}"/>
              </a:ext>
            </a:extLst>
          </p:cNvPr>
          <p:cNvSpPr>
            <a:spLocks noGrp="1"/>
          </p:cNvSpPr>
          <p:nvPr>
            <p:ph idx="1"/>
          </p:nvPr>
        </p:nvSpPr>
        <p:spPr>
          <a:xfrm>
            <a:off x="8156351" y="2121408"/>
            <a:ext cx="3544034" cy="4050792"/>
          </a:xfrm>
        </p:spPr>
        <p:txBody>
          <a:bodyPr>
            <a:normAutofit/>
          </a:bodyPr>
          <a:lstStyle/>
          <a:p>
            <a:r>
              <a:rPr lang="en-US" sz="1600" dirty="0"/>
              <a:t>Each block in here shows the correlation between variables.</a:t>
            </a:r>
          </a:p>
          <a:p>
            <a:r>
              <a:rPr lang="en-US" sz="1600" dirty="0"/>
              <a:t>If their  value is close to 1 they show a strong linear  correlation.</a:t>
            </a:r>
          </a:p>
          <a:p>
            <a:r>
              <a:rPr lang="en-US" sz="1600" dirty="0"/>
              <a:t>Here the variable which have linear correlation are:</a:t>
            </a:r>
          </a:p>
          <a:p>
            <a:r>
              <a:rPr lang="en-US" sz="1600" dirty="0"/>
              <a:t>-&gt;profit vs budget etc.</a:t>
            </a:r>
          </a:p>
          <a:p>
            <a:endParaRPr lang="en-US" sz="1600" dirty="0"/>
          </a:p>
        </p:txBody>
      </p:sp>
      <p:grpSp>
        <p:nvGrpSpPr>
          <p:cNvPr id="16" name="Group 15">
            <a:extLst>
              <a:ext uri="{FF2B5EF4-FFF2-40B4-BE49-F238E27FC236}">
                <a16:creationId xmlns:a16="http://schemas.microsoft.com/office/drawing/2014/main" xmlns="" id="{BCFC42DC-2C46-47C4-BC61-530557385DB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xmlns="" id="{54B91A37-AA1F-4966-8ACF-93023547D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xmlns="" id="{17B17AC5-0931-432F-9A4A-DDCFAA010A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81074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24D2EF-D707-4B50-8BC8-727CBE764A09}"/>
              </a:ext>
            </a:extLst>
          </p:cNvPr>
          <p:cNvSpPr>
            <a:spLocks noGrp="1"/>
          </p:cNvSpPr>
          <p:nvPr>
            <p:ph type="title"/>
          </p:nvPr>
        </p:nvSpPr>
        <p:spPr>
          <a:xfrm>
            <a:off x="1069848" y="484632"/>
            <a:ext cx="10058400" cy="861568"/>
          </a:xfrm>
        </p:spPr>
        <p:txBody>
          <a:bodyPr/>
          <a:lstStyle/>
          <a:p>
            <a:pPr algn="ctr"/>
            <a:r>
              <a:rPr lang="en-US" dirty="0"/>
              <a:t>Visualization</a:t>
            </a:r>
          </a:p>
        </p:txBody>
      </p:sp>
      <p:sp>
        <p:nvSpPr>
          <p:cNvPr id="3" name="Content Placeholder 2">
            <a:extLst>
              <a:ext uri="{FF2B5EF4-FFF2-40B4-BE49-F238E27FC236}">
                <a16:creationId xmlns:a16="http://schemas.microsoft.com/office/drawing/2014/main" xmlns="" id="{9B0097D1-970D-4E5B-8ECB-F35B779CC280}"/>
              </a:ext>
            </a:extLst>
          </p:cNvPr>
          <p:cNvSpPr>
            <a:spLocks noGrp="1"/>
          </p:cNvSpPr>
          <p:nvPr>
            <p:ph idx="1"/>
          </p:nvPr>
        </p:nvSpPr>
        <p:spPr>
          <a:xfrm>
            <a:off x="1069848" y="1231900"/>
            <a:ext cx="10058400" cy="4940300"/>
          </a:xfrm>
        </p:spPr>
        <p:txBody>
          <a:bodyPr/>
          <a:lstStyle/>
          <a:p>
            <a:r>
              <a:rPr lang="en-US" dirty="0"/>
              <a:t>Data visualization is the act of taking information (data) and placing it into a visual context, such as a map or graph.</a:t>
            </a:r>
          </a:p>
          <a:p>
            <a:r>
              <a:rPr lang="en-US" dirty="0"/>
              <a:t>Data visualizations make big and small data easier for the human brain to understand, and visualization also makes it easier to detect patterns, trends, and outliers in groups of data.                                                                                   </a:t>
            </a:r>
          </a:p>
        </p:txBody>
      </p:sp>
    </p:spTree>
    <p:extLst>
      <p:ext uri="{BB962C8B-B14F-4D97-AF65-F5344CB8AC3E}">
        <p14:creationId xmlns:p14="http://schemas.microsoft.com/office/powerpoint/2010/main" val="2673833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A0C1BF-53E6-440D-8070-B26836B5CF76}"/>
              </a:ext>
            </a:extLst>
          </p:cNvPr>
          <p:cNvSpPr>
            <a:spLocks noGrp="1"/>
          </p:cNvSpPr>
          <p:nvPr>
            <p:ph type="title"/>
          </p:nvPr>
        </p:nvSpPr>
        <p:spPr>
          <a:xfrm>
            <a:off x="1686130" y="484632"/>
            <a:ext cx="8819740" cy="732777"/>
          </a:xfrm>
        </p:spPr>
        <p:txBody>
          <a:bodyPr>
            <a:normAutofit fontScale="90000"/>
          </a:bodyPr>
          <a:lstStyle/>
          <a:p>
            <a:pPr algn="ctr"/>
            <a:r>
              <a:rPr lang="en-US" dirty="0"/>
              <a:t>Number of movies vs imbd score</a:t>
            </a:r>
          </a:p>
        </p:txBody>
      </p:sp>
      <p:sp>
        <p:nvSpPr>
          <p:cNvPr id="4" name="Content Placeholder 3">
            <a:extLst>
              <a:ext uri="{FF2B5EF4-FFF2-40B4-BE49-F238E27FC236}">
                <a16:creationId xmlns:a16="http://schemas.microsoft.com/office/drawing/2014/main" xmlns="" id="{BB616BDC-7F7E-44C0-9D1C-08994A9F4BDD}"/>
              </a:ext>
            </a:extLst>
          </p:cNvPr>
          <p:cNvSpPr>
            <a:spLocks noGrp="1"/>
          </p:cNvSpPr>
          <p:nvPr>
            <p:ph sz="half" idx="2"/>
          </p:nvPr>
        </p:nvSpPr>
        <p:spPr/>
        <p:txBody>
          <a:bodyPr/>
          <a:lstStyle/>
          <a:p>
            <a:r>
              <a:rPr lang="en-US" dirty="0"/>
              <a:t>we can see more than 200  out of 5043 movies have rating of around 6.5</a:t>
            </a:r>
          </a:p>
          <a:p>
            <a:endParaRPr lang="en-US" dirty="0"/>
          </a:p>
          <a:p>
            <a:r>
              <a:rPr lang="en-US" dirty="0"/>
              <a:t>Generally people watch this kind of     rating movies as number of user reviews for </a:t>
            </a:r>
            <a:r>
              <a:rPr lang="en-US" dirty="0" err="1"/>
              <a:t>imdb</a:t>
            </a:r>
            <a:r>
              <a:rPr lang="en-US" dirty="0"/>
              <a:t> score more than 6.5 is high</a:t>
            </a:r>
          </a:p>
          <a:p>
            <a:endParaRPr lang="en-US" dirty="0"/>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xmlns="" id="{9B16D562-3C82-4E4F-9B26-F34CED95C861}"/>
              </a:ext>
            </a:extLst>
          </p:cNvPr>
          <p:cNvPicPr>
            <a:picLocks noGrp="1" noChangeAspect="1"/>
          </p:cNvPicPr>
          <p:nvPr>
            <p:ph sz="half" idx="1"/>
          </p:nvPr>
        </p:nvPicPr>
        <p:blipFill>
          <a:blip r:embed="rId2"/>
          <a:stretch>
            <a:fillRect/>
          </a:stretch>
        </p:blipFill>
        <p:spPr>
          <a:xfrm>
            <a:off x="1284779" y="2725534"/>
            <a:ext cx="4324954" cy="2915057"/>
          </a:xfrm>
          <a:prstGeom prst="rect">
            <a:avLst/>
          </a:prstGeom>
        </p:spPr>
      </p:pic>
    </p:spTree>
    <p:extLst>
      <p:ext uri="{BB962C8B-B14F-4D97-AF65-F5344CB8AC3E}">
        <p14:creationId xmlns:p14="http://schemas.microsoft.com/office/powerpoint/2010/main" val="393908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1AE25A50-A6C5-4606-ACAF-130191FFECAA}"/>
              </a:ext>
            </a:extLst>
          </p:cNvPr>
          <p:cNvSpPr>
            <a:spLocks noGrp="1"/>
          </p:cNvSpPr>
          <p:nvPr>
            <p:ph idx="1"/>
          </p:nvPr>
        </p:nvSpPr>
        <p:spPr>
          <a:xfrm>
            <a:off x="731520" y="422031"/>
            <a:ext cx="10860258" cy="5750169"/>
          </a:xfrm>
        </p:spPr>
        <p:txBody>
          <a:bodyPr/>
          <a:lstStyle/>
          <a:p>
            <a:r>
              <a:rPr lang="en-US" dirty="0"/>
              <a:t>We have taken film count of each director.</a:t>
            </a:r>
          </a:p>
          <a:p>
            <a:endParaRPr lang="en-US" dirty="0"/>
          </a:p>
          <a:p>
            <a:endParaRPr lang="en-US" dirty="0"/>
          </a:p>
          <a:p>
            <a:endParaRPr lang="en-US" dirty="0"/>
          </a:p>
          <a:p>
            <a:endParaRPr lang="en-US" dirty="0"/>
          </a:p>
          <a:p>
            <a:endParaRPr lang="en-US" dirty="0"/>
          </a:p>
          <a:p>
            <a:endParaRPr lang="en-US" dirty="0"/>
          </a:p>
          <a:p>
            <a:endParaRPr lang="en-US" dirty="0"/>
          </a:p>
          <a:p>
            <a:r>
              <a:rPr lang="en-US" dirty="0"/>
              <a:t>                                                                            We have made a separate table of directors</a:t>
            </a:r>
          </a:p>
          <a:p>
            <a:pPr marL="0" indent="0">
              <a:buNone/>
            </a:pPr>
            <a:r>
              <a:rPr lang="en-US" dirty="0"/>
              <a:t>                                                                                whose profit is high and imdb_score is more</a:t>
            </a:r>
          </a:p>
          <a:p>
            <a:pPr marL="0" indent="0">
              <a:buNone/>
            </a:pPr>
            <a:r>
              <a:rPr lang="en-US" dirty="0"/>
              <a:t>                                                                                than  7 and directors whose movie count is  </a:t>
            </a:r>
          </a:p>
          <a:p>
            <a:pPr marL="0" indent="0">
              <a:buNone/>
            </a:pPr>
            <a:r>
              <a:rPr lang="en-US" dirty="0"/>
              <a:t>                                                                                 </a:t>
            </a:r>
            <a:r>
              <a:rPr lang="en-US"/>
              <a:t>more than 5.</a:t>
            </a:r>
            <a:endParaRPr lang="en-US" dirty="0"/>
          </a:p>
        </p:txBody>
      </p:sp>
      <p:pic>
        <p:nvPicPr>
          <p:cNvPr id="4" name="Picture 3" descr="A screenshot of a cell phone&#10;&#10;Description automatically generated">
            <a:extLst>
              <a:ext uri="{FF2B5EF4-FFF2-40B4-BE49-F238E27FC236}">
                <a16:creationId xmlns:a16="http://schemas.microsoft.com/office/drawing/2014/main" xmlns="" id="{12E3A765-774D-4752-A67A-3BA0804648C0}"/>
              </a:ext>
            </a:extLst>
          </p:cNvPr>
          <p:cNvPicPr>
            <a:picLocks noChangeAspect="1"/>
          </p:cNvPicPr>
          <p:nvPr/>
        </p:nvPicPr>
        <p:blipFill>
          <a:blip r:embed="rId2"/>
          <a:stretch>
            <a:fillRect/>
          </a:stretch>
        </p:blipFill>
        <p:spPr>
          <a:xfrm>
            <a:off x="888538" y="2771300"/>
            <a:ext cx="4191585" cy="34009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xmlns="" id="{F3EBEB58-5186-4C75-924C-E3D145915F38}"/>
              </a:ext>
            </a:extLst>
          </p:cNvPr>
          <p:cNvPicPr>
            <a:picLocks noChangeAspect="1"/>
          </p:cNvPicPr>
          <p:nvPr/>
        </p:nvPicPr>
        <p:blipFill>
          <a:blip r:embed="rId3"/>
          <a:stretch>
            <a:fillRect/>
          </a:stretch>
        </p:blipFill>
        <p:spPr>
          <a:xfrm>
            <a:off x="7457564" y="422031"/>
            <a:ext cx="2610214" cy="2191056"/>
          </a:xfrm>
          <a:prstGeom prst="rect">
            <a:avLst/>
          </a:prstGeom>
        </p:spPr>
      </p:pic>
    </p:spTree>
    <p:extLst>
      <p:ext uri="{BB962C8B-B14F-4D97-AF65-F5344CB8AC3E}">
        <p14:creationId xmlns:p14="http://schemas.microsoft.com/office/powerpoint/2010/main" val="241959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1BFE7C-53C3-4E73-AB49-C3437A458016}"/>
              </a:ext>
            </a:extLst>
          </p:cNvPr>
          <p:cNvSpPr>
            <a:spLocks noGrp="1"/>
          </p:cNvSpPr>
          <p:nvPr>
            <p:ph sz="half" idx="1"/>
          </p:nvPr>
        </p:nvSpPr>
        <p:spPr/>
        <p:txBody>
          <a:bodyPr>
            <a:normAutofit lnSpcReduction="10000"/>
          </a:bodyPr>
          <a:lstStyle/>
          <a:p>
            <a:endParaRPr lang="en-US" dirty="0"/>
          </a:p>
          <a:p>
            <a:endParaRPr lang="en-US" dirty="0"/>
          </a:p>
          <a:p>
            <a:endParaRPr lang="en-US" dirty="0"/>
          </a:p>
          <a:p>
            <a:endParaRPr lang="en-US" dirty="0"/>
          </a:p>
          <a:p>
            <a:r>
              <a:rPr lang="en-US" dirty="0"/>
              <a:t>These are the directors who have directed more than 5 movies with the highest average profit.</a:t>
            </a:r>
          </a:p>
          <a:p>
            <a:r>
              <a:rPr lang="en-US" dirty="0"/>
              <a:t>As we can see Francis and Christopher have both good </a:t>
            </a:r>
            <a:r>
              <a:rPr lang="en-US" dirty="0" err="1"/>
              <a:t>imdb_score</a:t>
            </a:r>
            <a:r>
              <a:rPr lang="en-US" dirty="0"/>
              <a:t> and profit. So they have high chances of making successful movies on an average</a:t>
            </a:r>
          </a:p>
          <a:p>
            <a:endParaRPr lang="en-US" dirty="0"/>
          </a:p>
        </p:txBody>
      </p:sp>
      <p:sp>
        <p:nvSpPr>
          <p:cNvPr id="4" name="Content Placeholder 3">
            <a:extLst>
              <a:ext uri="{FF2B5EF4-FFF2-40B4-BE49-F238E27FC236}">
                <a16:creationId xmlns:a16="http://schemas.microsoft.com/office/drawing/2014/main" xmlns="" id="{26D63C1B-B27E-4321-B485-F7740C7EB2B2}"/>
              </a:ext>
            </a:extLst>
          </p:cNvPr>
          <p:cNvSpPr>
            <a:spLocks noGrp="1"/>
          </p:cNvSpPr>
          <p:nvPr>
            <p:ph sz="half" idx="2"/>
          </p:nvPr>
        </p:nvSpPr>
        <p:spPr/>
        <p:txBody>
          <a:bodyPr>
            <a:normAutofit lnSpcReduction="10000"/>
          </a:bodyPr>
          <a:lstStyle/>
          <a:p>
            <a:endParaRPr lang="en-US" dirty="0"/>
          </a:p>
          <a:p>
            <a:endParaRPr lang="en-US" dirty="0"/>
          </a:p>
          <a:p>
            <a:endParaRPr lang="en-US" dirty="0"/>
          </a:p>
          <a:p>
            <a:endParaRPr lang="en-US" dirty="0"/>
          </a:p>
          <a:p>
            <a:r>
              <a:rPr lang="en-US" dirty="0"/>
              <a:t>And these are the directors who have directed more than 5 movies with the highest average movie rating. </a:t>
            </a:r>
          </a:p>
          <a:p>
            <a:r>
              <a:rPr lang="en-US" dirty="0"/>
              <a:t>As we can see most of them have high score, so we can say experience of director help in success of a movie</a:t>
            </a:r>
          </a:p>
          <a:p>
            <a:r>
              <a:rPr lang="en-US" dirty="0"/>
              <a:t>Francis Ford Movies have more </a:t>
            </a:r>
            <a:r>
              <a:rPr lang="en-US" dirty="0" err="1"/>
              <a:t>imdb_score</a:t>
            </a:r>
            <a:r>
              <a:rPr lang="en-US" dirty="0"/>
              <a:t> in average</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xmlns="" id="{FDA53C39-3BD8-4AC0-A9B2-B9C9EEBB90F1}"/>
              </a:ext>
            </a:extLst>
          </p:cNvPr>
          <p:cNvPicPr>
            <a:picLocks noChangeAspect="1"/>
          </p:cNvPicPr>
          <p:nvPr/>
        </p:nvPicPr>
        <p:blipFill>
          <a:blip r:embed="rId2"/>
          <a:stretch>
            <a:fillRect/>
          </a:stretch>
        </p:blipFill>
        <p:spPr>
          <a:xfrm>
            <a:off x="1632727" y="218627"/>
            <a:ext cx="3915321" cy="3210373"/>
          </a:xfrm>
          <a:prstGeom prst="rect">
            <a:avLst/>
          </a:prstGeom>
        </p:spPr>
      </p:pic>
      <p:pic>
        <p:nvPicPr>
          <p:cNvPr id="6" name="Content Placeholder 4" descr="A picture containing screenshot&#10;&#10;Description automatically generated">
            <a:extLst>
              <a:ext uri="{FF2B5EF4-FFF2-40B4-BE49-F238E27FC236}">
                <a16:creationId xmlns:a16="http://schemas.microsoft.com/office/drawing/2014/main" xmlns="" id="{30D3486E-6B9E-4C87-81D1-87390146FD26}"/>
              </a:ext>
            </a:extLst>
          </p:cNvPr>
          <p:cNvPicPr>
            <a:picLocks noChangeAspect="1"/>
          </p:cNvPicPr>
          <p:nvPr/>
        </p:nvPicPr>
        <p:blipFill>
          <a:blip r:embed="rId3"/>
          <a:stretch>
            <a:fillRect/>
          </a:stretch>
        </p:blipFill>
        <p:spPr>
          <a:xfrm>
            <a:off x="6727466" y="281214"/>
            <a:ext cx="4391638" cy="3105583"/>
          </a:xfrm>
          <a:prstGeom prst="rect">
            <a:avLst/>
          </a:prstGeom>
        </p:spPr>
      </p:pic>
    </p:spTree>
    <p:extLst>
      <p:ext uri="{BB962C8B-B14F-4D97-AF65-F5344CB8AC3E}">
        <p14:creationId xmlns:p14="http://schemas.microsoft.com/office/powerpoint/2010/main" val="295493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10;&#10;Description automatically generated">
            <a:extLst>
              <a:ext uri="{FF2B5EF4-FFF2-40B4-BE49-F238E27FC236}">
                <a16:creationId xmlns:a16="http://schemas.microsoft.com/office/drawing/2014/main" xmlns="" id="{43B9E7C2-EF9F-4C7A-A459-E0163EC95B6E}"/>
              </a:ext>
            </a:extLst>
          </p:cNvPr>
          <p:cNvPicPr>
            <a:picLocks noGrp="1" noChangeAspect="1"/>
          </p:cNvPicPr>
          <p:nvPr>
            <p:ph idx="1"/>
          </p:nvPr>
        </p:nvPicPr>
        <p:blipFill>
          <a:blip r:embed="rId2"/>
          <a:stretch>
            <a:fillRect/>
          </a:stretch>
        </p:blipFill>
        <p:spPr>
          <a:xfrm>
            <a:off x="583556" y="0"/>
            <a:ext cx="10091167" cy="4638176"/>
          </a:xfrm>
        </p:spPr>
      </p:pic>
      <p:sp>
        <p:nvSpPr>
          <p:cNvPr id="9" name="Rectangle 8">
            <a:extLst>
              <a:ext uri="{FF2B5EF4-FFF2-40B4-BE49-F238E27FC236}">
                <a16:creationId xmlns:a16="http://schemas.microsoft.com/office/drawing/2014/main" xmlns="" id="{FFC8287D-D326-42C2-8D85-27C82966DF5F}"/>
              </a:ext>
            </a:extLst>
          </p:cNvPr>
          <p:cNvSpPr/>
          <p:nvPr/>
        </p:nvSpPr>
        <p:spPr>
          <a:xfrm>
            <a:off x="1814732" y="4384992"/>
            <a:ext cx="8440615" cy="2308324"/>
          </a:xfrm>
          <a:prstGeom prst="rect">
            <a:avLst/>
          </a:prstGeom>
        </p:spPr>
        <p:txBody>
          <a:bodyPr wrap="square">
            <a:spAutoFit/>
          </a:bodyPr>
          <a:lstStyle/>
          <a:p>
            <a:pPr marL="285750" indent="-285750">
              <a:buFont typeface="Arial" panose="020B0604020202020204" pitchFamily="34" charset="0"/>
              <a:buChar char="•"/>
            </a:pPr>
            <a:r>
              <a:rPr lang="en-US" dirty="0">
                <a:latin typeface="medium-content-serif-font"/>
              </a:rPr>
              <a:t>The above plot displays the profit of a movie versus popularity of movie cast. The color and size of the markers represents the average </a:t>
            </a:r>
            <a:r>
              <a:rPr lang="en-US" dirty="0" err="1">
                <a:latin typeface="medium-content-serif-font"/>
              </a:rPr>
              <a:t>imdb</a:t>
            </a:r>
            <a:r>
              <a:rPr lang="en-US" dirty="0">
                <a:latin typeface="medium-content-serif-font"/>
              </a:rPr>
              <a:t> score out of 10 given to the movie. There is some positive correlation between profit and popularity, so companies that have popular cast seem to actually see the benefits higher profits.</a:t>
            </a:r>
            <a:r>
              <a:rPr lang="en-US" dirty="0"/>
              <a:t> profit increases with popularity of actors</a:t>
            </a:r>
          </a:p>
          <a:p>
            <a:pPr marL="285750" indent="-285750">
              <a:buFont typeface="Arial" panose="020B0604020202020204" pitchFamily="34" charset="0"/>
              <a:buChar char="•"/>
            </a:pPr>
            <a:r>
              <a:rPr lang="en-US" dirty="0"/>
              <a:t> </a:t>
            </a:r>
            <a:r>
              <a:rPr lang="en-US" dirty="0" err="1"/>
              <a:t>imdb_score</a:t>
            </a:r>
            <a:r>
              <a:rPr lang="en-US" dirty="0"/>
              <a:t> independent of actors popularity</a:t>
            </a:r>
            <a:endParaRPr lang="en-US" dirty="0">
              <a:latin typeface="medium-content-serif-font"/>
            </a:endParaRPr>
          </a:p>
          <a:p>
            <a:pPr marL="285750" indent="-285750">
              <a:buFont typeface="Arial" panose="020B0604020202020204" pitchFamily="34" charset="0"/>
              <a:buChar char="•"/>
            </a:pPr>
            <a:r>
              <a:rPr lang="en-US" dirty="0">
                <a:latin typeface="medium-content-serif-font"/>
              </a:rPr>
              <a:t>If you hover over the highest point on the graph, you’ll learn that ‘Avatar’ is the most profitable movie ever.</a:t>
            </a:r>
            <a:endParaRPr lang="en-US" b="0" i="0" dirty="0">
              <a:effectLst/>
              <a:latin typeface="medium-content-serif-font"/>
            </a:endParaRPr>
          </a:p>
        </p:txBody>
      </p:sp>
    </p:spTree>
    <p:extLst>
      <p:ext uri="{BB962C8B-B14F-4D97-AF65-F5344CB8AC3E}">
        <p14:creationId xmlns:p14="http://schemas.microsoft.com/office/powerpoint/2010/main" val="2333549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A41AF-F3A0-412A-80A8-5E6FDBE741E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C2B04B57-A870-4BCD-B969-F1B0A7A4BDE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below plot displays the trend in movie profit over time for different genres. It appears that movies of the ‘Action’ and ‘Adventure’ genres are becoming increasingly more profitable recently, and ‘Comedy’ movies have been generating less profit recently.</a:t>
            </a:r>
          </a:p>
        </p:txBody>
      </p:sp>
      <p:pic>
        <p:nvPicPr>
          <p:cNvPr id="4" name="Content Placeholder 3" descr="A close up of a map&#10;&#10;Description automatically generated">
            <a:extLst>
              <a:ext uri="{FF2B5EF4-FFF2-40B4-BE49-F238E27FC236}">
                <a16:creationId xmlns:a16="http://schemas.microsoft.com/office/drawing/2014/main" xmlns="" id="{B0E25CA7-4F26-4523-BE67-C5854F07B77C}"/>
              </a:ext>
            </a:extLst>
          </p:cNvPr>
          <p:cNvPicPr>
            <a:picLocks noChangeAspect="1"/>
          </p:cNvPicPr>
          <p:nvPr/>
        </p:nvPicPr>
        <p:blipFill>
          <a:blip r:embed="rId2"/>
          <a:stretch>
            <a:fillRect/>
          </a:stretch>
        </p:blipFill>
        <p:spPr>
          <a:xfrm>
            <a:off x="901625" y="339052"/>
            <a:ext cx="9502512" cy="4162610"/>
          </a:xfrm>
          <a:prstGeom prst="rect">
            <a:avLst/>
          </a:prstGeom>
        </p:spPr>
      </p:pic>
    </p:spTree>
    <p:extLst>
      <p:ext uri="{BB962C8B-B14F-4D97-AF65-F5344CB8AC3E}">
        <p14:creationId xmlns:p14="http://schemas.microsoft.com/office/powerpoint/2010/main" val="37744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AFC4158-4C9E-4269-A873-9A1DDDC3D587}"/>
              </a:ext>
            </a:extLst>
          </p:cNvPr>
          <p:cNvPicPr>
            <a:picLocks noChangeAspect="1"/>
          </p:cNvPicPr>
          <p:nvPr/>
        </p:nvPicPr>
        <p:blipFill rotWithShape="1">
          <a:blip r:embed="rId2"/>
          <a:srcRect l="12686" r="8203"/>
          <a:stretch/>
        </p:blipFill>
        <p:spPr>
          <a:xfrm>
            <a:off x="20" y="10"/>
            <a:ext cx="12191980" cy="6857989"/>
          </a:xfrm>
          <a:prstGeom prst="rect">
            <a:avLst/>
          </a:prstGeom>
        </p:spPr>
      </p:pic>
      <p:sp>
        <p:nvSpPr>
          <p:cNvPr id="10" name="Rectangle 9">
            <a:extLst>
              <a:ext uri="{FF2B5EF4-FFF2-40B4-BE49-F238E27FC236}">
                <a16:creationId xmlns:a16="http://schemas.microsoft.com/office/drawing/2014/main" xmlns="" id="{F79FF99C-BAA9-404F-9C96-6DD456B4F7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9C44AFD-C72D-4D9C-84C6-73E615CED8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948D6C7-4033-48B6-8CEC-19AC121ACD93}"/>
              </a:ext>
            </a:extLst>
          </p:cNvPr>
          <p:cNvSpPr>
            <a:spLocks noGrp="1"/>
          </p:cNvSpPr>
          <p:nvPr>
            <p:ph type="title"/>
          </p:nvPr>
        </p:nvSpPr>
        <p:spPr>
          <a:xfrm>
            <a:off x="1069848" y="484632"/>
            <a:ext cx="10058400" cy="1609344"/>
          </a:xfrm>
        </p:spPr>
        <p:txBody>
          <a:bodyPr anchor="ctr">
            <a:normAutofit/>
          </a:bodyPr>
          <a:lstStyle/>
          <a:p>
            <a:pPr algn="ctr"/>
            <a:r>
              <a:rPr lang="en-US" dirty="0">
                <a:solidFill>
                  <a:schemeClr val="tx1"/>
                </a:solidFill>
              </a:rPr>
              <a:t>Title and abstract</a:t>
            </a:r>
          </a:p>
        </p:txBody>
      </p:sp>
      <p:sp>
        <p:nvSpPr>
          <p:cNvPr id="3" name="Content Placeholder 2">
            <a:extLst>
              <a:ext uri="{FF2B5EF4-FFF2-40B4-BE49-F238E27FC236}">
                <a16:creationId xmlns:a16="http://schemas.microsoft.com/office/drawing/2014/main" xmlns="" id="{B565F317-17FF-432E-8991-199A275912CE}"/>
              </a:ext>
            </a:extLst>
          </p:cNvPr>
          <p:cNvSpPr>
            <a:spLocks noGrp="1"/>
          </p:cNvSpPr>
          <p:nvPr>
            <p:ph idx="1"/>
          </p:nvPr>
        </p:nvSpPr>
        <p:spPr>
          <a:xfrm>
            <a:off x="1069848" y="2121408"/>
            <a:ext cx="10058400" cy="4050792"/>
          </a:xfrm>
        </p:spPr>
        <p:txBody>
          <a:bodyPr>
            <a:normAutofit/>
          </a:bodyPr>
          <a:lstStyle/>
          <a:p>
            <a:pPr marL="0" indent="0">
              <a:buNone/>
            </a:pPr>
            <a:endParaRPr lang="en-US" dirty="0"/>
          </a:p>
          <a:p>
            <a:pPr marL="0" indent="0" algn="ctr">
              <a:buNone/>
            </a:pPr>
            <a:r>
              <a:rPr lang="en-US" u="sng" dirty="0"/>
              <a:t>TITLE</a:t>
            </a:r>
            <a:r>
              <a:rPr lang="en-US" dirty="0"/>
              <a:t>:  </a:t>
            </a:r>
            <a:r>
              <a:rPr lang="en-US" dirty="0">
                <a:solidFill>
                  <a:srgbClr val="FFFF00"/>
                </a:solidFill>
                <a:latin typeface="Algerian" panose="020B0604020202020204" pitchFamily="82" charset="0"/>
              </a:rPr>
              <a:t>MOVIE SUCCESS REVIEW</a:t>
            </a:r>
          </a:p>
          <a:p>
            <a:r>
              <a:rPr lang="en-US" u="sng" dirty="0"/>
              <a:t>ABSTRACT</a:t>
            </a:r>
            <a:r>
              <a:rPr lang="en-US" dirty="0"/>
              <a:t>: Success of a movie depends on various factors and different interest of aficionados. Movie creators have tried to find a constant formula which can say about the statistic of a movie being a success before its release but have failed to derive a solution .  Given that major films costing over $100 million to produce can still flop , this question is more important than ever to the film industry.</a:t>
            </a:r>
          </a:p>
          <a:p>
            <a:r>
              <a:rPr lang="en-US" dirty="0"/>
              <a:t>         Here we try to dig information of several thousand films and try to get an idea of which type of film are highly rated by viewers , whether they are commercial success or not using data on crew and cast , genre, plot etc. </a:t>
            </a:r>
          </a:p>
          <a:p>
            <a:endParaRPr lang="en-US" dirty="0">
              <a:latin typeface="Algerian" panose="020B0604020202020204" pitchFamily="82" charset="0"/>
            </a:endParaRPr>
          </a:p>
          <a:p>
            <a:endParaRPr lang="en-US" dirty="0">
              <a:latin typeface="Abadi" panose="020B0604020202020204" pitchFamily="34" charset="0"/>
            </a:endParaRPr>
          </a:p>
        </p:txBody>
      </p:sp>
      <p:grpSp>
        <p:nvGrpSpPr>
          <p:cNvPr id="14" name="Group 13">
            <a:extLst>
              <a:ext uri="{FF2B5EF4-FFF2-40B4-BE49-F238E27FC236}">
                <a16:creationId xmlns:a16="http://schemas.microsoft.com/office/drawing/2014/main" xmlns="" id="{1D25B14F-36E0-41E8-956F-CABEF1ADD65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xmlns="" id="{4AFB9EA5-DE4D-4E6B-A302-F55174E4B1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xmlns="" id="{E44092F4-4D9B-4D0A-8832-C29E786F8F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9746179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4A598-69DD-4D9C-AC85-51C661A2BF5E}"/>
              </a:ext>
            </a:extLst>
          </p:cNvPr>
          <p:cNvSpPr>
            <a:spLocks noGrp="1"/>
          </p:cNvSpPr>
          <p:nvPr>
            <p:ph type="title"/>
          </p:nvPr>
        </p:nvSpPr>
        <p:spPr/>
        <p:txBody>
          <a:bodyPr/>
          <a:lstStyle/>
          <a:p>
            <a:pPr algn="ctr"/>
            <a:r>
              <a:rPr lang="en-US" b="1" dirty="0"/>
              <a:t>Takeaways</a:t>
            </a:r>
            <a:endParaRPr lang="en-US" dirty="0"/>
          </a:p>
        </p:txBody>
      </p:sp>
      <p:sp>
        <p:nvSpPr>
          <p:cNvPr id="3" name="Content Placeholder 2">
            <a:extLst>
              <a:ext uri="{FF2B5EF4-FFF2-40B4-BE49-F238E27FC236}">
                <a16:creationId xmlns:a16="http://schemas.microsoft.com/office/drawing/2014/main" xmlns="" id="{1FC8B9DB-EA83-4F08-9E8B-5701E68304A1}"/>
              </a:ext>
            </a:extLst>
          </p:cNvPr>
          <p:cNvSpPr>
            <a:spLocks noGrp="1"/>
          </p:cNvSpPr>
          <p:nvPr>
            <p:ph idx="1"/>
          </p:nvPr>
        </p:nvSpPr>
        <p:spPr/>
        <p:txBody>
          <a:bodyPr>
            <a:normAutofit/>
          </a:bodyPr>
          <a:lstStyle/>
          <a:p>
            <a:r>
              <a:rPr lang="en-US" sz="2400" dirty="0"/>
              <a:t>Action and Adventure movies tend to be most profitable as of late.</a:t>
            </a:r>
          </a:p>
          <a:p>
            <a:r>
              <a:rPr lang="en-US" sz="2400" dirty="0"/>
              <a:t>The average movie </a:t>
            </a:r>
            <a:r>
              <a:rPr lang="en-US" sz="2400" dirty="0" err="1"/>
              <a:t>imdb</a:t>
            </a:r>
            <a:r>
              <a:rPr lang="en-US" sz="2400" dirty="0"/>
              <a:t> rating has been around 6.5.</a:t>
            </a:r>
          </a:p>
          <a:p>
            <a:r>
              <a:rPr lang="en-US" sz="2400" dirty="0"/>
              <a:t>James Cameron is the director whose movies make the most average profit.</a:t>
            </a:r>
          </a:p>
          <a:p>
            <a:r>
              <a:rPr lang="en-US" sz="2400" dirty="0"/>
              <a:t>Christopher Nolan is the director whose movies get the highest average rating</a:t>
            </a:r>
          </a:p>
          <a:p>
            <a:r>
              <a:rPr lang="en-US" sz="2400" dirty="0"/>
              <a:t>Francis Ford and Christopher Nolan have both good </a:t>
            </a:r>
            <a:r>
              <a:rPr lang="en-US" sz="2400" dirty="0" err="1"/>
              <a:t>imdb_score</a:t>
            </a:r>
            <a:r>
              <a:rPr lang="en-US" sz="2400" dirty="0"/>
              <a:t> and profit.  .</a:t>
            </a:r>
          </a:p>
          <a:p>
            <a:r>
              <a:rPr lang="en-US" sz="2400" dirty="0"/>
              <a:t>Avatar is the most profitable movie ever.</a:t>
            </a:r>
          </a:p>
          <a:p>
            <a:pPr marL="0" indent="0">
              <a:buNone/>
            </a:pPr>
            <a:endParaRPr lang="en-US" sz="2400" dirty="0"/>
          </a:p>
        </p:txBody>
      </p:sp>
    </p:spTree>
    <p:extLst>
      <p:ext uri="{BB962C8B-B14F-4D97-AF65-F5344CB8AC3E}">
        <p14:creationId xmlns:p14="http://schemas.microsoft.com/office/powerpoint/2010/main" val="245103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A76CE-D0DA-4F2C-8066-6BE6A7A48E22}"/>
              </a:ext>
            </a:extLst>
          </p:cNvPr>
          <p:cNvSpPr>
            <a:spLocks noGrp="1"/>
          </p:cNvSpPr>
          <p:nvPr>
            <p:ph type="title"/>
          </p:nvPr>
        </p:nvSpPr>
        <p:spPr/>
        <p:txBody>
          <a:bodyPr/>
          <a:lstStyle/>
          <a:p>
            <a:pPr algn="ctr"/>
            <a:r>
              <a:rPr lang="en-US" dirty="0"/>
              <a:t>Normalization</a:t>
            </a:r>
          </a:p>
        </p:txBody>
      </p:sp>
      <p:sp>
        <p:nvSpPr>
          <p:cNvPr id="3" name="Content Placeholder 2">
            <a:extLst>
              <a:ext uri="{FF2B5EF4-FFF2-40B4-BE49-F238E27FC236}">
                <a16:creationId xmlns:a16="http://schemas.microsoft.com/office/drawing/2014/main" xmlns="" id="{EA0B531B-2EA1-4EFA-8991-F741C03F49CB}"/>
              </a:ext>
            </a:extLst>
          </p:cNvPr>
          <p:cNvSpPr>
            <a:spLocks noGrp="1"/>
          </p:cNvSpPr>
          <p:nvPr>
            <p:ph idx="1"/>
          </p:nvPr>
        </p:nvSpPr>
        <p:spPr>
          <a:xfrm>
            <a:off x="1069848" y="1612900"/>
            <a:ext cx="10058400" cy="4559300"/>
          </a:xfrm>
        </p:spPr>
        <p:txBody>
          <a:bodyPr/>
          <a:lstStyle/>
          <a:p>
            <a:r>
              <a:rPr lang="en-US" dirty="0"/>
              <a:t>Normalization is a technique often applied as part of data preparation. The goal of normalization is to change the values of numeric columns in the dataset to a common scale, without distorting differences in the ranges of values. </a:t>
            </a:r>
          </a:p>
          <a:p>
            <a:r>
              <a:rPr lang="en-US" sz="1400" dirty="0"/>
              <a:t>Commonly when the relationship between two dataset is non-linear we transform data to reach a linear relationship. Here, normalization doesn't mean normalizing data, it means normalizing residuals by transforming data. So normalization of data implies to normalize residuals using the methods of transformation.</a:t>
            </a:r>
          </a:p>
        </p:txBody>
      </p:sp>
      <p:pic>
        <p:nvPicPr>
          <p:cNvPr id="4" name="Content Placeholder 4">
            <a:extLst>
              <a:ext uri="{FF2B5EF4-FFF2-40B4-BE49-F238E27FC236}">
                <a16:creationId xmlns:a16="http://schemas.microsoft.com/office/drawing/2014/main" xmlns="" id="{871B0433-4AE6-4C04-B3DA-4BDA6B6F5096}"/>
              </a:ext>
            </a:extLst>
          </p:cNvPr>
          <p:cNvPicPr>
            <a:picLocks noChangeAspect="1"/>
          </p:cNvPicPr>
          <p:nvPr/>
        </p:nvPicPr>
        <p:blipFill>
          <a:blip r:embed="rId2"/>
          <a:stretch>
            <a:fillRect/>
          </a:stretch>
        </p:blipFill>
        <p:spPr>
          <a:xfrm>
            <a:off x="3224389" y="3222244"/>
            <a:ext cx="4737924" cy="3694380"/>
          </a:xfrm>
          <a:prstGeom prst="rect">
            <a:avLst/>
          </a:prstGeom>
        </p:spPr>
      </p:pic>
    </p:spTree>
    <p:extLst>
      <p:ext uri="{BB962C8B-B14F-4D97-AF65-F5344CB8AC3E}">
        <p14:creationId xmlns:p14="http://schemas.microsoft.com/office/powerpoint/2010/main" val="335549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81DEE-3327-4B5B-B158-BF4575D3EF31}"/>
              </a:ext>
            </a:extLst>
          </p:cNvPr>
          <p:cNvSpPr>
            <a:spLocks noGrp="1"/>
          </p:cNvSpPr>
          <p:nvPr>
            <p:ph type="title"/>
          </p:nvPr>
        </p:nvSpPr>
        <p:spPr>
          <a:xfrm>
            <a:off x="1069848" y="484632"/>
            <a:ext cx="10058400" cy="899668"/>
          </a:xfrm>
        </p:spPr>
        <p:txBody>
          <a:bodyPr/>
          <a:lstStyle/>
          <a:p>
            <a:pPr algn="ctr"/>
            <a:r>
              <a:rPr lang="en-US"/>
              <a:t>Hypothesis testing</a:t>
            </a:r>
            <a:endParaRPr lang="en-US" dirty="0"/>
          </a:p>
        </p:txBody>
      </p:sp>
      <p:sp>
        <p:nvSpPr>
          <p:cNvPr id="3" name="Content Placeholder 2">
            <a:extLst>
              <a:ext uri="{FF2B5EF4-FFF2-40B4-BE49-F238E27FC236}">
                <a16:creationId xmlns:a16="http://schemas.microsoft.com/office/drawing/2014/main" xmlns="" id="{1D2869ED-6916-4952-8A35-5E27B8942DB0}"/>
              </a:ext>
            </a:extLst>
          </p:cNvPr>
          <p:cNvSpPr>
            <a:spLocks noGrp="1"/>
          </p:cNvSpPr>
          <p:nvPr>
            <p:ph idx="1"/>
          </p:nvPr>
        </p:nvSpPr>
        <p:spPr>
          <a:xfrm>
            <a:off x="1069848" y="1384300"/>
            <a:ext cx="10058400" cy="4787900"/>
          </a:xfrm>
        </p:spPr>
        <p:txBody>
          <a:bodyPr/>
          <a:lstStyle/>
          <a:p>
            <a:r>
              <a:rPr lang="en-US"/>
              <a:t>The theory or methods, and practice of testing a hypothesis by comparing it with the null hypothesis. The null hypothesis is only rejected if its probability falls below a predetermined significance level, in which case the hypothesis being tested is said to have that level of significance.</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xmlns="" id="{B96074B6-F617-4687-9DC7-D1C6B0A4465F}"/>
              </a:ext>
            </a:extLst>
          </p:cNvPr>
          <p:cNvPicPr>
            <a:picLocks noChangeAspect="1"/>
          </p:cNvPicPr>
          <p:nvPr/>
        </p:nvPicPr>
        <p:blipFill>
          <a:blip r:embed="rId2"/>
          <a:stretch>
            <a:fillRect/>
          </a:stretch>
        </p:blipFill>
        <p:spPr>
          <a:xfrm>
            <a:off x="1063752" y="2536544"/>
            <a:ext cx="5660605" cy="4020111"/>
          </a:xfrm>
          <a:prstGeom prst="rect">
            <a:avLst/>
          </a:prstGeom>
        </p:spPr>
      </p:pic>
    </p:spTree>
    <p:extLst>
      <p:ext uri="{BB962C8B-B14F-4D97-AF65-F5344CB8AC3E}">
        <p14:creationId xmlns:p14="http://schemas.microsoft.com/office/powerpoint/2010/main" val="4226655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9">
            <a:extLst>
              <a:ext uri="{FF2B5EF4-FFF2-40B4-BE49-F238E27FC236}">
                <a16:creationId xmlns:a16="http://schemas.microsoft.com/office/drawing/2014/main" xmlns="" id="{EE6C75A5-F4B8-415F-B4EA-A9AD45087E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xmlns="" id="{3D9CC178-C06A-480F-AAFC-127638C298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xmlns="" id="{77235C6D-8D65-4BC6-AE0E-523AB3C8D5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5" name="Picture 4" descr="A close up of a logo&#10;&#10;Description automatically generated">
            <a:extLst>
              <a:ext uri="{FF2B5EF4-FFF2-40B4-BE49-F238E27FC236}">
                <a16:creationId xmlns:a16="http://schemas.microsoft.com/office/drawing/2014/main" xmlns="" id="{90858299-82C2-48D7-9423-72266DAA3E9A}"/>
              </a:ext>
            </a:extLst>
          </p:cNvPr>
          <p:cNvPicPr>
            <a:picLocks noChangeAspect="1"/>
          </p:cNvPicPr>
          <p:nvPr/>
        </p:nvPicPr>
        <p:blipFill rotWithShape="1">
          <a:blip r:embed="rId4"/>
          <a:srcRect l="2391" r="14942"/>
          <a:stretch/>
        </p:blipFill>
        <p:spPr>
          <a:xfrm>
            <a:off x="20" y="10"/>
            <a:ext cx="12191980" cy="6857990"/>
          </a:xfrm>
          <a:prstGeom prst="rect">
            <a:avLst/>
          </a:prstGeom>
        </p:spPr>
      </p:pic>
    </p:spTree>
    <p:extLst>
      <p:ext uri="{BB962C8B-B14F-4D97-AF65-F5344CB8AC3E}">
        <p14:creationId xmlns:p14="http://schemas.microsoft.com/office/powerpoint/2010/main" val="104134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18000-6336-40DC-B4C1-F60B315DB978}"/>
              </a:ext>
            </a:extLst>
          </p:cNvPr>
          <p:cNvSpPr>
            <a:spLocks noGrp="1"/>
          </p:cNvSpPr>
          <p:nvPr>
            <p:ph type="title"/>
          </p:nvPr>
        </p:nvSpPr>
        <p:spPr>
          <a:xfrm>
            <a:off x="1069848" y="484632"/>
            <a:ext cx="10058400" cy="1020611"/>
          </a:xfrm>
        </p:spPr>
        <p:txBody>
          <a:bodyPr/>
          <a:lstStyle/>
          <a:p>
            <a:pPr algn="ctr"/>
            <a:r>
              <a:rPr lang="en-US" dirty="0"/>
              <a:t>Dataset</a:t>
            </a:r>
          </a:p>
        </p:txBody>
      </p:sp>
      <p:sp>
        <p:nvSpPr>
          <p:cNvPr id="3" name="Content Placeholder 2">
            <a:extLst>
              <a:ext uri="{FF2B5EF4-FFF2-40B4-BE49-F238E27FC236}">
                <a16:creationId xmlns:a16="http://schemas.microsoft.com/office/drawing/2014/main" xmlns="" id="{4F43EAC2-5E9D-42F9-8FCC-5C862CC51B24}"/>
              </a:ext>
            </a:extLst>
          </p:cNvPr>
          <p:cNvSpPr>
            <a:spLocks noGrp="1"/>
          </p:cNvSpPr>
          <p:nvPr>
            <p:ph idx="1"/>
          </p:nvPr>
        </p:nvSpPr>
        <p:spPr>
          <a:xfrm>
            <a:off x="1069848" y="1631852"/>
            <a:ext cx="10058400" cy="4540348"/>
          </a:xfrm>
        </p:spPr>
        <p:txBody>
          <a:bodyPr/>
          <a:lstStyle/>
          <a:p>
            <a:r>
              <a:rPr lang="en-US" dirty="0"/>
              <a:t>DATA DESCRIPTION : The dataset is from </a:t>
            </a:r>
            <a:r>
              <a:rPr lang="en-US" dirty="0" err="1"/>
              <a:t>data.world</a:t>
            </a:r>
            <a:r>
              <a:rPr lang="en-US" dirty="0"/>
              <a:t> website. It contains 28 variables for 5043 movies, spanning across 100 years in 66 countries. There are 2399 unique director names, and thousands of actors/actresses. “</a:t>
            </a:r>
            <a:r>
              <a:rPr lang="en-US" dirty="0" err="1"/>
              <a:t>imdb_score</a:t>
            </a:r>
            <a:r>
              <a:rPr lang="en-US" dirty="0"/>
              <a:t>” is the response variable while the other 27 variables are possible predictors.</a:t>
            </a:r>
          </a:p>
          <a:p>
            <a:r>
              <a:rPr lang="en-US" dirty="0"/>
              <a:t>DATASET LINK:</a:t>
            </a:r>
            <a:r>
              <a:rPr lang="en-IN" u="sng" dirty="0">
                <a:hlinkClick r:id="rId2"/>
              </a:rPr>
              <a:t> https://data.world/data-society/imdb-5000-movie-dataset</a:t>
            </a:r>
            <a:endParaRPr lang="en-IN" u="sng" dirty="0"/>
          </a:p>
          <a:p>
            <a:r>
              <a:rPr lang="en-US" dirty="0"/>
              <a:t>NUMBER OF ROWS:   5,043</a:t>
            </a:r>
          </a:p>
          <a:p>
            <a:r>
              <a:rPr lang="en-US" dirty="0"/>
              <a:t>NUMBER OF COLUMNS:  28</a:t>
            </a:r>
          </a:p>
          <a:p>
            <a:pPr marL="0" indent="0" algn="ctr">
              <a:buNone/>
            </a:pPr>
            <a:endParaRPr lang="en-US" dirty="0"/>
          </a:p>
          <a:p>
            <a:pPr algn="ctr"/>
            <a:endParaRPr lang="en-US" dirty="0"/>
          </a:p>
          <a:p>
            <a:pPr algn="ctr"/>
            <a:endParaRPr lang="en-US" dirty="0"/>
          </a:p>
        </p:txBody>
      </p:sp>
      <p:pic>
        <p:nvPicPr>
          <p:cNvPr id="5" name="Picture 4" descr="A screenshot of a cell phone&#10;&#10;Description automatically generated">
            <a:extLst>
              <a:ext uri="{FF2B5EF4-FFF2-40B4-BE49-F238E27FC236}">
                <a16:creationId xmlns:a16="http://schemas.microsoft.com/office/drawing/2014/main" xmlns="" id="{78EE8BB7-C923-41AE-82EA-103065646E25}"/>
              </a:ext>
            </a:extLst>
          </p:cNvPr>
          <p:cNvPicPr>
            <a:picLocks noChangeAspect="1"/>
          </p:cNvPicPr>
          <p:nvPr/>
        </p:nvPicPr>
        <p:blipFill>
          <a:blip r:embed="rId3"/>
          <a:stretch>
            <a:fillRect/>
          </a:stretch>
        </p:blipFill>
        <p:spPr>
          <a:xfrm>
            <a:off x="3984048" y="4116203"/>
            <a:ext cx="4480447" cy="1482737"/>
          </a:xfrm>
          <a:prstGeom prst="rect">
            <a:avLst/>
          </a:prstGeom>
        </p:spPr>
      </p:pic>
    </p:spTree>
    <p:extLst>
      <p:ext uri="{BB962C8B-B14F-4D97-AF65-F5344CB8AC3E}">
        <p14:creationId xmlns:p14="http://schemas.microsoft.com/office/powerpoint/2010/main" val="1131977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91D7D-5A63-4794-8A88-383D320A232C}"/>
              </a:ext>
            </a:extLst>
          </p:cNvPr>
          <p:cNvSpPr>
            <a:spLocks noGrp="1"/>
          </p:cNvSpPr>
          <p:nvPr>
            <p:ph type="title"/>
          </p:nvPr>
        </p:nvSpPr>
        <p:spPr>
          <a:xfrm>
            <a:off x="1069848" y="484632"/>
            <a:ext cx="10058400" cy="1006543"/>
          </a:xfrm>
        </p:spPr>
        <p:txBody>
          <a:bodyPr/>
          <a:lstStyle/>
          <a:p>
            <a:pPr algn="ctr"/>
            <a:r>
              <a:rPr lang="en-US" dirty="0"/>
              <a:t>Variable description</a:t>
            </a:r>
          </a:p>
        </p:txBody>
      </p:sp>
      <p:graphicFrame>
        <p:nvGraphicFramePr>
          <p:cNvPr id="14" name="Table 14">
            <a:extLst>
              <a:ext uri="{FF2B5EF4-FFF2-40B4-BE49-F238E27FC236}">
                <a16:creationId xmlns:a16="http://schemas.microsoft.com/office/drawing/2014/main" xmlns="" id="{1F554464-9BEF-4CD9-A4BD-30482674C8AD}"/>
              </a:ext>
            </a:extLst>
          </p:cNvPr>
          <p:cNvGraphicFramePr>
            <a:graphicFrameLocks noGrp="1"/>
          </p:cNvGraphicFramePr>
          <p:nvPr>
            <p:ph idx="1"/>
            <p:extLst>
              <p:ext uri="{D42A27DB-BD31-4B8C-83A1-F6EECF244321}">
                <p14:modId xmlns:p14="http://schemas.microsoft.com/office/powerpoint/2010/main" val="2028276814"/>
              </p:ext>
            </p:extLst>
          </p:nvPr>
        </p:nvGraphicFramePr>
        <p:xfrm>
          <a:off x="1801495" y="1491175"/>
          <a:ext cx="8285040" cy="5120640"/>
        </p:xfrm>
        <a:graphic>
          <a:graphicData uri="http://schemas.openxmlformats.org/drawingml/2006/table">
            <a:tbl>
              <a:tblPr firstRow="1" bandRow="1">
                <a:tableStyleId>{073A0DAA-6AF3-43AB-8588-CEC1D06C72B9}</a:tableStyleId>
              </a:tblPr>
              <a:tblGrid>
                <a:gridCol w="2309784">
                  <a:extLst>
                    <a:ext uri="{9D8B030D-6E8A-4147-A177-3AD203B41FA5}">
                      <a16:colId xmlns:a16="http://schemas.microsoft.com/office/drawing/2014/main" xmlns="" val="1564932593"/>
                    </a:ext>
                  </a:extLst>
                </a:gridCol>
                <a:gridCol w="4501768">
                  <a:extLst>
                    <a:ext uri="{9D8B030D-6E8A-4147-A177-3AD203B41FA5}">
                      <a16:colId xmlns:a16="http://schemas.microsoft.com/office/drawing/2014/main" xmlns="" val="3547937752"/>
                    </a:ext>
                  </a:extLst>
                </a:gridCol>
                <a:gridCol w="1473488">
                  <a:extLst>
                    <a:ext uri="{9D8B030D-6E8A-4147-A177-3AD203B41FA5}">
                      <a16:colId xmlns:a16="http://schemas.microsoft.com/office/drawing/2014/main" xmlns="" val="553053459"/>
                    </a:ext>
                  </a:extLst>
                </a:gridCol>
              </a:tblGrid>
              <a:tr h="333259">
                <a:tc>
                  <a:txBody>
                    <a:bodyPr/>
                    <a:lstStyle/>
                    <a:p>
                      <a:r>
                        <a:rPr lang="en-US" dirty="0"/>
                        <a:t>SL No</a:t>
                      </a:r>
                    </a:p>
                  </a:txBody>
                  <a:tcPr/>
                </a:tc>
                <a:tc>
                  <a:txBody>
                    <a:bodyPr/>
                    <a:lstStyle/>
                    <a:p>
                      <a:r>
                        <a:rPr lang="en-US" dirty="0"/>
                        <a:t>NAME</a:t>
                      </a:r>
                    </a:p>
                  </a:txBody>
                  <a:tcPr/>
                </a:tc>
                <a:tc>
                  <a:txBody>
                    <a:bodyPr/>
                    <a:lstStyle/>
                    <a:p>
                      <a:r>
                        <a:rPr lang="en-US" dirty="0"/>
                        <a:t>TYPE</a:t>
                      </a:r>
                    </a:p>
                  </a:txBody>
                  <a:tcPr/>
                </a:tc>
                <a:extLst>
                  <a:ext uri="{0D108BD9-81ED-4DB2-BD59-A6C34878D82A}">
                    <a16:rowId xmlns:a16="http://schemas.microsoft.com/office/drawing/2014/main" xmlns="" val="849758943"/>
                  </a:ext>
                </a:extLst>
              </a:tr>
              <a:tr h="333259">
                <a:tc>
                  <a:txBody>
                    <a:bodyPr/>
                    <a:lstStyle/>
                    <a:p>
                      <a:r>
                        <a:rPr lang="en-US" dirty="0"/>
                        <a:t>1</a:t>
                      </a:r>
                    </a:p>
                  </a:txBody>
                  <a:tcPr/>
                </a:tc>
                <a:tc>
                  <a:txBody>
                    <a:bodyPr/>
                    <a:lstStyle/>
                    <a:p>
                      <a:r>
                        <a:rPr lang="en-US" sz="1800" b="1" i="0" kern="1200" dirty="0">
                          <a:solidFill>
                            <a:schemeClr val="dk1"/>
                          </a:solidFill>
                          <a:effectLst/>
                          <a:latin typeface="+mn-lt"/>
                          <a:ea typeface="+mn-ea"/>
                          <a:cs typeface="+mn-cs"/>
                        </a:rPr>
                        <a:t>color</a:t>
                      </a:r>
                      <a:endParaRPr lang="en-US" dirty="0"/>
                    </a:p>
                  </a:txBody>
                  <a:tcPr/>
                </a:tc>
                <a:tc>
                  <a:txBody>
                    <a:bodyPr/>
                    <a:lstStyle/>
                    <a:p>
                      <a:r>
                        <a:rPr lang="en-US" sz="1800" b="0" i="0" kern="1200" dirty="0">
                          <a:solidFill>
                            <a:schemeClr val="dk1"/>
                          </a:solidFill>
                          <a:effectLst/>
                          <a:latin typeface="+mn-lt"/>
                          <a:ea typeface="+mn-ea"/>
                          <a:cs typeface="+mn-cs"/>
                        </a:rPr>
                        <a:t>object</a:t>
                      </a:r>
                      <a:endParaRPr lang="en-US" dirty="0"/>
                    </a:p>
                  </a:txBody>
                  <a:tcPr/>
                </a:tc>
                <a:extLst>
                  <a:ext uri="{0D108BD9-81ED-4DB2-BD59-A6C34878D82A}">
                    <a16:rowId xmlns:a16="http://schemas.microsoft.com/office/drawing/2014/main" xmlns="" val="2051073896"/>
                  </a:ext>
                </a:extLst>
              </a:tr>
              <a:tr h="333259">
                <a:tc>
                  <a:txBody>
                    <a:bodyPr/>
                    <a:lstStyle/>
                    <a:p>
                      <a:r>
                        <a:rPr lang="en-US" dirty="0"/>
                        <a:t>2</a:t>
                      </a:r>
                    </a:p>
                  </a:txBody>
                  <a:tcPr/>
                </a:tc>
                <a:tc>
                  <a:txBody>
                    <a:bodyPr/>
                    <a:lstStyle/>
                    <a:p>
                      <a:r>
                        <a:rPr lang="en-US" sz="1800" b="1" i="0" kern="1200" dirty="0">
                          <a:solidFill>
                            <a:schemeClr val="dk1"/>
                          </a:solidFill>
                          <a:effectLst/>
                          <a:latin typeface="+mn-lt"/>
                          <a:ea typeface="+mn-ea"/>
                          <a:cs typeface="+mn-cs"/>
                        </a:rPr>
                        <a:t>director_name</a:t>
                      </a:r>
                      <a:endParaRPr lang="en-US" dirty="0"/>
                    </a:p>
                  </a:txBody>
                  <a:tcPr/>
                </a:tc>
                <a:tc>
                  <a:txBody>
                    <a:bodyPr/>
                    <a:lstStyle/>
                    <a:p>
                      <a:r>
                        <a:rPr lang="en-US" sz="1800" b="0" i="0" kern="1200" dirty="0">
                          <a:solidFill>
                            <a:schemeClr val="dk1"/>
                          </a:solidFill>
                          <a:effectLst/>
                          <a:latin typeface="+mn-lt"/>
                          <a:ea typeface="+mn-ea"/>
                          <a:cs typeface="+mn-cs"/>
                        </a:rPr>
                        <a:t>object</a:t>
                      </a:r>
                      <a:endParaRPr lang="en-US" dirty="0"/>
                    </a:p>
                  </a:txBody>
                  <a:tcPr/>
                </a:tc>
                <a:extLst>
                  <a:ext uri="{0D108BD9-81ED-4DB2-BD59-A6C34878D82A}">
                    <a16:rowId xmlns:a16="http://schemas.microsoft.com/office/drawing/2014/main" xmlns="" val="4214324943"/>
                  </a:ext>
                </a:extLst>
              </a:tr>
              <a:tr h="333259">
                <a:tc>
                  <a:txBody>
                    <a:bodyPr/>
                    <a:lstStyle/>
                    <a:p>
                      <a:r>
                        <a:rPr lang="en-US" dirty="0"/>
                        <a:t>3</a:t>
                      </a:r>
                    </a:p>
                  </a:txBody>
                  <a:tcPr/>
                </a:tc>
                <a:tc>
                  <a:txBody>
                    <a:bodyPr/>
                    <a:lstStyle/>
                    <a:p>
                      <a:r>
                        <a:rPr lang="en-US" sz="1800" b="1" i="0" kern="1200" dirty="0" err="1">
                          <a:solidFill>
                            <a:schemeClr val="dk1"/>
                          </a:solidFill>
                          <a:effectLst/>
                          <a:latin typeface="+mn-lt"/>
                          <a:ea typeface="+mn-ea"/>
                          <a:cs typeface="+mn-cs"/>
                        </a:rPr>
                        <a:t>num_critic_for_reviews</a:t>
                      </a:r>
                      <a:endParaRPr lang="en-US" dirty="0"/>
                    </a:p>
                  </a:txBody>
                  <a:tcPr/>
                </a:tc>
                <a:tc>
                  <a:txBody>
                    <a:bodyPr/>
                    <a:lstStyle/>
                    <a:p>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xmlns="" val="2241700419"/>
                  </a:ext>
                </a:extLst>
              </a:tr>
              <a:tr h="333259">
                <a:tc>
                  <a:txBody>
                    <a:bodyPr/>
                    <a:lstStyle/>
                    <a:p>
                      <a:r>
                        <a:rPr lang="en-US" dirty="0"/>
                        <a:t>4</a:t>
                      </a:r>
                    </a:p>
                  </a:txBody>
                  <a:tcPr/>
                </a:tc>
                <a:tc>
                  <a:txBody>
                    <a:bodyPr/>
                    <a:lstStyle/>
                    <a:p>
                      <a:r>
                        <a:rPr lang="en-US" sz="1800" b="1" i="0" kern="1200" dirty="0">
                          <a:solidFill>
                            <a:schemeClr val="dk1"/>
                          </a:solidFill>
                          <a:effectLst/>
                          <a:latin typeface="+mn-lt"/>
                          <a:ea typeface="+mn-ea"/>
                          <a:cs typeface="+mn-cs"/>
                        </a:rPr>
                        <a:t>duration</a:t>
                      </a:r>
                      <a:endParaRPr lang="en-US" dirty="0"/>
                    </a:p>
                  </a:txBody>
                  <a:tcPr/>
                </a:tc>
                <a:tc>
                  <a:txBody>
                    <a:bodyPr/>
                    <a:lstStyle/>
                    <a:p>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xmlns="" val="1749543102"/>
                  </a:ext>
                </a:extLst>
              </a:tr>
              <a:tr h="333259">
                <a:tc>
                  <a:txBody>
                    <a:bodyPr/>
                    <a:lstStyle/>
                    <a:p>
                      <a:r>
                        <a:rPr lang="en-US" dirty="0"/>
                        <a:t>5</a:t>
                      </a:r>
                    </a:p>
                  </a:txBody>
                  <a:tcPr/>
                </a:tc>
                <a:tc>
                  <a:txBody>
                    <a:bodyPr/>
                    <a:lstStyle/>
                    <a:p>
                      <a:r>
                        <a:rPr lang="en-US" sz="1800" b="1" i="0" kern="1200" dirty="0" err="1">
                          <a:solidFill>
                            <a:schemeClr val="dk1"/>
                          </a:solidFill>
                          <a:effectLst/>
                          <a:latin typeface="+mn-lt"/>
                          <a:ea typeface="+mn-ea"/>
                          <a:cs typeface="+mn-cs"/>
                        </a:rPr>
                        <a:t>director_facebook_likes</a:t>
                      </a:r>
                      <a:endParaRPr lang="en-US" dirty="0"/>
                    </a:p>
                  </a:txBody>
                  <a:tcPr/>
                </a:tc>
                <a:tc>
                  <a:txBody>
                    <a:bodyPr/>
                    <a:lstStyle/>
                    <a:p>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xmlns="" val="2522051510"/>
                  </a:ext>
                </a:extLst>
              </a:tr>
              <a:tr h="333259">
                <a:tc>
                  <a:txBody>
                    <a:bodyPr/>
                    <a:lstStyle/>
                    <a:p>
                      <a:r>
                        <a:rPr lang="en-US" dirty="0"/>
                        <a:t>6</a:t>
                      </a:r>
                    </a:p>
                  </a:txBody>
                  <a:tcPr/>
                </a:tc>
                <a:tc>
                  <a:txBody>
                    <a:bodyPr/>
                    <a:lstStyle/>
                    <a:p>
                      <a:r>
                        <a:rPr lang="en-US" sz="1800" b="1" i="0" kern="1200" dirty="0">
                          <a:solidFill>
                            <a:schemeClr val="dk1"/>
                          </a:solidFill>
                          <a:effectLst/>
                          <a:latin typeface="+mn-lt"/>
                          <a:ea typeface="+mn-ea"/>
                          <a:cs typeface="+mn-cs"/>
                        </a:rPr>
                        <a:t>actor_2_name</a:t>
                      </a:r>
                      <a:endParaRPr lang="en-US" dirty="0"/>
                    </a:p>
                  </a:txBody>
                  <a:tcPr/>
                </a:tc>
                <a:tc>
                  <a:txBody>
                    <a:bodyPr/>
                    <a:lstStyle/>
                    <a:p>
                      <a:r>
                        <a:rPr lang="en-US" sz="1800" b="0" i="0" kern="1200" dirty="0">
                          <a:solidFill>
                            <a:schemeClr val="dk1"/>
                          </a:solidFill>
                          <a:effectLst/>
                          <a:latin typeface="+mn-lt"/>
                          <a:ea typeface="+mn-ea"/>
                          <a:cs typeface="+mn-cs"/>
                        </a:rPr>
                        <a:t>object</a:t>
                      </a:r>
                      <a:endParaRPr lang="en-US" dirty="0"/>
                    </a:p>
                  </a:txBody>
                  <a:tcPr/>
                </a:tc>
                <a:extLst>
                  <a:ext uri="{0D108BD9-81ED-4DB2-BD59-A6C34878D82A}">
                    <a16:rowId xmlns:a16="http://schemas.microsoft.com/office/drawing/2014/main" xmlns="" val="3185272429"/>
                  </a:ext>
                </a:extLst>
              </a:tr>
              <a:tr h="333259">
                <a:tc>
                  <a:txBody>
                    <a:bodyPr/>
                    <a:lstStyle/>
                    <a:p>
                      <a:r>
                        <a:rPr lang="en-US" dirty="0"/>
                        <a:t>7</a:t>
                      </a:r>
                    </a:p>
                  </a:txBody>
                  <a:tcPr/>
                </a:tc>
                <a:tc>
                  <a:txBody>
                    <a:bodyPr/>
                    <a:lstStyle/>
                    <a:p>
                      <a:r>
                        <a:rPr lang="en-US" sz="1800" b="1" i="0" kern="1200" dirty="0">
                          <a:solidFill>
                            <a:schemeClr val="dk1"/>
                          </a:solidFill>
                          <a:effectLst/>
                          <a:latin typeface="+mn-lt"/>
                          <a:ea typeface="+mn-ea"/>
                          <a:cs typeface="+mn-cs"/>
                        </a:rPr>
                        <a:t>actor_1_facebook_likes</a:t>
                      </a:r>
                      <a:endParaRPr lang="en-US" dirty="0"/>
                    </a:p>
                  </a:txBody>
                  <a:tcPr/>
                </a:tc>
                <a:tc>
                  <a:txBody>
                    <a:bodyPr/>
                    <a:lstStyle/>
                    <a:p>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xmlns="" val="7999621"/>
                  </a:ext>
                </a:extLst>
              </a:tr>
              <a:tr h="333259">
                <a:tc>
                  <a:txBody>
                    <a:bodyPr/>
                    <a:lstStyle/>
                    <a:p>
                      <a:r>
                        <a:rPr lang="en-US" dirty="0"/>
                        <a:t>8</a:t>
                      </a:r>
                    </a:p>
                  </a:txBody>
                  <a:tcPr/>
                </a:tc>
                <a:tc>
                  <a:txBody>
                    <a:bodyPr/>
                    <a:lstStyle/>
                    <a:p>
                      <a:r>
                        <a:rPr lang="en-US" sz="1800" b="1" i="0" kern="1200" dirty="0">
                          <a:solidFill>
                            <a:schemeClr val="dk1"/>
                          </a:solidFill>
                          <a:effectLst/>
                          <a:latin typeface="+mn-lt"/>
                          <a:ea typeface="+mn-ea"/>
                          <a:cs typeface="+mn-cs"/>
                        </a:rPr>
                        <a:t>gross</a:t>
                      </a:r>
                      <a:endParaRPr lang="en-US" dirty="0"/>
                    </a:p>
                  </a:txBody>
                  <a:tcPr/>
                </a:tc>
                <a:tc>
                  <a:txBody>
                    <a:bodyPr/>
                    <a:lstStyle/>
                    <a:p>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xmlns="" val="3643237517"/>
                  </a:ext>
                </a:extLst>
              </a:tr>
              <a:tr h="333259">
                <a:tc>
                  <a:txBody>
                    <a:bodyPr/>
                    <a:lstStyle/>
                    <a:p>
                      <a:r>
                        <a:rPr lang="en-US" dirty="0"/>
                        <a:t>9</a:t>
                      </a:r>
                    </a:p>
                  </a:txBody>
                  <a:tcPr/>
                </a:tc>
                <a:tc>
                  <a:txBody>
                    <a:bodyPr/>
                    <a:lstStyle/>
                    <a:p>
                      <a:r>
                        <a:rPr lang="en-US" sz="1800" b="1" i="0" kern="1200" dirty="0">
                          <a:solidFill>
                            <a:schemeClr val="dk1"/>
                          </a:solidFill>
                          <a:effectLst/>
                          <a:latin typeface="+mn-lt"/>
                          <a:ea typeface="+mn-ea"/>
                          <a:cs typeface="+mn-cs"/>
                        </a:rPr>
                        <a:t>genres</a:t>
                      </a:r>
                      <a:endParaRPr lang="en-US" dirty="0"/>
                    </a:p>
                  </a:txBody>
                  <a:tcPr/>
                </a:tc>
                <a:tc>
                  <a:txBody>
                    <a:bodyPr/>
                    <a:lstStyle/>
                    <a:p>
                      <a:r>
                        <a:rPr lang="en-US" dirty="0"/>
                        <a:t>object</a:t>
                      </a:r>
                    </a:p>
                  </a:txBody>
                  <a:tcPr/>
                </a:tc>
                <a:extLst>
                  <a:ext uri="{0D108BD9-81ED-4DB2-BD59-A6C34878D82A}">
                    <a16:rowId xmlns:a16="http://schemas.microsoft.com/office/drawing/2014/main" xmlns="" val="3244545028"/>
                  </a:ext>
                </a:extLst>
              </a:tr>
              <a:tr h="333259">
                <a:tc>
                  <a:txBody>
                    <a:bodyPr/>
                    <a:lstStyle/>
                    <a:p>
                      <a:r>
                        <a:rPr lang="en-US" dirty="0"/>
                        <a:t>10</a:t>
                      </a:r>
                    </a:p>
                  </a:txBody>
                  <a:tcPr/>
                </a:tc>
                <a:tc>
                  <a:txBody>
                    <a:bodyPr/>
                    <a:lstStyle/>
                    <a:p>
                      <a:pPr algn="l"/>
                      <a:r>
                        <a:rPr lang="en-US" b="1" dirty="0">
                          <a:effectLst/>
                        </a:rPr>
                        <a:t>actor_1_name</a:t>
                      </a:r>
                    </a:p>
                  </a:txBody>
                  <a:tcPr anchor="ctr"/>
                </a:tc>
                <a:tc>
                  <a:txBody>
                    <a:bodyPr/>
                    <a:lstStyle/>
                    <a:p>
                      <a:r>
                        <a:rPr lang="en-US" dirty="0"/>
                        <a:t>object</a:t>
                      </a:r>
                    </a:p>
                  </a:txBody>
                  <a:tcPr/>
                </a:tc>
                <a:extLst>
                  <a:ext uri="{0D108BD9-81ED-4DB2-BD59-A6C34878D82A}">
                    <a16:rowId xmlns:a16="http://schemas.microsoft.com/office/drawing/2014/main" xmlns="" val="2070236493"/>
                  </a:ext>
                </a:extLst>
              </a:tr>
              <a:tr h="333259">
                <a:tc>
                  <a:txBody>
                    <a:bodyPr/>
                    <a:lstStyle/>
                    <a:p>
                      <a:r>
                        <a:rPr lang="en-US" dirty="0"/>
                        <a:t>11</a:t>
                      </a:r>
                    </a:p>
                  </a:txBody>
                  <a:tcPr/>
                </a:tc>
                <a:tc>
                  <a:txBody>
                    <a:bodyPr/>
                    <a:lstStyle/>
                    <a:p>
                      <a:r>
                        <a:rPr lang="en-US" sz="1800" b="1" i="0" kern="1200" dirty="0" err="1">
                          <a:solidFill>
                            <a:schemeClr val="dk1"/>
                          </a:solidFill>
                          <a:effectLst/>
                          <a:latin typeface="+mn-lt"/>
                          <a:ea typeface="+mn-ea"/>
                          <a:cs typeface="+mn-cs"/>
                        </a:rPr>
                        <a:t>movie_title</a:t>
                      </a:r>
                      <a:endParaRPr lang="en-US" dirty="0"/>
                    </a:p>
                  </a:txBody>
                  <a:tcPr/>
                </a:tc>
                <a:tc>
                  <a:txBody>
                    <a:bodyPr/>
                    <a:lstStyle/>
                    <a:p>
                      <a:r>
                        <a:rPr lang="en-US" dirty="0"/>
                        <a:t>object</a:t>
                      </a:r>
                    </a:p>
                  </a:txBody>
                  <a:tcPr/>
                </a:tc>
                <a:extLst>
                  <a:ext uri="{0D108BD9-81ED-4DB2-BD59-A6C34878D82A}">
                    <a16:rowId xmlns:a16="http://schemas.microsoft.com/office/drawing/2014/main" xmlns="" val="2692611181"/>
                  </a:ext>
                </a:extLst>
              </a:tr>
              <a:tr h="333259">
                <a:tc>
                  <a:txBody>
                    <a:bodyPr/>
                    <a:lstStyle/>
                    <a:p>
                      <a:r>
                        <a:rPr lang="en-US" dirty="0"/>
                        <a:t>12</a:t>
                      </a:r>
                    </a:p>
                  </a:txBody>
                  <a:tcPr/>
                </a:tc>
                <a:tc>
                  <a:txBody>
                    <a:bodyPr/>
                    <a:lstStyle/>
                    <a:p>
                      <a:r>
                        <a:rPr lang="en-US" sz="1800" b="1" i="0" kern="1200" dirty="0" err="1">
                          <a:solidFill>
                            <a:schemeClr val="dk1"/>
                          </a:solidFill>
                          <a:effectLst/>
                          <a:latin typeface="+mn-lt"/>
                          <a:ea typeface="+mn-ea"/>
                          <a:cs typeface="+mn-cs"/>
                        </a:rPr>
                        <a:t>num_voted_users</a:t>
                      </a:r>
                      <a:endParaRPr lang="en-US" dirty="0"/>
                    </a:p>
                  </a:txBody>
                  <a:tcPr/>
                </a:tc>
                <a:tc>
                  <a:txBody>
                    <a:bodyPr/>
                    <a:lstStyle/>
                    <a:p>
                      <a:r>
                        <a:rPr lang="en-US" dirty="0"/>
                        <a:t>int64</a:t>
                      </a:r>
                    </a:p>
                  </a:txBody>
                  <a:tcPr/>
                </a:tc>
                <a:extLst>
                  <a:ext uri="{0D108BD9-81ED-4DB2-BD59-A6C34878D82A}">
                    <a16:rowId xmlns:a16="http://schemas.microsoft.com/office/drawing/2014/main" xmlns="" val="2344046258"/>
                  </a:ext>
                </a:extLst>
              </a:tr>
              <a:tr h="333259">
                <a:tc>
                  <a:txBody>
                    <a:bodyPr/>
                    <a:lstStyle/>
                    <a:p>
                      <a:r>
                        <a:rPr lang="en-US" dirty="0"/>
                        <a:t>13</a:t>
                      </a:r>
                    </a:p>
                  </a:txBody>
                  <a:tcPr/>
                </a:tc>
                <a:tc>
                  <a:txBody>
                    <a:bodyPr/>
                    <a:lstStyle/>
                    <a:p>
                      <a:r>
                        <a:rPr lang="en-US" sz="1800" b="1" i="0" kern="1200" dirty="0" err="1">
                          <a:solidFill>
                            <a:schemeClr val="dk1"/>
                          </a:solidFill>
                          <a:effectLst/>
                          <a:latin typeface="+mn-lt"/>
                          <a:ea typeface="+mn-ea"/>
                          <a:cs typeface="+mn-cs"/>
                        </a:rPr>
                        <a:t>cast_total_facebook_likes</a:t>
                      </a:r>
                      <a:endParaRPr lang="en-US" dirty="0"/>
                    </a:p>
                  </a:txBody>
                  <a:tcPr/>
                </a:tc>
                <a:tc>
                  <a:txBody>
                    <a:bodyPr/>
                    <a:lstStyle/>
                    <a:p>
                      <a:r>
                        <a:rPr lang="en-US" dirty="0"/>
                        <a:t>int64</a:t>
                      </a:r>
                    </a:p>
                  </a:txBody>
                  <a:tcPr/>
                </a:tc>
                <a:extLst>
                  <a:ext uri="{0D108BD9-81ED-4DB2-BD59-A6C34878D82A}">
                    <a16:rowId xmlns:a16="http://schemas.microsoft.com/office/drawing/2014/main" xmlns="" val="1100365930"/>
                  </a:ext>
                </a:extLst>
              </a:tr>
            </a:tbl>
          </a:graphicData>
        </a:graphic>
      </p:graphicFrame>
    </p:spTree>
    <p:extLst>
      <p:ext uri="{BB962C8B-B14F-4D97-AF65-F5344CB8AC3E}">
        <p14:creationId xmlns:p14="http://schemas.microsoft.com/office/powerpoint/2010/main" val="103336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62A38F65-6F24-4710-9509-5AE48F91617E}"/>
              </a:ext>
            </a:extLst>
          </p:cNvPr>
          <p:cNvGraphicFramePr>
            <a:graphicFrameLocks noGrp="1"/>
          </p:cNvGraphicFramePr>
          <p:nvPr>
            <p:ph idx="1"/>
            <p:extLst>
              <p:ext uri="{D42A27DB-BD31-4B8C-83A1-F6EECF244321}">
                <p14:modId xmlns:p14="http://schemas.microsoft.com/office/powerpoint/2010/main" val="1854877493"/>
              </p:ext>
            </p:extLst>
          </p:nvPr>
        </p:nvGraphicFramePr>
        <p:xfrm>
          <a:off x="1650609" y="502920"/>
          <a:ext cx="8890782" cy="5852160"/>
        </p:xfrm>
        <a:graphic>
          <a:graphicData uri="http://schemas.openxmlformats.org/drawingml/2006/table">
            <a:tbl>
              <a:tblPr firstRow="1" bandRow="1">
                <a:tableStyleId>{073A0DAA-6AF3-43AB-8588-CEC1D06C72B9}</a:tableStyleId>
              </a:tblPr>
              <a:tblGrid>
                <a:gridCol w="2963594">
                  <a:extLst>
                    <a:ext uri="{9D8B030D-6E8A-4147-A177-3AD203B41FA5}">
                      <a16:colId xmlns:a16="http://schemas.microsoft.com/office/drawing/2014/main" xmlns="" val="623171516"/>
                    </a:ext>
                  </a:extLst>
                </a:gridCol>
                <a:gridCol w="2963594">
                  <a:extLst>
                    <a:ext uri="{9D8B030D-6E8A-4147-A177-3AD203B41FA5}">
                      <a16:colId xmlns:a16="http://schemas.microsoft.com/office/drawing/2014/main" xmlns="" val="1352537315"/>
                    </a:ext>
                  </a:extLst>
                </a:gridCol>
                <a:gridCol w="2963594">
                  <a:extLst>
                    <a:ext uri="{9D8B030D-6E8A-4147-A177-3AD203B41FA5}">
                      <a16:colId xmlns:a16="http://schemas.microsoft.com/office/drawing/2014/main" xmlns="" val="1034416740"/>
                    </a:ext>
                  </a:extLst>
                </a:gridCol>
              </a:tblGrid>
              <a:tr h="292784">
                <a:tc>
                  <a:txBody>
                    <a:bodyPr/>
                    <a:lstStyle/>
                    <a:p>
                      <a:r>
                        <a:rPr lang="en-US" dirty="0"/>
                        <a:t>SL No</a:t>
                      </a:r>
                    </a:p>
                  </a:txBody>
                  <a:tcPr/>
                </a:tc>
                <a:tc>
                  <a:txBody>
                    <a:bodyPr/>
                    <a:lstStyle/>
                    <a:p>
                      <a:r>
                        <a:rPr lang="en-US" dirty="0"/>
                        <a:t>NAME</a:t>
                      </a:r>
                    </a:p>
                  </a:txBody>
                  <a:tcPr/>
                </a:tc>
                <a:tc>
                  <a:txBody>
                    <a:bodyPr/>
                    <a:lstStyle/>
                    <a:p>
                      <a:r>
                        <a:rPr lang="en-US" dirty="0"/>
                        <a:t>TYPE</a:t>
                      </a:r>
                    </a:p>
                  </a:txBody>
                  <a:tcPr/>
                </a:tc>
                <a:extLst>
                  <a:ext uri="{0D108BD9-81ED-4DB2-BD59-A6C34878D82A}">
                    <a16:rowId xmlns:a16="http://schemas.microsoft.com/office/drawing/2014/main" xmlns="" val="3319880693"/>
                  </a:ext>
                </a:extLst>
              </a:tr>
              <a:tr h="292784">
                <a:tc>
                  <a:txBody>
                    <a:bodyPr/>
                    <a:lstStyle/>
                    <a:p>
                      <a:r>
                        <a:rPr lang="en-US" dirty="0"/>
                        <a:t>14</a:t>
                      </a:r>
                    </a:p>
                  </a:txBody>
                  <a:tcPr/>
                </a:tc>
                <a:tc>
                  <a:txBody>
                    <a:bodyPr/>
                    <a:lstStyle/>
                    <a:p>
                      <a:r>
                        <a:rPr lang="en-US" sz="1800" b="1" i="0" kern="1200" dirty="0">
                          <a:solidFill>
                            <a:schemeClr val="dk1"/>
                          </a:solidFill>
                          <a:effectLst/>
                          <a:latin typeface="+mn-lt"/>
                          <a:ea typeface="+mn-ea"/>
                          <a:cs typeface="+mn-cs"/>
                        </a:rPr>
                        <a:t>actor_3_name</a:t>
                      </a:r>
                      <a:endParaRPr lang="en-US" dirty="0"/>
                    </a:p>
                  </a:txBody>
                  <a:tcPr/>
                </a:tc>
                <a:tc>
                  <a:txBody>
                    <a:bodyPr/>
                    <a:lstStyle/>
                    <a:p>
                      <a:r>
                        <a:rPr lang="en-US" dirty="0"/>
                        <a:t>object</a:t>
                      </a:r>
                    </a:p>
                  </a:txBody>
                  <a:tcPr/>
                </a:tc>
                <a:extLst>
                  <a:ext uri="{0D108BD9-81ED-4DB2-BD59-A6C34878D82A}">
                    <a16:rowId xmlns:a16="http://schemas.microsoft.com/office/drawing/2014/main" xmlns="" val="370077027"/>
                  </a:ext>
                </a:extLst>
              </a:tr>
              <a:tr h="292784">
                <a:tc>
                  <a:txBody>
                    <a:bodyPr/>
                    <a:lstStyle/>
                    <a:p>
                      <a:r>
                        <a:rPr lang="en-US" dirty="0"/>
                        <a:t>15</a:t>
                      </a:r>
                    </a:p>
                  </a:txBody>
                  <a:tcPr/>
                </a:tc>
                <a:tc>
                  <a:txBody>
                    <a:bodyPr/>
                    <a:lstStyle/>
                    <a:p>
                      <a:r>
                        <a:rPr lang="en-US" sz="1800" b="1" i="0" kern="1200" dirty="0" err="1">
                          <a:solidFill>
                            <a:schemeClr val="dk1"/>
                          </a:solidFill>
                          <a:effectLst/>
                          <a:latin typeface="+mn-lt"/>
                          <a:ea typeface="+mn-ea"/>
                          <a:cs typeface="+mn-cs"/>
                        </a:rPr>
                        <a:t>facenumber_in_poster</a:t>
                      </a:r>
                      <a:endParaRPr lang="en-US" dirty="0"/>
                    </a:p>
                  </a:txBody>
                  <a:tcPr/>
                </a:tc>
                <a:tc>
                  <a:txBody>
                    <a:bodyPr/>
                    <a:lstStyle/>
                    <a:p>
                      <a:r>
                        <a:rPr lang="en-US" dirty="0"/>
                        <a:t>float64</a:t>
                      </a:r>
                    </a:p>
                  </a:txBody>
                  <a:tcPr/>
                </a:tc>
                <a:extLst>
                  <a:ext uri="{0D108BD9-81ED-4DB2-BD59-A6C34878D82A}">
                    <a16:rowId xmlns:a16="http://schemas.microsoft.com/office/drawing/2014/main" xmlns="" val="3997008473"/>
                  </a:ext>
                </a:extLst>
              </a:tr>
              <a:tr h="292784">
                <a:tc>
                  <a:txBody>
                    <a:bodyPr/>
                    <a:lstStyle/>
                    <a:p>
                      <a:r>
                        <a:rPr lang="en-US" dirty="0"/>
                        <a:t>16</a:t>
                      </a:r>
                    </a:p>
                  </a:txBody>
                  <a:tcPr/>
                </a:tc>
                <a:tc>
                  <a:txBody>
                    <a:bodyPr/>
                    <a:lstStyle/>
                    <a:p>
                      <a:r>
                        <a:rPr lang="en-US" sz="1800" b="1" i="0" kern="1200" dirty="0" err="1">
                          <a:solidFill>
                            <a:schemeClr val="dk1"/>
                          </a:solidFill>
                          <a:effectLst/>
                          <a:latin typeface="+mn-lt"/>
                          <a:ea typeface="+mn-ea"/>
                          <a:cs typeface="+mn-cs"/>
                        </a:rPr>
                        <a:t>plot_keywords</a:t>
                      </a:r>
                      <a:endParaRPr lang="en-US" dirty="0"/>
                    </a:p>
                  </a:txBody>
                  <a:tcPr/>
                </a:tc>
                <a:tc>
                  <a:txBody>
                    <a:bodyPr/>
                    <a:lstStyle/>
                    <a:p>
                      <a:r>
                        <a:rPr lang="en-US" dirty="0"/>
                        <a:t>object</a:t>
                      </a:r>
                    </a:p>
                  </a:txBody>
                  <a:tcPr/>
                </a:tc>
                <a:extLst>
                  <a:ext uri="{0D108BD9-81ED-4DB2-BD59-A6C34878D82A}">
                    <a16:rowId xmlns:a16="http://schemas.microsoft.com/office/drawing/2014/main" xmlns="" val="1337057194"/>
                  </a:ext>
                </a:extLst>
              </a:tr>
              <a:tr h="292784">
                <a:tc>
                  <a:txBody>
                    <a:bodyPr/>
                    <a:lstStyle/>
                    <a:p>
                      <a:r>
                        <a:rPr lang="en-US" dirty="0"/>
                        <a:t>17</a:t>
                      </a:r>
                    </a:p>
                  </a:txBody>
                  <a:tcPr/>
                </a:tc>
                <a:tc>
                  <a:txBody>
                    <a:bodyPr/>
                    <a:lstStyle/>
                    <a:p>
                      <a:r>
                        <a:rPr lang="en-US" sz="1800" b="1" i="0" kern="1200" dirty="0" err="1">
                          <a:solidFill>
                            <a:schemeClr val="dk1"/>
                          </a:solidFill>
                          <a:effectLst/>
                          <a:latin typeface="+mn-lt"/>
                          <a:ea typeface="+mn-ea"/>
                          <a:cs typeface="+mn-cs"/>
                        </a:rPr>
                        <a:t>movie_imdb_link</a:t>
                      </a:r>
                      <a:endParaRPr lang="en-US" dirty="0"/>
                    </a:p>
                  </a:txBody>
                  <a:tcPr/>
                </a:tc>
                <a:tc>
                  <a:txBody>
                    <a:bodyPr/>
                    <a:lstStyle/>
                    <a:p>
                      <a:r>
                        <a:rPr lang="en-US" dirty="0"/>
                        <a:t>object</a:t>
                      </a:r>
                    </a:p>
                  </a:txBody>
                  <a:tcPr/>
                </a:tc>
                <a:extLst>
                  <a:ext uri="{0D108BD9-81ED-4DB2-BD59-A6C34878D82A}">
                    <a16:rowId xmlns:a16="http://schemas.microsoft.com/office/drawing/2014/main" xmlns="" val="3334245057"/>
                  </a:ext>
                </a:extLst>
              </a:tr>
              <a:tr h="292784">
                <a:tc>
                  <a:txBody>
                    <a:bodyPr/>
                    <a:lstStyle/>
                    <a:p>
                      <a:r>
                        <a:rPr lang="en-US" dirty="0"/>
                        <a:t>18</a:t>
                      </a:r>
                    </a:p>
                  </a:txBody>
                  <a:tcPr/>
                </a:tc>
                <a:tc>
                  <a:txBody>
                    <a:bodyPr/>
                    <a:lstStyle/>
                    <a:p>
                      <a:r>
                        <a:rPr lang="en-US" sz="1800" b="1" i="0" kern="1200" dirty="0" err="1">
                          <a:solidFill>
                            <a:schemeClr val="dk1"/>
                          </a:solidFill>
                          <a:effectLst/>
                          <a:latin typeface="+mn-lt"/>
                          <a:ea typeface="+mn-ea"/>
                          <a:cs typeface="+mn-cs"/>
                        </a:rPr>
                        <a:t>num_user_for_reviews</a:t>
                      </a:r>
                      <a:endParaRPr lang="en-US" dirty="0"/>
                    </a:p>
                  </a:txBody>
                  <a:tcPr/>
                </a:tc>
                <a:tc>
                  <a:txBody>
                    <a:bodyPr/>
                    <a:lstStyle/>
                    <a:p>
                      <a:r>
                        <a:rPr lang="en-US" dirty="0"/>
                        <a:t>float64</a:t>
                      </a:r>
                    </a:p>
                  </a:txBody>
                  <a:tcPr/>
                </a:tc>
                <a:extLst>
                  <a:ext uri="{0D108BD9-81ED-4DB2-BD59-A6C34878D82A}">
                    <a16:rowId xmlns:a16="http://schemas.microsoft.com/office/drawing/2014/main" xmlns="" val="4002468811"/>
                  </a:ext>
                </a:extLst>
              </a:tr>
              <a:tr h="292784">
                <a:tc>
                  <a:txBody>
                    <a:bodyPr/>
                    <a:lstStyle/>
                    <a:p>
                      <a:r>
                        <a:rPr lang="en-US" dirty="0"/>
                        <a:t>19</a:t>
                      </a:r>
                    </a:p>
                  </a:txBody>
                  <a:tcPr/>
                </a:tc>
                <a:tc>
                  <a:txBody>
                    <a:bodyPr/>
                    <a:lstStyle/>
                    <a:p>
                      <a:r>
                        <a:rPr lang="en-US" sz="1800" b="1" i="0" kern="1200" dirty="0">
                          <a:solidFill>
                            <a:schemeClr val="dk1"/>
                          </a:solidFill>
                          <a:effectLst/>
                          <a:latin typeface="+mn-lt"/>
                          <a:ea typeface="+mn-ea"/>
                          <a:cs typeface="+mn-cs"/>
                        </a:rPr>
                        <a:t>language</a:t>
                      </a:r>
                      <a:endParaRPr lang="en-US" dirty="0"/>
                    </a:p>
                  </a:txBody>
                  <a:tcPr/>
                </a:tc>
                <a:tc>
                  <a:txBody>
                    <a:bodyPr/>
                    <a:lstStyle/>
                    <a:p>
                      <a:r>
                        <a:rPr lang="en-US" dirty="0"/>
                        <a:t>object</a:t>
                      </a:r>
                    </a:p>
                  </a:txBody>
                  <a:tcPr/>
                </a:tc>
                <a:extLst>
                  <a:ext uri="{0D108BD9-81ED-4DB2-BD59-A6C34878D82A}">
                    <a16:rowId xmlns:a16="http://schemas.microsoft.com/office/drawing/2014/main" xmlns="" val="3096493212"/>
                  </a:ext>
                </a:extLst>
              </a:tr>
              <a:tr h="292784">
                <a:tc>
                  <a:txBody>
                    <a:bodyPr/>
                    <a:lstStyle/>
                    <a:p>
                      <a:r>
                        <a:rPr lang="en-US" dirty="0"/>
                        <a:t>20</a:t>
                      </a:r>
                    </a:p>
                  </a:txBody>
                  <a:tcPr/>
                </a:tc>
                <a:tc>
                  <a:txBody>
                    <a:bodyPr/>
                    <a:lstStyle/>
                    <a:p>
                      <a:pPr algn="l"/>
                      <a:r>
                        <a:rPr lang="en-US" b="1" dirty="0">
                          <a:effectLst/>
                        </a:rPr>
                        <a:t>country</a:t>
                      </a:r>
                    </a:p>
                  </a:txBody>
                  <a:tcPr anchor="ctr"/>
                </a:tc>
                <a:tc>
                  <a:txBody>
                    <a:bodyPr/>
                    <a:lstStyle/>
                    <a:p>
                      <a:r>
                        <a:rPr lang="en-US" dirty="0"/>
                        <a:t>object</a:t>
                      </a:r>
                    </a:p>
                  </a:txBody>
                  <a:tcPr/>
                </a:tc>
                <a:extLst>
                  <a:ext uri="{0D108BD9-81ED-4DB2-BD59-A6C34878D82A}">
                    <a16:rowId xmlns:a16="http://schemas.microsoft.com/office/drawing/2014/main" xmlns="" val="1126182185"/>
                  </a:ext>
                </a:extLst>
              </a:tr>
              <a:tr h="292784">
                <a:tc>
                  <a:txBody>
                    <a:bodyPr/>
                    <a:lstStyle/>
                    <a:p>
                      <a:r>
                        <a:rPr lang="en-US" dirty="0"/>
                        <a:t>21</a:t>
                      </a:r>
                    </a:p>
                  </a:txBody>
                  <a:tcPr/>
                </a:tc>
                <a:tc>
                  <a:txBody>
                    <a:bodyPr/>
                    <a:lstStyle/>
                    <a:p>
                      <a:r>
                        <a:rPr lang="en-US" sz="1800" b="1" i="0" kern="1200" dirty="0" err="1">
                          <a:solidFill>
                            <a:schemeClr val="dk1"/>
                          </a:solidFill>
                          <a:effectLst/>
                          <a:latin typeface="+mn-lt"/>
                          <a:ea typeface="+mn-ea"/>
                          <a:cs typeface="+mn-cs"/>
                        </a:rPr>
                        <a:t>content_rating</a:t>
                      </a:r>
                      <a:endParaRPr lang="en-US" dirty="0"/>
                    </a:p>
                  </a:txBody>
                  <a:tcPr/>
                </a:tc>
                <a:tc>
                  <a:txBody>
                    <a:bodyPr/>
                    <a:lstStyle/>
                    <a:p>
                      <a:r>
                        <a:rPr lang="en-US" dirty="0"/>
                        <a:t>object</a:t>
                      </a:r>
                    </a:p>
                  </a:txBody>
                  <a:tcPr/>
                </a:tc>
                <a:extLst>
                  <a:ext uri="{0D108BD9-81ED-4DB2-BD59-A6C34878D82A}">
                    <a16:rowId xmlns:a16="http://schemas.microsoft.com/office/drawing/2014/main" xmlns="" val="1804506373"/>
                  </a:ext>
                </a:extLst>
              </a:tr>
              <a:tr h="292784">
                <a:tc>
                  <a:txBody>
                    <a:bodyPr/>
                    <a:lstStyle/>
                    <a:p>
                      <a:r>
                        <a:rPr lang="en-US" dirty="0"/>
                        <a:t>22</a:t>
                      </a:r>
                    </a:p>
                  </a:txBody>
                  <a:tcPr/>
                </a:tc>
                <a:tc>
                  <a:txBody>
                    <a:bodyPr/>
                    <a:lstStyle/>
                    <a:p>
                      <a:r>
                        <a:rPr lang="en-US" sz="1800" b="1" i="0" kern="1200" dirty="0">
                          <a:solidFill>
                            <a:schemeClr val="dk1"/>
                          </a:solidFill>
                          <a:effectLst/>
                          <a:latin typeface="+mn-lt"/>
                          <a:ea typeface="+mn-ea"/>
                          <a:cs typeface="+mn-cs"/>
                        </a:rPr>
                        <a:t>budget</a:t>
                      </a:r>
                      <a:endParaRPr lang="en-US" dirty="0"/>
                    </a:p>
                  </a:txBody>
                  <a:tcPr/>
                </a:tc>
                <a:tc>
                  <a:txBody>
                    <a:bodyPr/>
                    <a:lstStyle/>
                    <a:p>
                      <a:r>
                        <a:rPr lang="en-US" dirty="0"/>
                        <a:t>float64</a:t>
                      </a:r>
                    </a:p>
                  </a:txBody>
                  <a:tcPr/>
                </a:tc>
                <a:extLst>
                  <a:ext uri="{0D108BD9-81ED-4DB2-BD59-A6C34878D82A}">
                    <a16:rowId xmlns:a16="http://schemas.microsoft.com/office/drawing/2014/main" xmlns="" val="4141479222"/>
                  </a:ext>
                </a:extLst>
              </a:tr>
              <a:tr h="292784">
                <a:tc>
                  <a:txBody>
                    <a:bodyPr/>
                    <a:lstStyle/>
                    <a:p>
                      <a:r>
                        <a:rPr lang="en-US" dirty="0"/>
                        <a:t>23</a:t>
                      </a:r>
                    </a:p>
                  </a:txBody>
                  <a:tcPr/>
                </a:tc>
                <a:tc>
                  <a:txBody>
                    <a:bodyPr/>
                    <a:lstStyle/>
                    <a:p>
                      <a:pPr algn="l"/>
                      <a:r>
                        <a:rPr lang="en-US" b="1" dirty="0" err="1">
                          <a:effectLst/>
                        </a:rPr>
                        <a:t>title_year</a:t>
                      </a:r>
                      <a:endParaRPr lang="en-US" b="1" dirty="0">
                        <a:effectLst/>
                      </a:endParaRPr>
                    </a:p>
                  </a:txBody>
                  <a:tcPr anchor="ctr"/>
                </a:tc>
                <a:tc>
                  <a:txBody>
                    <a:bodyPr/>
                    <a:lstStyle/>
                    <a:p>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xmlns="" val="1693909214"/>
                  </a:ext>
                </a:extLst>
              </a:tr>
              <a:tr h="292784">
                <a:tc>
                  <a:txBody>
                    <a:bodyPr/>
                    <a:lstStyle/>
                    <a:p>
                      <a:r>
                        <a:rPr lang="en-US" dirty="0"/>
                        <a:t>24</a:t>
                      </a:r>
                    </a:p>
                  </a:txBody>
                  <a:tcPr/>
                </a:tc>
                <a:tc>
                  <a:txBody>
                    <a:bodyPr/>
                    <a:lstStyle/>
                    <a:p>
                      <a:r>
                        <a:rPr lang="en-US" sz="1800" b="1" i="0" kern="1200" dirty="0">
                          <a:solidFill>
                            <a:schemeClr val="dk1"/>
                          </a:solidFill>
                          <a:effectLst/>
                          <a:latin typeface="+mn-lt"/>
                          <a:ea typeface="+mn-ea"/>
                          <a:cs typeface="+mn-cs"/>
                        </a:rPr>
                        <a:t>actor_2_facebook_likes</a:t>
                      </a:r>
                      <a:endParaRPr lang="en-US" dirty="0"/>
                    </a:p>
                  </a:txBody>
                  <a:tcPr/>
                </a:tc>
                <a:tc>
                  <a:txBody>
                    <a:bodyPr/>
                    <a:lstStyle/>
                    <a:p>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xmlns="" val="1081349388"/>
                  </a:ext>
                </a:extLst>
              </a:tr>
              <a:tr h="292784">
                <a:tc>
                  <a:txBody>
                    <a:bodyPr/>
                    <a:lstStyle/>
                    <a:p>
                      <a:r>
                        <a:rPr lang="en-US" dirty="0"/>
                        <a:t>25</a:t>
                      </a:r>
                    </a:p>
                  </a:txBody>
                  <a:tcPr/>
                </a:tc>
                <a:tc>
                  <a:txBody>
                    <a:bodyPr/>
                    <a:lstStyle/>
                    <a:p>
                      <a:r>
                        <a:rPr lang="en-US" sz="1800" b="1" i="0" kern="1200" dirty="0" err="1">
                          <a:solidFill>
                            <a:schemeClr val="dk1"/>
                          </a:solidFill>
                          <a:effectLst/>
                          <a:latin typeface="+mn-lt"/>
                          <a:ea typeface="+mn-ea"/>
                          <a:cs typeface="+mn-cs"/>
                        </a:rPr>
                        <a:t>imdb_score</a:t>
                      </a:r>
                      <a:endParaRPr lang="en-US" dirty="0"/>
                    </a:p>
                  </a:txBody>
                  <a:tcPr/>
                </a:tc>
                <a:tc>
                  <a:txBody>
                    <a:bodyPr/>
                    <a:lstStyle/>
                    <a:p>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xmlns="" val="980874433"/>
                  </a:ext>
                </a:extLst>
              </a:tr>
              <a:tr h="292784">
                <a:tc>
                  <a:txBody>
                    <a:bodyPr/>
                    <a:lstStyle/>
                    <a:p>
                      <a:r>
                        <a:rPr lang="en-US" dirty="0"/>
                        <a:t>26</a:t>
                      </a:r>
                    </a:p>
                  </a:txBody>
                  <a:tcPr/>
                </a:tc>
                <a:tc>
                  <a:txBody>
                    <a:bodyPr/>
                    <a:lstStyle/>
                    <a:p>
                      <a:r>
                        <a:rPr lang="en-US" sz="1800" b="1" i="0" kern="1200" dirty="0" err="1">
                          <a:solidFill>
                            <a:schemeClr val="dk1"/>
                          </a:solidFill>
                          <a:effectLst/>
                          <a:latin typeface="+mn-lt"/>
                          <a:ea typeface="+mn-ea"/>
                          <a:cs typeface="+mn-cs"/>
                        </a:rPr>
                        <a:t>aspect_ratio</a:t>
                      </a:r>
                      <a:endParaRPr lang="en-US" dirty="0"/>
                    </a:p>
                  </a:txBody>
                  <a:tcPr/>
                </a:tc>
                <a:tc>
                  <a:txBody>
                    <a:bodyPr/>
                    <a:lstStyle/>
                    <a:p>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xmlns="" val="779412248"/>
                  </a:ext>
                </a:extLst>
              </a:tr>
              <a:tr h="292784">
                <a:tc>
                  <a:txBody>
                    <a:bodyPr/>
                    <a:lstStyle/>
                    <a:p>
                      <a:r>
                        <a:rPr lang="en-US" dirty="0"/>
                        <a:t>27</a:t>
                      </a:r>
                    </a:p>
                  </a:txBody>
                  <a:tcPr/>
                </a:tc>
                <a:tc>
                  <a:txBody>
                    <a:bodyPr/>
                    <a:lstStyle/>
                    <a:p>
                      <a:r>
                        <a:rPr lang="en-US" sz="1800" b="1" i="0" kern="1200" dirty="0" err="1">
                          <a:solidFill>
                            <a:schemeClr val="dk1"/>
                          </a:solidFill>
                          <a:effectLst/>
                          <a:latin typeface="+mn-lt"/>
                          <a:ea typeface="+mn-ea"/>
                          <a:cs typeface="+mn-cs"/>
                        </a:rPr>
                        <a:t>movie_facebook_likes</a:t>
                      </a:r>
                      <a:endParaRPr lang="en-US" dirty="0"/>
                    </a:p>
                  </a:txBody>
                  <a:tcPr/>
                </a:tc>
                <a:tc>
                  <a:txBody>
                    <a:bodyPr/>
                    <a:lstStyle/>
                    <a:p>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xmlns="" val="597955709"/>
                  </a:ext>
                </a:extLst>
              </a:tr>
              <a:tr h="292784">
                <a:tc>
                  <a:txBody>
                    <a:bodyPr/>
                    <a:lstStyle/>
                    <a:p>
                      <a:r>
                        <a:rPr lang="en-US"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actor_3_facebook_likes</a:t>
                      </a:r>
                      <a:endParaRPr lang="en-US" dirty="0"/>
                    </a:p>
                  </a:txBody>
                  <a:tcPr/>
                </a:tc>
                <a:tc>
                  <a:txBody>
                    <a:bodyPr/>
                    <a:lstStyle/>
                    <a:p>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xmlns="" val="479904379"/>
                  </a:ext>
                </a:extLst>
              </a:tr>
            </a:tbl>
          </a:graphicData>
        </a:graphic>
      </p:graphicFrame>
    </p:spTree>
    <p:extLst>
      <p:ext uri="{BB962C8B-B14F-4D97-AF65-F5344CB8AC3E}">
        <p14:creationId xmlns:p14="http://schemas.microsoft.com/office/powerpoint/2010/main" val="123834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53717C-4C4E-4957-8CA3-C8149FB41E3A}"/>
              </a:ext>
            </a:extLst>
          </p:cNvPr>
          <p:cNvSpPr>
            <a:spLocks noGrp="1"/>
          </p:cNvSpPr>
          <p:nvPr>
            <p:ph type="title"/>
          </p:nvPr>
        </p:nvSpPr>
        <p:spPr/>
        <p:txBody>
          <a:bodyPr/>
          <a:lstStyle/>
          <a:p>
            <a:pPr algn="ctr"/>
            <a:r>
              <a:rPr lang="en-US" dirty="0"/>
              <a:t>Steps that lead us to the conclusion</a:t>
            </a:r>
          </a:p>
        </p:txBody>
      </p:sp>
      <p:sp>
        <p:nvSpPr>
          <p:cNvPr id="3" name="Content Placeholder 2">
            <a:extLst>
              <a:ext uri="{FF2B5EF4-FFF2-40B4-BE49-F238E27FC236}">
                <a16:creationId xmlns:a16="http://schemas.microsoft.com/office/drawing/2014/main" xmlns="" id="{75AEC5F6-FC67-463D-86F9-A0F15BFF7154}"/>
              </a:ext>
            </a:extLst>
          </p:cNvPr>
          <p:cNvSpPr>
            <a:spLocks noGrp="1"/>
          </p:cNvSpPr>
          <p:nvPr>
            <p:ph idx="1"/>
          </p:nvPr>
        </p:nvSpPr>
        <p:spPr/>
        <p:txBody>
          <a:bodyPr/>
          <a:lstStyle/>
          <a:p>
            <a:r>
              <a:rPr lang="en-IN" dirty="0"/>
              <a:t>These are the steps that we will undertake:</a:t>
            </a:r>
          </a:p>
          <a:p>
            <a:pPr marL="457200" indent="-457200">
              <a:buFont typeface="+mj-lt"/>
              <a:buAutoNum type="arabicPeriod"/>
            </a:pPr>
            <a:r>
              <a:rPr lang="en-IN" dirty="0"/>
              <a:t>Data Cleaning</a:t>
            </a:r>
          </a:p>
          <a:p>
            <a:pPr marL="457200" indent="-457200">
              <a:buFont typeface="+mj-lt"/>
              <a:buAutoNum type="arabicPeriod"/>
            </a:pPr>
            <a:r>
              <a:rPr lang="en-IN" dirty="0"/>
              <a:t>Visualization and Analysis</a:t>
            </a:r>
          </a:p>
          <a:p>
            <a:pPr marL="457200" indent="-457200">
              <a:buFont typeface="+mj-lt"/>
              <a:buAutoNum type="arabicPeriod"/>
            </a:pPr>
            <a:r>
              <a:rPr lang="en-IN" dirty="0"/>
              <a:t>Normalization</a:t>
            </a:r>
          </a:p>
          <a:p>
            <a:pPr marL="457200" indent="-457200">
              <a:buFont typeface="+mj-lt"/>
              <a:buAutoNum type="arabicPeriod"/>
            </a:pPr>
            <a:r>
              <a:rPr lang="en-IN" dirty="0"/>
              <a:t>Correlation</a:t>
            </a:r>
          </a:p>
          <a:p>
            <a:pPr marL="457200" indent="-457200">
              <a:buFont typeface="+mj-lt"/>
              <a:buAutoNum type="arabicPeriod"/>
            </a:pPr>
            <a:r>
              <a:rPr lang="en-IN" dirty="0"/>
              <a:t>Hypothesis Testing</a:t>
            </a:r>
          </a:p>
          <a:p>
            <a:endParaRPr lang="en-US" dirty="0"/>
          </a:p>
        </p:txBody>
      </p:sp>
    </p:spTree>
    <p:extLst>
      <p:ext uri="{BB962C8B-B14F-4D97-AF65-F5344CB8AC3E}">
        <p14:creationId xmlns:p14="http://schemas.microsoft.com/office/powerpoint/2010/main" val="236920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47BAA-5810-414B-A7A9-26B8ED014C14}"/>
              </a:ext>
            </a:extLst>
          </p:cNvPr>
          <p:cNvSpPr>
            <a:spLocks noGrp="1"/>
          </p:cNvSpPr>
          <p:nvPr>
            <p:ph type="title"/>
          </p:nvPr>
        </p:nvSpPr>
        <p:spPr/>
        <p:txBody>
          <a:bodyPr/>
          <a:lstStyle/>
          <a:p>
            <a:pPr algn="ctr"/>
            <a:r>
              <a:rPr lang="en-US" dirty="0"/>
              <a:t>Data cleaning</a:t>
            </a:r>
          </a:p>
        </p:txBody>
      </p:sp>
      <p:sp>
        <p:nvSpPr>
          <p:cNvPr id="3" name="Content Placeholder 2">
            <a:extLst>
              <a:ext uri="{FF2B5EF4-FFF2-40B4-BE49-F238E27FC236}">
                <a16:creationId xmlns:a16="http://schemas.microsoft.com/office/drawing/2014/main" xmlns="" id="{D9F24B01-D59E-4747-AC87-960600AA1003}"/>
              </a:ext>
            </a:extLst>
          </p:cNvPr>
          <p:cNvSpPr>
            <a:spLocks noGrp="1"/>
          </p:cNvSpPr>
          <p:nvPr>
            <p:ph idx="1"/>
          </p:nvPr>
        </p:nvSpPr>
        <p:spPr/>
        <p:txBody>
          <a:bodyPr/>
          <a:lstStyle/>
          <a:p>
            <a:r>
              <a:rPr lang="en-US" dirty="0"/>
              <a:t>Data cleansing is a process in which you go through all of the data within a database and either remove or update information that is incomplete, incorrect, improperly formatted, duplicated, or irrelevant . Data cleansing usually involves cleaning up data compiled in one area.</a:t>
            </a:r>
          </a:p>
          <a:p>
            <a:r>
              <a:rPr lang="en-US" dirty="0"/>
              <a:t>Though data cleansing does and can involve deleting information, it is focused more on updating, correcting, and consolidating data to ensure your system is as effective as possible</a:t>
            </a:r>
          </a:p>
        </p:txBody>
      </p:sp>
    </p:spTree>
    <p:extLst>
      <p:ext uri="{BB962C8B-B14F-4D97-AF65-F5344CB8AC3E}">
        <p14:creationId xmlns:p14="http://schemas.microsoft.com/office/powerpoint/2010/main" val="271422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EECA20-CE81-434F-AA2F-CAA9DCF5A06B}"/>
              </a:ext>
            </a:extLst>
          </p:cNvPr>
          <p:cNvSpPr>
            <a:spLocks noGrp="1"/>
          </p:cNvSpPr>
          <p:nvPr>
            <p:ph idx="1"/>
          </p:nvPr>
        </p:nvSpPr>
        <p:spPr>
          <a:xfrm>
            <a:off x="1069848" y="406400"/>
            <a:ext cx="10058400" cy="5765800"/>
          </a:xfrm>
        </p:spPr>
        <p:txBody>
          <a:bodyPr/>
          <a:lstStyle/>
          <a:p>
            <a:r>
              <a:rPr lang="en-US" dirty="0"/>
              <a:t>DATA BEFORE CLEANING</a:t>
            </a:r>
          </a:p>
          <a:p>
            <a:endParaRPr lang="en-US" dirty="0"/>
          </a:p>
        </p:txBody>
      </p:sp>
      <p:pic>
        <p:nvPicPr>
          <p:cNvPr id="7" name="Picture 6" descr="A screenshot of a social media post&#10;&#10;Description automatically generated">
            <a:extLst>
              <a:ext uri="{FF2B5EF4-FFF2-40B4-BE49-F238E27FC236}">
                <a16:creationId xmlns:a16="http://schemas.microsoft.com/office/drawing/2014/main" xmlns="" id="{23B08947-5579-405A-9410-ADC41A13116D}"/>
              </a:ext>
            </a:extLst>
          </p:cNvPr>
          <p:cNvPicPr>
            <a:picLocks noChangeAspect="1"/>
          </p:cNvPicPr>
          <p:nvPr/>
        </p:nvPicPr>
        <p:blipFill>
          <a:blip r:embed="rId2"/>
          <a:stretch>
            <a:fillRect/>
          </a:stretch>
        </p:blipFill>
        <p:spPr>
          <a:xfrm>
            <a:off x="800100" y="788856"/>
            <a:ext cx="10205641" cy="150984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xmlns="" id="{D1ADC8EB-BB8E-4960-B7DA-792719A0E2CD}"/>
              </a:ext>
            </a:extLst>
          </p:cNvPr>
          <p:cNvPicPr>
            <a:picLocks noChangeAspect="1"/>
          </p:cNvPicPr>
          <p:nvPr/>
        </p:nvPicPr>
        <p:blipFill>
          <a:blip r:embed="rId3"/>
          <a:stretch>
            <a:fillRect/>
          </a:stretch>
        </p:blipFill>
        <p:spPr>
          <a:xfrm>
            <a:off x="4385322" y="2298699"/>
            <a:ext cx="3421356" cy="4127350"/>
          </a:xfrm>
          <a:prstGeom prst="rect">
            <a:avLst/>
          </a:prstGeom>
        </p:spPr>
      </p:pic>
    </p:spTree>
    <p:extLst>
      <p:ext uri="{BB962C8B-B14F-4D97-AF65-F5344CB8AC3E}">
        <p14:creationId xmlns:p14="http://schemas.microsoft.com/office/powerpoint/2010/main" val="367419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C59A5B-0EE0-47D9-B68D-F57E332CEA70}"/>
              </a:ext>
            </a:extLst>
          </p:cNvPr>
          <p:cNvSpPr>
            <a:spLocks noGrp="1"/>
          </p:cNvSpPr>
          <p:nvPr>
            <p:ph idx="1"/>
          </p:nvPr>
        </p:nvSpPr>
        <p:spPr>
          <a:xfrm>
            <a:off x="1069848" y="203200"/>
            <a:ext cx="10058400" cy="5969000"/>
          </a:xfrm>
        </p:spPr>
        <p:txBody>
          <a:bodyPr/>
          <a:lstStyle/>
          <a:p>
            <a:pPr algn="ctr"/>
            <a:endParaRPr lang="en-US" dirty="0"/>
          </a:p>
          <a:p>
            <a:pPr algn="ctr"/>
            <a:r>
              <a:rPr lang="en-US" dirty="0"/>
              <a:t>CLEANING PROCESS:</a:t>
            </a:r>
          </a:p>
          <a:p>
            <a:endParaRPr lang="en-US" dirty="0"/>
          </a:p>
          <a:p>
            <a:endParaRPr lang="en-US" dirty="0"/>
          </a:p>
          <a:p>
            <a:r>
              <a:rPr lang="en-US" dirty="0"/>
              <a:t>Replacing the missing values in Numerical data by their column’s mean value. </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xmlns="" id="{DD23A723-5A51-4F1A-803B-08426A4CD840}"/>
              </a:ext>
            </a:extLst>
          </p:cNvPr>
          <p:cNvPicPr>
            <a:picLocks noChangeAspect="1"/>
          </p:cNvPicPr>
          <p:nvPr/>
        </p:nvPicPr>
        <p:blipFill>
          <a:blip r:embed="rId2"/>
          <a:stretch>
            <a:fillRect/>
          </a:stretch>
        </p:blipFill>
        <p:spPr>
          <a:xfrm>
            <a:off x="1733877" y="2565060"/>
            <a:ext cx="8013045" cy="3950040"/>
          </a:xfrm>
          <a:prstGeom prst="rect">
            <a:avLst/>
          </a:prstGeom>
        </p:spPr>
      </p:pic>
    </p:spTree>
    <p:extLst>
      <p:ext uri="{BB962C8B-B14F-4D97-AF65-F5344CB8AC3E}">
        <p14:creationId xmlns:p14="http://schemas.microsoft.com/office/powerpoint/2010/main" val="1607092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569</TotalTime>
  <Words>984</Words>
  <Application>Microsoft Office PowerPoint</Application>
  <PresentationFormat>Widescreen</PresentationFormat>
  <Paragraphs>206</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Abadi</vt:lpstr>
      <vt:lpstr>Algerian</vt:lpstr>
      <vt:lpstr>Arial</vt:lpstr>
      <vt:lpstr>Calibri</vt:lpstr>
      <vt:lpstr>medium-content-serif-font</vt:lpstr>
      <vt:lpstr>Rockwell</vt:lpstr>
      <vt:lpstr>Rockwell Condensed</vt:lpstr>
      <vt:lpstr>Rockwell Extra Bold</vt:lpstr>
      <vt:lpstr>Wingdings</vt:lpstr>
      <vt:lpstr>Wood Type</vt:lpstr>
      <vt:lpstr>Introduction to data science</vt:lpstr>
      <vt:lpstr>Title and abstract</vt:lpstr>
      <vt:lpstr>Dataset</vt:lpstr>
      <vt:lpstr>Variable description</vt:lpstr>
      <vt:lpstr>PowerPoint Presentation</vt:lpstr>
      <vt:lpstr>Steps that lead us to the conclusion</vt:lpstr>
      <vt:lpstr>Data cleaning</vt:lpstr>
      <vt:lpstr>PowerPoint Presentation</vt:lpstr>
      <vt:lpstr>PowerPoint Presentation</vt:lpstr>
      <vt:lpstr>PowerPoint Presentation</vt:lpstr>
      <vt:lpstr>PowerPoint Presentation</vt:lpstr>
      <vt:lpstr>Correlation</vt:lpstr>
      <vt:lpstr>PowerPoint Presentation</vt:lpstr>
      <vt:lpstr>Visualization</vt:lpstr>
      <vt:lpstr>Number of movies vs imbd score</vt:lpstr>
      <vt:lpstr>PowerPoint Presentation</vt:lpstr>
      <vt:lpstr>PowerPoint Presentation</vt:lpstr>
      <vt:lpstr>PowerPoint Presentation</vt:lpstr>
      <vt:lpstr> </vt:lpstr>
      <vt:lpstr>Takeaways</vt:lpstr>
      <vt:lpstr>Normalization</vt:lpstr>
      <vt:lpstr>Hypothesis testing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Mukthi</dc:creator>
  <cp:lastModifiedBy>Microsoft account</cp:lastModifiedBy>
  <cp:revision>12</cp:revision>
  <dcterms:created xsi:type="dcterms:W3CDTF">2019-11-21T18:43:24Z</dcterms:created>
  <dcterms:modified xsi:type="dcterms:W3CDTF">2021-12-06T20:29:44Z</dcterms:modified>
</cp:coreProperties>
</file>