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59" r:id="rId3"/>
    <p:sldId id="260" r:id="rId4"/>
    <p:sldId id="266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1" r:id="rId21"/>
    <p:sldId id="277" r:id="rId22"/>
    <p:sldId id="278" r:id="rId23"/>
    <p:sldId id="279" r:id="rId24"/>
    <p:sldId id="280" r:id="rId25"/>
  </p:sldIdLst>
  <p:sldSz cx="9144000" cy="5143500" type="screen16x9"/>
  <p:notesSz cx="6858000" cy="9144000"/>
  <p:embeddedFontLst>
    <p:embeddedFont>
      <p:font typeface="Arvo" panose="020B060402020202020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Roboto Condensed" panose="020B0604020202020204" pitchFamily="2" charset="0"/>
      <p:regular r:id="rId35"/>
      <p:bold r:id="rId36"/>
      <p:italic r:id="rId37"/>
      <p:boldItalic r:id="rId38"/>
    </p:embeddedFont>
    <p:embeddedFont>
      <p:font typeface="Roboto Condensed Light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4660"/>
  </p:normalViewPr>
  <p:slideViewPr>
    <p:cSldViewPr snapToGrid="0">
      <p:cViewPr>
        <p:scale>
          <a:sx n="100" d="100"/>
          <a:sy n="100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283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FLIGHT PRICE PREDICTION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3F1509-8D21-434F-A930-F9D4E4969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761" y="266203"/>
            <a:ext cx="2508743" cy="8245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35B09C-386E-4E37-93B4-9B62357B1306}"/>
              </a:ext>
            </a:extLst>
          </p:cNvPr>
          <p:cNvSpPr txBox="1"/>
          <p:nvPr/>
        </p:nvSpPr>
        <p:spPr>
          <a:xfrm>
            <a:off x="6391275" y="3611496"/>
            <a:ext cx="2535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Roboto Condensed" panose="020B0604020202020204" pitchFamily="2" charset="0"/>
                <a:ea typeface="Roboto Condensed" panose="020B0604020202020204" pitchFamily="2" charset="0"/>
              </a:rPr>
              <a:t>By: </a:t>
            </a:r>
            <a:r>
              <a:rPr lang="en-US" sz="1600" b="1" dirty="0" err="1">
                <a:latin typeface="Roboto Condensed" panose="020B0604020202020204" pitchFamily="2" charset="0"/>
                <a:ea typeface="Roboto Condensed" panose="020B0604020202020204" pitchFamily="2" charset="0"/>
              </a:rPr>
              <a:t>Muktikanta</a:t>
            </a:r>
            <a:r>
              <a:rPr lang="en-US" sz="1600" b="1" dirty="0">
                <a:latin typeface="Roboto Condensed" panose="020B0604020202020204" pitchFamily="2" charset="0"/>
                <a:ea typeface="Roboto Condensed" panose="020B0604020202020204" pitchFamily="2" charset="0"/>
              </a:rPr>
              <a:t> Sahoo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Data Preprocessing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We will check the datatypes of all attributes.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BEC04E-93E9-480D-3F51-639EF4BB8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08" y="1716788"/>
            <a:ext cx="3555341" cy="22570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BF3A07-71A0-6522-AF6A-9C6BD721F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97" y="4085738"/>
            <a:ext cx="51149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9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Data 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As Spice-jet,  Air-Asia, Go First, Air-India has very less flights we need to take care of this data. </a:t>
            </a: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Sources have same locations but mentioned in different ways, we changed the format.</a:t>
            </a: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Destination has same locations but mentioned in different ways, we corrected the format.</a:t>
            </a: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Total number of stops have the information but mentioned in different ways we have changed the format.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400" dirty="0"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400" dirty="0"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1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D03085-4026-9D28-FAB2-A9B097846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95" y="3201601"/>
            <a:ext cx="61150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2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Data Pre-processing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678" y="1476374"/>
            <a:ext cx="8844322" cy="3160126"/>
          </a:xfrm>
        </p:spPr>
        <p:txBody>
          <a:bodyPr/>
          <a:lstStyle/>
          <a:p>
            <a:pPr marL="76200" indent="0">
              <a:buNone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9E4D8C-DA85-AB50-3178-769995863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" y="1338726"/>
            <a:ext cx="5010150" cy="590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3E7FC6-4512-E298-BB59-A9BA4CEE5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79" y="1998344"/>
            <a:ext cx="6901222" cy="292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07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Data 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Indigo flights and Vistara constitute nearly 50% of total flights compared to other flights used. </a:t>
            </a: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The hospitality of the flight, pricing ranges may be considered for this high number of usages.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400" dirty="0"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400" dirty="0"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7D7FE8-D8A8-F3AB-7215-EE3323727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7480"/>
            <a:ext cx="4263390" cy="22546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D61D51-2F7F-35D5-012E-936E30399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450" y="2697480"/>
            <a:ext cx="4872950" cy="178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72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Data 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The Correlation matrix is a data analysis representation that is used to summarize data to understand the relationship between various different variables of the given dataset.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We can see there are peaks formed in all the 1 months of observations marked in different </a:t>
            </a:r>
            <a:r>
              <a:rPr lang="en-US" sz="1400" dirty="0" err="1">
                <a:latin typeface="Roboto Condensed" panose="020B0604020202020204" pitchFamily="2" charset="0"/>
                <a:ea typeface="Roboto Condensed" panose="020B0604020202020204" pitchFamily="2" charset="0"/>
              </a:rPr>
              <a:t>colours</a:t>
            </a: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. All the spikes seen are due to weekends (</a:t>
            </a:r>
            <a:r>
              <a:rPr lang="en-US" sz="1400" dirty="0" err="1">
                <a:latin typeface="Roboto Condensed" panose="020B0604020202020204" pitchFamily="2" charset="0"/>
                <a:ea typeface="Roboto Condensed" panose="020B0604020202020204" pitchFamily="2" charset="0"/>
              </a:rPr>
              <a:t>saturdays</a:t>
            </a: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 n </a:t>
            </a:r>
            <a:r>
              <a:rPr lang="en-US" sz="1400" dirty="0" err="1">
                <a:latin typeface="Roboto Condensed" panose="020B0604020202020204" pitchFamily="2" charset="0"/>
                <a:ea typeface="Roboto Condensed" panose="020B0604020202020204" pitchFamily="2" charset="0"/>
              </a:rPr>
              <a:t>sundays</a:t>
            </a: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). The increase in price of tickets is about 10% of the regular price range.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5555DD-D189-2466-D64C-C5C155F3F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183130"/>
            <a:ext cx="634365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7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Data 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We will create dummy columns for Airline, Source, Destination columns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We have drop the unnecessary columns, If the unnecessary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We will split the DataFrame into train and test data and train our machine learning model using training dataset.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DAD4AF-A859-ACDF-D38E-138AF97E1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834640"/>
            <a:ext cx="678942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Data 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Variance inflation factor (VIF) is a measure of the amount of multicollinearity in a set of multiple regression variables.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6EC2C3-C910-6688-0FD0-08B79BE6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034540"/>
            <a:ext cx="4733845" cy="307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21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Model Building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We are using regression based algorithms to build the model, train and test the data which we have preprocessed and prepared in Exploratory Data Analysis part.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We use below libraries in preprocessing, model building, model selection and evaluating the model.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1FEAF6-4D4C-140A-93BE-99EC3A750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2804160"/>
            <a:ext cx="50196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25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Model Building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4F95E-3B1B-B4BA-2A48-F78E91580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" y="1325880"/>
            <a:ext cx="2905125" cy="38176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1F51D0-6B75-A2C7-C971-6823F139D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740" y="1325880"/>
            <a:ext cx="3268980" cy="362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13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Model Building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E81911-9C64-5804-8E59-6EF5C7A5E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0" y="1257300"/>
            <a:ext cx="3409950" cy="3771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B3ECAC-4EEB-C1FA-2534-52FC184F9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775" y="1257300"/>
            <a:ext cx="3252086" cy="369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1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83251"/>
            <a:ext cx="4094400" cy="5157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accent5"/>
                </a:solidFill>
              </a:rPr>
              <a:t>Introduction</a:t>
            </a:r>
            <a:endParaRPr u="sng" dirty="0">
              <a:solidFill>
                <a:schemeClr val="accent5"/>
              </a:solidFill>
            </a:endParaRP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0" y="899032"/>
            <a:ext cx="6575050" cy="2886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Nowadays, the number of people using flights has increased significantly.  </a:t>
            </a: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	Anyone who has booked a flight ticket knows how unexpectedly the prices vary. 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Flight price prediction is a challenging task since the factors involved in pricing dynamically change over time and make the price fluctuate.</a:t>
            </a: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The cheapest available ticket on a given flight gets more and less</a:t>
            </a:r>
          </a:p>
          <a:p>
            <a:pPr marL="7620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        </a:t>
            </a:r>
            <a:r>
              <a:rPr lang="en-IN" sz="1400" dirty="0">
                <a:solidFill>
                  <a:srgbClr val="000000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expensive over time. </a:t>
            </a: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lang="en-US" sz="1100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41EA5-901D-44D2-8CA3-07DC3FE11C61}"/>
              </a:ext>
            </a:extLst>
          </p:cNvPr>
          <p:cNvSpPr txBox="1"/>
          <p:nvPr/>
        </p:nvSpPr>
        <p:spPr>
          <a:xfrm>
            <a:off x="0" y="2998228"/>
            <a:ext cx="6131859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Flight ticket data is not well organized and ready for direct analysis, collecting and processing those data always requires a great deal of effort. 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Features are extracted from the collected data to apply</a:t>
            </a:r>
          </a:p>
          <a:p>
            <a:pPr>
              <a:buClr>
                <a:schemeClr val="accent5"/>
              </a:buClr>
            </a:pPr>
            <a:r>
              <a:rPr lang="en-IN" dirty="0">
                <a:solidFill>
                  <a:schemeClr val="bg1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      Machine Learning (ML) models. We use the machine  learning </a:t>
            </a:r>
          </a:p>
          <a:p>
            <a:pPr>
              <a:buClr>
                <a:schemeClr val="accent5"/>
              </a:buClr>
            </a:pPr>
            <a:r>
              <a:rPr lang="en-IN" dirty="0">
                <a:solidFill>
                  <a:schemeClr val="bg1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      regression methods to predict the prices at the given time.</a:t>
            </a:r>
            <a:endParaRPr lang="en-US" dirty="0">
              <a:solidFill>
                <a:schemeClr val="bg1"/>
              </a:solidFill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endParaRPr lang="en-US" sz="1050" dirty="0">
              <a:solidFill>
                <a:schemeClr val="bg1"/>
              </a:solidFill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39DF-2013-84FD-8B84-A2FA480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Model Building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23236-9711-C503-1C08-17190B9B9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1E0ED-9923-E898-A847-6EAB74D2D4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D0BE74-E8E4-AB77-2250-029DAB01F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" y="1270300"/>
            <a:ext cx="3206460" cy="368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163F7C-59FD-AF76-1FC0-22DB17618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5" y="1327350"/>
            <a:ext cx="2495550" cy="36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99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 marL="76200" indent="0">
              <a:buNone/>
            </a:pPr>
            <a:r>
              <a:rPr lang="en-US" sz="1800" b="1" dirty="0">
                <a:latin typeface="Roboto Condensed" panose="020B0604020202020204" pitchFamily="2" charset="0"/>
                <a:ea typeface="Roboto Condensed" panose="020B0604020202020204" pitchFamily="2" charset="0"/>
              </a:rPr>
              <a:t>Key Findings and Conclusions of the Study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To evaluate the conventional algorithm, a dataset is built for various routes in India and studied a trend of price variation for the period of limited days.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Machine Learning algorithms are applied on the dataset to predict the dynamic fare of flights. This gives the predicted values of flight fare to get a flight ticket at minimum cost.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Data is collected from the websites which sell the flight tickets so only limited information can be accessed.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 The values of R-squared obtained from the algorithm give the accuracy of the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7976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 marL="76200" indent="0">
              <a:buNone/>
            </a:pPr>
            <a:r>
              <a:rPr lang="en-US" sz="1800" b="1" dirty="0">
                <a:latin typeface="Roboto Condensed" panose="020B0604020202020204" pitchFamily="2" charset="0"/>
                <a:ea typeface="Roboto Condensed" panose="020B0604020202020204" pitchFamily="2" charset="0"/>
              </a:rPr>
              <a:t>Learning Outcomes of the Study in respect of Data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This project has demonstrated the importance of having large dataset for training and testing the machine learning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Through data cleaning we were able to remove unnecessary columns and outliers from our dataset due to which our model would have suffered from overfitting or underfitting.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Through different powerful tools of visualization, we were able to analyse and interpret different hidden insights about the data.</a:t>
            </a: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Build Models, since it was a supervised regression problem, I built 6 models to evaluate performance of each of them: a. Linear Regression b. Random Forest c. Decision Tree d. </a:t>
            </a:r>
            <a:r>
              <a:rPr lang="en-IN" sz="1400" dirty="0" err="1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XGboost</a:t>
            </a: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 regression e. Gradient Boosting f. Lasso.  </a:t>
            </a: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4215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 marL="76200" indent="0">
              <a:buNone/>
            </a:pPr>
            <a:r>
              <a:rPr lang="en-US" sz="1800" b="1" dirty="0">
                <a:latin typeface="Roboto Condensed" panose="020B0604020202020204" pitchFamily="2" charset="0"/>
                <a:ea typeface="Roboto Condensed" panose="020B0604020202020204" pitchFamily="2" charset="0"/>
              </a:rPr>
              <a:t>Limitations of this work and Scope for Future Work</a:t>
            </a:r>
          </a:p>
          <a:p>
            <a:pPr marL="76200" indent="0">
              <a:buNone/>
            </a:pPr>
            <a:endParaRPr lang="en-US" sz="1800" b="1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In the future, if more data could be accessed such as the current an availability of seats, the predicted results will be more accurate.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One can focus on collection of real time customer-oriented data which can be useful for EDA. And more inference can be provided based on the analysis.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8906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8000" b="1" dirty="0">
                <a:solidFill>
                  <a:schemeClr val="accent5"/>
                </a:solidFill>
                <a:latin typeface="Roboto Condensed" panose="020B0604020202020204" pitchFamily="2" charset="0"/>
                <a:ea typeface="Roboto Condensed" panose="020B0604020202020204" pitchFamily="2" charset="0"/>
              </a:rPr>
              <a:t>Thank You</a:t>
            </a:r>
          </a:p>
          <a:p>
            <a:pPr marL="76200" indent="0">
              <a:buNone/>
            </a:pPr>
            <a:endParaRPr lang="en-US" sz="1800" b="1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420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4" y="1202000"/>
            <a:ext cx="5932175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i="0" dirty="0">
                <a:latin typeface="Roboto Condensed" panose="020B0604020202020204" pitchFamily="2" charset="0"/>
                <a:ea typeface="Roboto Condensed" panose="020B0604020202020204" pitchFamily="2" charset="0"/>
              </a:rPr>
              <a:t>Define the problem statement, Objective, Targets, Expected Improvement appropriately.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0" dirty="0">
                <a:latin typeface="Roboto Condensed" panose="020B0604020202020204" pitchFamily="2" charset="0"/>
                <a:ea typeface="Roboto Condensed" panose="020B0604020202020204" pitchFamily="2" charset="0"/>
              </a:rPr>
              <a:t>Collect the data, the more and better the data, better is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0" dirty="0">
                <a:latin typeface="Roboto Condensed" panose="020B0604020202020204" pitchFamily="2" charset="0"/>
                <a:ea typeface="Roboto Condensed" panose="020B0604020202020204" pitchFamily="2" charset="0"/>
              </a:rPr>
              <a:t>Exploratory Data Analysis,  check for the information, check for null values, different datatypes available, dealing with missing values if any, Check for outliers, Checking the statistical overview of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0" dirty="0">
                <a:latin typeface="Roboto Condensed" panose="020B0604020202020204" pitchFamily="2" charset="0"/>
                <a:ea typeface="Roboto Condensed" panose="020B0604020202020204" pitchFamily="2" charset="0"/>
              </a:rPr>
              <a:t>Understand the relationship between the attributes, apply the visualization techniques to draw the relationship and what inferences are they making.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bg1"/>
                </a:solidFill>
                <a:latin typeface="Roboto Condensed" panose="020B0604020202020204" pitchFamily="2" charset="0"/>
                <a:ea typeface="Roboto Condensed" panose="020B0604020202020204" pitchFamily="2" charset="0"/>
              </a:rPr>
              <a:t>Note down the observations based on the visualization</a:t>
            </a:r>
            <a:r>
              <a:rPr lang="en-US" sz="1400" i="0" dirty="0">
                <a:solidFill>
                  <a:schemeClr val="tx1"/>
                </a:solidFill>
                <a:latin typeface="Roboto Condensed" panose="020B0604020202020204" pitchFamily="2" charset="0"/>
                <a:ea typeface="Roboto Condensed" panose="020B0604020202020204" pitchFamily="2" charset="0"/>
              </a:rPr>
              <a:t> </a:t>
            </a:r>
          </a:p>
          <a:p>
            <a:pPr marL="38100" indent="0">
              <a:buNone/>
            </a:pPr>
            <a:r>
              <a:rPr lang="en-US" sz="1400" i="0" dirty="0">
                <a:solidFill>
                  <a:schemeClr val="tx1"/>
                </a:solidFill>
                <a:latin typeface="Roboto Condensed" panose="020B0604020202020204" pitchFamily="2" charset="0"/>
                <a:ea typeface="Roboto Condensed" panose="020B0604020202020204" pitchFamily="2" charset="0"/>
              </a:rPr>
              <a:t>         graphs  we have created.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/>
                </a:solidFill>
                <a:latin typeface="Roboto Condensed" panose="020B0604020202020204" pitchFamily="2" charset="0"/>
                <a:ea typeface="Roboto Condensed" panose="020B0604020202020204" pitchFamily="2" charset="0"/>
              </a:rPr>
              <a:t>Write down the detailed data analysis and Conclusion.</a:t>
            </a:r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C36897-06B9-49DB-9CBD-092FF00FC89E}"/>
              </a:ext>
            </a:extLst>
          </p:cNvPr>
          <p:cNvSpPr txBox="1"/>
          <p:nvPr/>
        </p:nvSpPr>
        <p:spPr>
          <a:xfrm>
            <a:off x="1121868" y="437990"/>
            <a:ext cx="466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chemeClr val="accent5"/>
                </a:solidFill>
                <a:latin typeface="Roboto Condensed" panose="020B0604020202020204" pitchFamily="2" charset="0"/>
                <a:ea typeface="Roboto Condensed" panose="020B0604020202020204" pitchFamily="2" charset="0"/>
              </a:rPr>
              <a:t>WorkFlow</a:t>
            </a:r>
            <a:endParaRPr lang="en-US" sz="3600" b="1" dirty="0">
              <a:solidFill>
                <a:schemeClr val="accent5"/>
              </a:solidFill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5"/>
                </a:solidFill>
              </a:rPr>
              <a:t>OBJECTIVES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To scrape the data from different flights from websites (easemytrip.com).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Columns are airline name, date of journey, source, destination, route, departure time, arrival time, duration, total stops and the target variable price. 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To find the if airfares change frequently? Do they move in small increments or in large jumps? Do they tend to go up or down over time?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TO check if price increase as we get near to departure date? Is Indigo cheaper than Vistara? Are  morning flights expensive?</a:t>
            </a:r>
            <a:endParaRPr lang="en-US" sz="18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1173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5"/>
                </a:solidFill>
              </a:rPr>
              <a:t>FEATURES</a:t>
            </a:r>
            <a:endParaRPr sz="3000" dirty="0">
              <a:solidFill>
                <a:schemeClr val="accent5"/>
              </a:solidFill>
            </a:endParaRP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Airline Name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Route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Departure Date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Arrival Time      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Departure Time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Source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Destination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Duration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Total Stops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Price</a:t>
            </a:r>
            <a:endParaRPr sz="18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936-10A2-4221-9890-29BEC165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5"/>
                </a:solidFill>
              </a:rPr>
              <a:t>What is the data about ?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What it represents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9F094-3C75-4D4D-8D1A-07C12FA7F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36247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The flight ticket buying system is to purchase a ticket many days prior to flight take-off to stay away from the effect of the most extreme charge.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Someone who purchase flight tickets frequently would be able to predict the right time to procure a ticket to obtain the best deal. Many airlines change ticket prices for their revenue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I hav</a:t>
            </a:r>
            <a:r>
              <a:rPr lang="en-IN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e scraped the data from easemytrip.com website using Selenium web driver and stored it into ‘Flight &amp; Price csv’ file.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This file consist of 10181 rows and 10 columns.</a:t>
            </a:r>
            <a:r>
              <a:rPr lang="en-US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 All the attributes are categorical except departure date, departure month.</a:t>
            </a: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B3E23-9279-467A-AB54-F29C9C20EE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788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75" y="561150"/>
            <a:ext cx="5492400" cy="766200"/>
          </a:xfrm>
        </p:spPr>
        <p:txBody>
          <a:bodyPr/>
          <a:lstStyle/>
          <a:p>
            <a:r>
              <a:rPr lang="en-IN" sz="2400" b="1" dirty="0">
                <a:solidFill>
                  <a:schemeClr val="accent5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Mathematical/ Analytical Modelling of the Problem</a:t>
            </a:r>
            <a:br>
              <a:rPr lang="en-US" sz="2400" dirty="0">
                <a:solidFill>
                  <a:schemeClr val="accent5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accent5"/>
              </a:solidFill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We are going to </a:t>
            </a:r>
            <a:r>
              <a:rPr lang="en-US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estimate the minimum Flight price data for a specific air route using the data which has been collected including the features like departure time, arrival time and airways over a specific period.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Features are extracted from the collected data to apply Machine Learning (ML) models. We use the machine  learning regression methods to predict the prices at the given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I have chosen 6 regression machine learning algorithms (Linear </a:t>
            </a:r>
            <a:r>
              <a:rPr lang="en-US" sz="1400" dirty="0" err="1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Regression,Lasso</a:t>
            </a:r>
            <a:r>
              <a:rPr lang="en-US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, Random Forest, Gradient Boosting, Decision Tree, </a:t>
            </a:r>
            <a:r>
              <a:rPr lang="en-US" sz="1400" dirty="0" err="1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XGBoosting</a:t>
            </a:r>
            <a:r>
              <a:rPr lang="en-US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 ) which is suitable for the pre-processed and cleaned data to train and test the dataset </a:t>
            </a:r>
            <a:endParaRPr lang="en-IN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736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Data Collection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C2998A-C20F-45F0-9C3A-8E4112306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E3B8FD-8042-4781-B013-FA9E8D498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19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464DA9-DDA8-4A2A-B1D6-DDBB5666A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317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376EDA-A1E6-4A4A-8FC5-1F4DC8053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71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F61D1A-AA55-4F0F-B7B0-26F30A3AB5B5}"/>
              </a:ext>
            </a:extLst>
          </p:cNvPr>
          <p:cNvSpPr txBox="1"/>
          <p:nvPr/>
        </p:nvSpPr>
        <p:spPr>
          <a:xfrm>
            <a:off x="868296" y="3841850"/>
            <a:ext cx="827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 Condensed" panose="020B0604020202020204" pitchFamily="2" charset="0"/>
                <a:ea typeface="Roboto Condensed" panose="020B0604020202020204" pitchFamily="2" charset="0"/>
              </a:rPr>
              <a:t>Data is collected by scraping the online websites and scraped different attributes which are helpful in predicting the flight price.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575DBB-76D4-B553-883B-2EE493CA8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7" y="1485790"/>
            <a:ext cx="3686175" cy="1219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00C200-AD10-D51A-E3D4-CAFB41AFB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625" y="1154855"/>
            <a:ext cx="2952750" cy="1905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C1BCB5-6CCA-D94F-46FE-61539A820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5" y="2953482"/>
            <a:ext cx="598541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All the gathered information required a great deal of work, We will clean and organize the dataset  before feeding it to machine learning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We are using heatmap to check if there are null values.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255DD7-39EA-3187-19B2-BC45D2DAE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1" y="2480310"/>
            <a:ext cx="6343650" cy="247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2182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1308</Words>
  <Application>Microsoft Office PowerPoint</Application>
  <PresentationFormat>On-screen Show (16:9)</PresentationFormat>
  <Paragraphs>174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Arvo</vt:lpstr>
      <vt:lpstr>Roboto Condensed Light</vt:lpstr>
      <vt:lpstr>Calibri</vt:lpstr>
      <vt:lpstr>Roboto Condensed</vt:lpstr>
      <vt:lpstr>Times New Roman</vt:lpstr>
      <vt:lpstr>Salerio template</vt:lpstr>
      <vt:lpstr>FLIGHT PRICE PREDICTION</vt:lpstr>
      <vt:lpstr>Introduction</vt:lpstr>
      <vt:lpstr>PowerPoint Presentation</vt:lpstr>
      <vt:lpstr>OBJECTIVES</vt:lpstr>
      <vt:lpstr>FEATURES</vt:lpstr>
      <vt:lpstr>What is the data about ? What it represents ?</vt:lpstr>
      <vt:lpstr>Mathematical/ Analytical Modelling of the Problem </vt:lpstr>
      <vt:lpstr>Data Collection</vt:lpstr>
      <vt:lpstr>Data Analysis</vt:lpstr>
      <vt:lpstr>Data Preprocessing</vt:lpstr>
      <vt:lpstr>Data Pre-processing</vt:lpstr>
      <vt:lpstr>Data Pre-processing</vt:lpstr>
      <vt:lpstr>Data Pre-processing</vt:lpstr>
      <vt:lpstr>Data Pre-processing</vt:lpstr>
      <vt:lpstr>Data Pre-processing</vt:lpstr>
      <vt:lpstr>Data Pre-processing</vt:lpstr>
      <vt:lpstr>Model Building</vt:lpstr>
      <vt:lpstr>Model Building</vt:lpstr>
      <vt:lpstr>Model Building</vt:lpstr>
      <vt:lpstr>Model Building</vt:lpstr>
      <vt:lpstr>Conclusion</vt:lpstr>
      <vt:lpstr>Conclusion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PREDICTION</dc:title>
  <dc:creator>Akshaykumar Torangatti -X (atoranga - TATA CONSULTANCY SERVICES LIMITED at Cisco)</dc:creator>
  <cp:lastModifiedBy>Mukti</cp:lastModifiedBy>
  <cp:revision>7</cp:revision>
  <dcterms:modified xsi:type="dcterms:W3CDTF">2022-05-05T15:54:41Z</dcterms:modified>
</cp:coreProperties>
</file>