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829" r:id="rId2"/>
  </p:sldMasterIdLst>
  <p:notesMasterIdLst>
    <p:notesMasterId r:id="rId18"/>
  </p:notesMasterIdLst>
  <p:sldIdLst>
    <p:sldId id="256" r:id="rId3"/>
    <p:sldId id="257" r:id="rId4"/>
    <p:sldId id="258" r:id="rId5"/>
    <p:sldId id="308" r:id="rId6"/>
    <p:sldId id="260" r:id="rId7"/>
    <p:sldId id="310" r:id="rId8"/>
    <p:sldId id="322" r:id="rId9"/>
    <p:sldId id="312" r:id="rId10"/>
    <p:sldId id="314" r:id="rId11"/>
    <p:sldId id="264" r:id="rId12"/>
    <p:sldId id="316" r:id="rId13"/>
    <p:sldId id="317" r:id="rId14"/>
    <p:sldId id="321" r:id="rId15"/>
    <p:sldId id="323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5098" autoAdjust="0"/>
  </p:normalViewPr>
  <p:slideViewPr>
    <p:cSldViewPr snapToGrid="0">
      <p:cViewPr varScale="1">
        <p:scale>
          <a:sx n="58" d="100"/>
          <a:sy n="58" d="100"/>
        </p:scale>
        <p:origin x="88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7D7CC-C291-4555-8D48-A4DDCAC436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7ABA63-8375-4CB2-BE9E-332763472525}">
      <dgm:prSet/>
      <dgm:spPr/>
      <dgm:t>
        <a:bodyPr/>
        <a:lstStyle/>
        <a:p>
          <a:pPr>
            <a:defRPr b="1"/>
          </a:pPr>
          <a:r>
            <a:rPr lang="en-US" dirty="0"/>
            <a:t>The current project predicts the rating in the comment. </a:t>
          </a:r>
        </a:p>
      </dgm:t>
    </dgm:pt>
    <dgm:pt modelId="{9F1EDC9F-C0CF-4282-ADB8-BB567AC026AD}" type="parTrans" cxnId="{58F52A04-833A-4BCE-AFDF-D8B41E155640}">
      <dgm:prSet/>
      <dgm:spPr/>
      <dgm:t>
        <a:bodyPr/>
        <a:lstStyle/>
        <a:p>
          <a:endParaRPr lang="en-US"/>
        </a:p>
      </dgm:t>
    </dgm:pt>
    <dgm:pt modelId="{70F1D4C2-D864-4103-9218-699E3FF6E3C6}" type="sibTrans" cxnId="{58F52A04-833A-4BCE-AFDF-D8B41E155640}">
      <dgm:prSet/>
      <dgm:spPr/>
      <dgm:t>
        <a:bodyPr/>
        <a:lstStyle/>
        <a:p>
          <a:endParaRPr lang="en-US"/>
        </a:p>
      </dgm:t>
    </dgm:pt>
    <dgm:pt modelId="{68B46C1A-F410-480C-89F9-222F0722C3DF}">
      <dgm:prSet/>
      <dgm:spPr/>
      <dgm:t>
        <a:bodyPr/>
        <a:lstStyle/>
        <a:p>
          <a:pPr>
            <a:defRPr b="1"/>
          </a:pPr>
          <a:r>
            <a:rPr lang="en-US" dirty="0"/>
            <a:t>We are planning to add the following features in the future:</a:t>
          </a:r>
        </a:p>
      </dgm:t>
    </dgm:pt>
    <dgm:pt modelId="{FC67982D-8504-48AD-A51A-34CBA9544B6E}" type="parTrans" cxnId="{C7DF4127-6CFF-42DB-A0CD-CB2F966E76CE}">
      <dgm:prSet/>
      <dgm:spPr/>
      <dgm:t>
        <a:bodyPr/>
        <a:lstStyle/>
        <a:p>
          <a:endParaRPr lang="en-US"/>
        </a:p>
      </dgm:t>
    </dgm:pt>
    <dgm:pt modelId="{ADB62AC5-A502-4FF7-BA2D-25F4C45463E9}" type="sibTrans" cxnId="{C7DF4127-6CFF-42DB-A0CD-CB2F966E76CE}">
      <dgm:prSet/>
      <dgm:spPr/>
      <dgm:t>
        <a:bodyPr/>
        <a:lstStyle/>
        <a:p>
          <a:endParaRPr lang="en-US"/>
        </a:p>
      </dgm:t>
    </dgm:pt>
    <dgm:pt modelId="{11F86155-1D5C-4164-95FE-A49B1EDD5417}">
      <dgm:prSet/>
      <dgm:spPr/>
      <dgm:t>
        <a:bodyPr/>
        <a:lstStyle/>
        <a:p>
          <a:r>
            <a:rPr lang="en-US" dirty="0"/>
            <a:t>Analyze which was rating towards a particular product or brand.</a:t>
          </a:r>
        </a:p>
      </dgm:t>
    </dgm:pt>
    <dgm:pt modelId="{0CD9802F-EA4C-4E05-AAC4-DCA2571566B2}" type="parTrans" cxnId="{BAF10767-B0F8-41AC-91B6-B0B243AB4DB5}">
      <dgm:prSet/>
      <dgm:spPr/>
      <dgm:t>
        <a:bodyPr/>
        <a:lstStyle/>
        <a:p>
          <a:endParaRPr lang="en-US"/>
        </a:p>
      </dgm:t>
    </dgm:pt>
    <dgm:pt modelId="{E1878092-9E77-42CF-A0B8-407D1AAC8E6A}" type="sibTrans" cxnId="{BAF10767-B0F8-41AC-91B6-B0B243AB4DB5}">
      <dgm:prSet/>
      <dgm:spPr/>
      <dgm:t>
        <a:bodyPr/>
        <a:lstStyle/>
        <a:p>
          <a:endParaRPr lang="en-US"/>
        </a:p>
      </dgm:t>
    </dgm:pt>
    <dgm:pt modelId="{EECC8E39-B18E-4AAF-BFF6-9CD11912F310}">
      <dgm:prSet/>
      <dgm:spPr/>
      <dgm:t>
        <a:bodyPr/>
        <a:lstStyle/>
        <a:p>
          <a:r>
            <a:rPr lang="en-US" dirty="0"/>
            <a:t>Add feature to automatically sensitize words which are classified as rating.</a:t>
          </a:r>
        </a:p>
      </dgm:t>
    </dgm:pt>
    <dgm:pt modelId="{8A9D746D-44A7-4620-ADEC-3E8082E343EA}" type="parTrans" cxnId="{E1786B7C-57D1-4079-AFFE-87919A3BDF6D}">
      <dgm:prSet/>
      <dgm:spPr/>
      <dgm:t>
        <a:bodyPr/>
        <a:lstStyle/>
        <a:p>
          <a:endParaRPr lang="en-US"/>
        </a:p>
      </dgm:t>
    </dgm:pt>
    <dgm:pt modelId="{B397320D-A084-4C7C-A941-AB929A983C2D}" type="sibTrans" cxnId="{E1786B7C-57D1-4079-AFFE-87919A3BDF6D}">
      <dgm:prSet/>
      <dgm:spPr/>
      <dgm:t>
        <a:bodyPr/>
        <a:lstStyle/>
        <a:p>
          <a:endParaRPr lang="en-US"/>
        </a:p>
      </dgm:t>
    </dgm:pt>
    <dgm:pt modelId="{148AFD40-F400-4AD1-A946-7DE9EE9A23E3}">
      <dgm:prSet/>
      <dgm:spPr/>
      <dgm:t>
        <a:bodyPr/>
        <a:lstStyle/>
        <a:p>
          <a:r>
            <a:rPr lang="en-US" dirty="0"/>
            <a:t>Automatically send alerts to the concerned authority if threats are classified as severe.</a:t>
          </a:r>
        </a:p>
      </dgm:t>
    </dgm:pt>
    <dgm:pt modelId="{7D92E6BA-2467-45C0-B3EB-19E6BA7A571D}" type="parTrans" cxnId="{F90A4C87-0645-46AF-BB6F-12C19873E2D8}">
      <dgm:prSet/>
      <dgm:spPr/>
      <dgm:t>
        <a:bodyPr/>
        <a:lstStyle/>
        <a:p>
          <a:endParaRPr lang="en-US"/>
        </a:p>
      </dgm:t>
    </dgm:pt>
    <dgm:pt modelId="{90A8146B-B86D-4A5F-911B-F06A8AE963D9}" type="sibTrans" cxnId="{F90A4C87-0645-46AF-BB6F-12C19873E2D8}">
      <dgm:prSet/>
      <dgm:spPr/>
      <dgm:t>
        <a:bodyPr/>
        <a:lstStyle/>
        <a:p>
          <a:endParaRPr lang="en-US"/>
        </a:p>
      </dgm:t>
    </dgm:pt>
    <dgm:pt modelId="{F9882DA4-98FB-4103-BC26-0C7741CEFC09}">
      <dgm:prSet/>
      <dgm:spPr/>
      <dgm:t>
        <a:bodyPr/>
        <a:lstStyle/>
        <a:p>
          <a:r>
            <a:rPr lang="en-US" dirty="0"/>
            <a:t>Build a feedback loop to further increase the efficiency of the model.</a:t>
          </a:r>
        </a:p>
      </dgm:t>
    </dgm:pt>
    <dgm:pt modelId="{CCA58DC5-3046-4549-9411-2B44B2D5DF69}" type="parTrans" cxnId="{AD1324A6-5897-4DEF-9924-B2C86729B39A}">
      <dgm:prSet/>
      <dgm:spPr/>
      <dgm:t>
        <a:bodyPr/>
        <a:lstStyle/>
        <a:p>
          <a:endParaRPr lang="en-US"/>
        </a:p>
      </dgm:t>
    </dgm:pt>
    <dgm:pt modelId="{AF7F86AB-747F-4E7B-B5E1-8F92D5B61C5F}" type="sibTrans" cxnId="{AD1324A6-5897-4DEF-9924-B2C86729B39A}">
      <dgm:prSet/>
      <dgm:spPr/>
      <dgm:t>
        <a:bodyPr/>
        <a:lstStyle/>
        <a:p>
          <a:endParaRPr lang="en-US"/>
        </a:p>
      </dgm:t>
    </dgm:pt>
    <dgm:pt modelId="{9B21A134-1F9B-4E69-A6BE-E3A49B7CA4FA}">
      <dgm:prSet/>
      <dgm:spPr/>
      <dgm:t>
        <a:bodyPr/>
        <a:lstStyle/>
        <a:p>
          <a:r>
            <a:rPr lang="en-US" dirty="0"/>
            <a:t>Handle mistakes and short forms of words to get better accuracy of the result.</a:t>
          </a:r>
        </a:p>
      </dgm:t>
    </dgm:pt>
    <dgm:pt modelId="{3DEE0F7B-1951-4EF1-8B41-8E0C3CAD5C39}" type="parTrans" cxnId="{6D18C0CB-72AF-4BF5-BEFD-83E5A5A69100}">
      <dgm:prSet/>
      <dgm:spPr/>
      <dgm:t>
        <a:bodyPr/>
        <a:lstStyle/>
        <a:p>
          <a:endParaRPr lang="en-US"/>
        </a:p>
      </dgm:t>
    </dgm:pt>
    <dgm:pt modelId="{05371EC5-E8D4-4AF4-9A5D-12678DAE2443}" type="sibTrans" cxnId="{6D18C0CB-72AF-4BF5-BEFD-83E5A5A69100}">
      <dgm:prSet/>
      <dgm:spPr/>
      <dgm:t>
        <a:bodyPr/>
        <a:lstStyle/>
        <a:p>
          <a:endParaRPr lang="en-US"/>
        </a:p>
      </dgm:t>
    </dgm:pt>
    <dgm:pt modelId="{A6F2C264-DD54-4F55-8297-FDC38E63CC56}" type="pres">
      <dgm:prSet presAssocID="{6017D7CC-C291-4555-8D48-A4DDCAC4367E}" presName="linear" presStyleCnt="0">
        <dgm:presLayoutVars>
          <dgm:animLvl val="lvl"/>
          <dgm:resizeHandles val="exact"/>
        </dgm:presLayoutVars>
      </dgm:prSet>
      <dgm:spPr/>
    </dgm:pt>
    <dgm:pt modelId="{1878D08F-FC28-4F4D-844C-B122DE0A7146}" type="pres">
      <dgm:prSet presAssocID="{857ABA63-8375-4CB2-BE9E-332763472525}" presName="parentText" presStyleLbl="node1" presStyleIdx="0" presStyleCnt="2" custScaleX="95485" custScaleY="163681">
        <dgm:presLayoutVars>
          <dgm:chMax val="0"/>
          <dgm:bulletEnabled val="1"/>
        </dgm:presLayoutVars>
      </dgm:prSet>
      <dgm:spPr/>
    </dgm:pt>
    <dgm:pt modelId="{4C7F5A38-7670-43AA-AAC6-69D153B5B025}" type="pres">
      <dgm:prSet presAssocID="{70F1D4C2-D864-4103-9218-699E3FF6E3C6}" presName="spacer" presStyleCnt="0"/>
      <dgm:spPr/>
    </dgm:pt>
    <dgm:pt modelId="{81ADD139-D2DA-4D43-91C5-89A336A2C402}" type="pres">
      <dgm:prSet presAssocID="{68B46C1A-F410-480C-89F9-222F0722C3DF}" presName="parentText" presStyleLbl="node1" presStyleIdx="1" presStyleCnt="2" custScaleX="91766">
        <dgm:presLayoutVars>
          <dgm:chMax val="0"/>
          <dgm:bulletEnabled val="1"/>
        </dgm:presLayoutVars>
      </dgm:prSet>
      <dgm:spPr/>
    </dgm:pt>
    <dgm:pt modelId="{0D921CA4-A2B4-4D99-92AE-DDDD2E8C3FAA}" type="pres">
      <dgm:prSet presAssocID="{68B46C1A-F410-480C-89F9-222F0722C3D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8F52A04-833A-4BCE-AFDF-D8B41E155640}" srcId="{6017D7CC-C291-4555-8D48-A4DDCAC4367E}" destId="{857ABA63-8375-4CB2-BE9E-332763472525}" srcOrd="0" destOrd="0" parTransId="{9F1EDC9F-C0CF-4282-ADB8-BB567AC026AD}" sibTransId="{70F1D4C2-D864-4103-9218-699E3FF6E3C6}"/>
    <dgm:cxn modelId="{D0331B07-E531-4265-873A-63FD6CA04419}" type="presOf" srcId="{68B46C1A-F410-480C-89F9-222F0722C3DF}" destId="{81ADD139-D2DA-4D43-91C5-89A336A2C402}" srcOrd="0" destOrd="0" presId="urn:microsoft.com/office/officeart/2005/8/layout/vList2"/>
    <dgm:cxn modelId="{C6DD0225-84F2-493C-A242-DC47B21177C5}" type="presOf" srcId="{6017D7CC-C291-4555-8D48-A4DDCAC4367E}" destId="{A6F2C264-DD54-4F55-8297-FDC38E63CC56}" srcOrd="0" destOrd="0" presId="urn:microsoft.com/office/officeart/2005/8/layout/vList2"/>
    <dgm:cxn modelId="{C7DF4127-6CFF-42DB-A0CD-CB2F966E76CE}" srcId="{6017D7CC-C291-4555-8D48-A4DDCAC4367E}" destId="{68B46C1A-F410-480C-89F9-222F0722C3DF}" srcOrd="1" destOrd="0" parTransId="{FC67982D-8504-48AD-A51A-34CBA9544B6E}" sibTransId="{ADB62AC5-A502-4FF7-BA2D-25F4C45463E9}"/>
    <dgm:cxn modelId="{282E7528-3871-4EE9-9FE0-12A72D763AA7}" type="presOf" srcId="{EECC8E39-B18E-4AAF-BFF6-9CD11912F310}" destId="{0D921CA4-A2B4-4D99-92AE-DDDD2E8C3FAA}" srcOrd="0" destOrd="1" presId="urn:microsoft.com/office/officeart/2005/8/layout/vList2"/>
    <dgm:cxn modelId="{7F8F803E-879E-4C0F-96E0-237B99027F7A}" type="presOf" srcId="{857ABA63-8375-4CB2-BE9E-332763472525}" destId="{1878D08F-FC28-4F4D-844C-B122DE0A7146}" srcOrd="0" destOrd="0" presId="urn:microsoft.com/office/officeart/2005/8/layout/vList2"/>
    <dgm:cxn modelId="{BAF10767-B0F8-41AC-91B6-B0B243AB4DB5}" srcId="{68B46C1A-F410-480C-89F9-222F0722C3DF}" destId="{11F86155-1D5C-4164-95FE-A49B1EDD5417}" srcOrd="0" destOrd="0" parTransId="{0CD9802F-EA4C-4E05-AAC4-DCA2571566B2}" sibTransId="{E1878092-9E77-42CF-A0B8-407D1AAC8E6A}"/>
    <dgm:cxn modelId="{E1786B7C-57D1-4079-AFFE-87919A3BDF6D}" srcId="{68B46C1A-F410-480C-89F9-222F0722C3DF}" destId="{EECC8E39-B18E-4AAF-BFF6-9CD11912F310}" srcOrd="1" destOrd="0" parTransId="{8A9D746D-44A7-4620-ADEC-3E8082E343EA}" sibTransId="{B397320D-A084-4C7C-A941-AB929A983C2D}"/>
    <dgm:cxn modelId="{F90A4C87-0645-46AF-BB6F-12C19873E2D8}" srcId="{68B46C1A-F410-480C-89F9-222F0722C3DF}" destId="{148AFD40-F400-4AD1-A946-7DE9EE9A23E3}" srcOrd="2" destOrd="0" parTransId="{7D92E6BA-2467-45C0-B3EB-19E6BA7A571D}" sibTransId="{90A8146B-B86D-4A5F-911B-F06A8AE963D9}"/>
    <dgm:cxn modelId="{AD1324A6-5897-4DEF-9924-B2C86729B39A}" srcId="{68B46C1A-F410-480C-89F9-222F0722C3DF}" destId="{F9882DA4-98FB-4103-BC26-0C7741CEFC09}" srcOrd="3" destOrd="0" parTransId="{CCA58DC5-3046-4549-9411-2B44B2D5DF69}" sibTransId="{AF7F86AB-747F-4E7B-B5E1-8F92D5B61C5F}"/>
    <dgm:cxn modelId="{E1A47FA7-9004-4909-898D-C1310E26A1DD}" type="presOf" srcId="{F9882DA4-98FB-4103-BC26-0C7741CEFC09}" destId="{0D921CA4-A2B4-4D99-92AE-DDDD2E8C3FAA}" srcOrd="0" destOrd="3" presId="urn:microsoft.com/office/officeart/2005/8/layout/vList2"/>
    <dgm:cxn modelId="{2047F8BA-B2CB-4F63-A301-DB5AA148FBD4}" type="presOf" srcId="{11F86155-1D5C-4164-95FE-A49B1EDD5417}" destId="{0D921CA4-A2B4-4D99-92AE-DDDD2E8C3FAA}" srcOrd="0" destOrd="0" presId="urn:microsoft.com/office/officeart/2005/8/layout/vList2"/>
    <dgm:cxn modelId="{6D18C0CB-72AF-4BF5-BEFD-83E5A5A69100}" srcId="{68B46C1A-F410-480C-89F9-222F0722C3DF}" destId="{9B21A134-1F9B-4E69-A6BE-E3A49B7CA4FA}" srcOrd="4" destOrd="0" parTransId="{3DEE0F7B-1951-4EF1-8B41-8E0C3CAD5C39}" sibTransId="{05371EC5-E8D4-4AF4-9A5D-12678DAE2443}"/>
    <dgm:cxn modelId="{C2C6C3F2-4F1B-4A81-ADF6-1C8EA982677F}" type="presOf" srcId="{148AFD40-F400-4AD1-A946-7DE9EE9A23E3}" destId="{0D921CA4-A2B4-4D99-92AE-DDDD2E8C3FAA}" srcOrd="0" destOrd="2" presId="urn:microsoft.com/office/officeart/2005/8/layout/vList2"/>
    <dgm:cxn modelId="{3FC284F3-C82A-47D9-B0F1-2E110F84D5DF}" type="presOf" srcId="{9B21A134-1F9B-4E69-A6BE-E3A49B7CA4FA}" destId="{0D921CA4-A2B4-4D99-92AE-DDDD2E8C3FAA}" srcOrd="0" destOrd="4" presId="urn:microsoft.com/office/officeart/2005/8/layout/vList2"/>
    <dgm:cxn modelId="{C71EFCCB-BA7C-49D6-81E0-62F6DE37D2A9}" type="presParOf" srcId="{A6F2C264-DD54-4F55-8297-FDC38E63CC56}" destId="{1878D08F-FC28-4F4D-844C-B122DE0A7146}" srcOrd="0" destOrd="0" presId="urn:microsoft.com/office/officeart/2005/8/layout/vList2"/>
    <dgm:cxn modelId="{CCCACBE0-8660-4BB1-BA98-9F90511FCA96}" type="presParOf" srcId="{A6F2C264-DD54-4F55-8297-FDC38E63CC56}" destId="{4C7F5A38-7670-43AA-AAC6-69D153B5B025}" srcOrd="1" destOrd="0" presId="urn:microsoft.com/office/officeart/2005/8/layout/vList2"/>
    <dgm:cxn modelId="{7D6AA8AE-724C-404F-9B95-B1A7231B3274}" type="presParOf" srcId="{A6F2C264-DD54-4F55-8297-FDC38E63CC56}" destId="{81ADD139-D2DA-4D43-91C5-89A336A2C402}" srcOrd="2" destOrd="0" presId="urn:microsoft.com/office/officeart/2005/8/layout/vList2"/>
    <dgm:cxn modelId="{4684A387-07F7-4AD2-9841-0A06058740F0}" type="presParOf" srcId="{A6F2C264-DD54-4F55-8297-FDC38E63CC56}" destId="{0D921CA4-A2B4-4D99-92AE-DDDD2E8C3FA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D08F-FC28-4F4D-844C-B122DE0A7146}">
      <dsp:nvSpPr>
        <dsp:cNvPr id="0" name=""/>
        <dsp:cNvSpPr/>
      </dsp:nvSpPr>
      <dsp:spPr>
        <a:xfrm>
          <a:off x="254817" y="89942"/>
          <a:ext cx="10777958" cy="1149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The current project predicts the rating in the comment. </a:t>
          </a:r>
        </a:p>
      </dsp:txBody>
      <dsp:txXfrm>
        <a:off x="310909" y="146034"/>
        <a:ext cx="10665774" cy="1036856"/>
      </dsp:txXfrm>
    </dsp:sp>
    <dsp:sp modelId="{81ADD139-D2DA-4D43-91C5-89A336A2C402}">
      <dsp:nvSpPr>
        <dsp:cNvPr id="0" name=""/>
        <dsp:cNvSpPr/>
      </dsp:nvSpPr>
      <dsp:spPr>
        <a:xfrm>
          <a:off x="464710" y="1325382"/>
          <a:ext cx="10358172" cy="702000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We are planning to add the following features in the future:</a:t>
          </a:r>
        </a:p>
      </dsp:txBody>
      <dsp:txXfrm>
        <a:off x="498979" y="1359651"/>
        <a:ext cx="10289634" cy="633462"/>
      </dsp:txXfrm>
    </dsp:sp>
    <dsp:sp modelId="{0D921CA4-A2B4-4D99-92AE-DDDD2E8C3FAA}">
      <dsp:nvSpPr>
        <dsp:cNvPr id="0" name=""/>
        <dsp:cNvSpPr/>
      </dsp:nvSpPr>
      <dsp:spPr>
        <a:xfrm>
          <a:off x="0" y="2027382"/>
          <a:ext cx="11287592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38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Analyze which was rating towards a particular product or brand.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Add feature to automatically sensitize words which are classified as rating.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Automatically send alerts to the concerned authority if threats are classified as severe.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Build a feedback loop to further increase the efficiency of the model.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Handle mistakes and short forms of words to get better accuracy of the result.</a:t>
          </a:r>
        </a:p>
      </dsp:txBody>
      <dsp:txXfrm>
        <a:off x="0" y="2027382"/>
        <a:ext cx="11287592" cy="223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4EDBF-8B4D-49F6-A6C9-2A0AB06C2B5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9DF8A-1B40-48C3-A264-6BFD383A2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0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9DF8A-1B40-48C3-A264-6BFD383A2A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6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4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17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82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82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3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34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7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54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1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3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3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14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56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29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85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035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68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08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780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71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399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12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781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9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5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4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4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7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26997E-9098-4A9C-B86C-92F4FA98A8D7}" type="datetimeFigureOut">
              <a:rPr lang="en-IN" smtClean="0"/>
              <a:pPr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8AE-04A3-4A3A-8AAB-7D825E31F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599607"/>
            <a:ext cx="9135949" cy="839449"/>
          </a:xfrm>
        </p:spPr>
        <p:txBody>
          <a:bodyPr>
            <a:normAutofit/>
          </a:bodyPr>
          <a:lstStyle/>
          <a:p>
            <a:pPr algn="ctr"/>
            <a:r>
              <a:rPr lang="en" sz="4000" dirty="0">
                <a:solidFill>
                  <a:schemeClr val="tx1"/>
                </a:solidFill>
              </a:rPr>
              <a:t>RATINGS PREDICTION PROJECT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864AB-E729-457C-A83B-4C86CB78B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Presented by 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Muktikanta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Sahoo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4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5BA70-15CA-4A8B-B957-4500761E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19125"/>
            <a:ext cx="10363200" cy="1595438"/>
          </a:xfrm>
        </p:spPr>
        <p:txBody>
          <a:bodyPr/>
          <a:lstStyle/>
          <a:p>
            <a:pPr algn="ctr"/>
            <a:r>
              <a:rPr lang="en-US" dirty="0"/>
              <a:t>DATA VISUALIZATIONS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76282-197C-5CDA-D74A-10E319A4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414461"/>
            <a:ext cx="5905500" cy="4029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A74DC9-EE14-CAA6-7DF4-C1C5326ED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947862"/>
            <a:ext cx="573405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9862"/>
            <a:ext cx="10363200" cy="2004701"/>
          </a:xfrm>
        </p:spPr>
        <p:txBody>
          <a:bodyPr/>
          <a:lstStyle/>
          <a:p>
            <a:pPr algn="ctr"/>
            <a:r>
              <a:rPr lang="en-US" dirty="0"/>
              <a:t>DATA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D34A4-E7E4-58D7-5F16-59539F14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0" y="1080150"/>
            <a:ext cx="4029075" cy="343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DF4EC-B72B-6A44-E030-81B6942F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35" y="1080150"/>
            <a:ext cx="38481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77FC4-C0A4-C14D-BDA8-06C5A1E4A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135" y="1013475"/>
            <a:ext cx="3667125" cy="356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851487-4A3F-1FDD-BC03-F618F6598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624" y="4643438"/>
            <a:ext cx="5381704" cy="21764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3E1-A0C9-4DC6-8EFC-A5C2BF4F7B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6A158-8EDF-4248-BB55-FA6327DD3DC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38467206"/>
              </p:ext>
            </p:extLst>
          </p:nvPr>
        </p:nvGraphicFramePr>
        <p:xfrm>
          <a:off x="-1" y="1828800"/>
          <a:ext cx="11287593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97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6768-1C3A-BD85-29AB-AC46703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4" y="314794"/>
            <a:ext cx="10985846" cy="11814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  <a:t>FINAL THE MODEL</a:t>
            </a:r>
            <a:br>
              <a:rPr lang="en-US" sz="2400" b="1" dirty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</a:b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548C-DDF2-6BBE-0E41-DB4F7602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248525"/>
            <a:ext cx="8596668" cy="37928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B34F2-C2E9-A744-498E-A9CF9D2A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6" y="1738859"/>
            <a:ext cx="6604614" cy="46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3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9DBA195-2B0C-3FB3-6210-1F523492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9" b="12779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4664BB-A84E-47AA-B26D-6668ED739002}"/>
              </a:ext>
            </a:extLst>
          </p:cNvPr>
          <p:cNvSpPr txBox="1"/>
          <p:nvPr/>
        </p:nvSpPr>
        <p:spPr>
          <a:xfrm>
            <a:off x="2338466" y="3244334"/>
            <a:ext cx="81996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latin typeface="Berlin Sans FB Demi" panose="020E0802020502020306" pitchFamily="34" charset="0"/>
              </a:rPr>
              <a:t>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3980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95ECE6-A445-F6FD-F57F-D71F807C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9876AC-443F-EFD2-D5A0-D25D98A1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5875"/>
            <a:ext cx="10792771" cy="4565488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This is a Machine Learning Project performed on customer reviews. Reviews are processed using common NLP techniques.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8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Millions of people use Amazon and Flipkart to buy products. For every product, people can rate and write a review. If a product is good, it gets a positive review and gets a higher star rating, similarly, if a product is bad, it gets a negative review and lower star rating. My aim in this project is to predict star rating automatically based on the product review.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8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The range of star rating is 1 to 5. That means if the product review is negative, then it will get low star rating (possibly 1 or 2), if the product is average then it will get medium star rating (possibly 3), and if the product is good, then it will get higher star rating (possibly 4 or 5).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8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This task is similar to Sentiment Analysis, but instead of predicting the positive and negative sentiment (sometimes neutral also), here we need to predict the rating.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57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1602-0577-42B6-93DA-747512F1FA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4262" y="228600"/>
            <a:ext cx="10254938" cy="13003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      OBJECTIVE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13B7-E2D5-42BF-A3EF-01967712A76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554163" y="1884363"/>
            <a:ext cx="10637837" cy="438785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In our scrapped dataset, our target variable "Rating " is a categorical variable i.e., it can be classified as ‘1.0’, ‘2.0’,’3.0’,’4.0’,’5.0’. Therefore, we will be handling this modelling problem as classification.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8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This project is done in two parts: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800" b="1" dirty="0">
              <a:latin typeface="Goudy Old Style" panose="02020502050305020303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800" dirty="0">
                <a:latin typeface="Goudy Old Style" panose="02020502050305020303" pitchFamily="18" charset="0"/>
              </a:rPr>
              <a:t>Data collection phase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800" dirty="0">
                <a:latin typeface="Goudy Old Style" panose="02020502050305020303" pitchFamily="18" charset="0"/>
              </a:rPr>
              <a:t>Model Building phase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9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B8E5E-F63F-182B-BB21-C6467472A323}"/>
              </a:ext>
            </a:extLst>
          </p:cNvPr>
          <p:cNvSpPr txBox="1"/>
          <p:nvPr/>
        </p:nvSpPr>
        <p:spPr>
          <a:xfrm>
            <a:off x="854439" y="1019330"/>
            <a:ext cx="104071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In Data collection phase, we will scrape nearly 25500 of reviews data from different e-commerce websites like Flipkart, etc. and it is collected by using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Webscraping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 and Selenium.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Fetch an equal number of reviews for each rating, for example if you are fetching 10000 reviews then all ratings 1,2,3,4,5 should be 2000. It will balance our data set.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8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Convert all the ratings to their round number, as there are only 5 options for rating i.e., 1,2,3,4,5. If a rating is 4.5 convert it 5.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After collecting the data, you need to build a machine learning model. Before model building do all data pre-processing steps involving NLP. Try different models with different hyper parameters and select the best model. Follow the complete life cycle of data science. Include all the steps like-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 dirty="0">
              <a:latin typeface="Goudy Old Style" panose="02020502050305020303" pitchFamily="18" charset="0"/>
            </a:endParaRPr>
          </a:p>
          <a:p>
            <a:pPr algn="ctr"/>
            <a:r>
              <a:rPr lang="en-IN" sz="18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1. Data Cleaning </a:t>
            </a:r>
          </a:p>
          <a:p>
            <a:pPr algn="ctr"/>
            <a:r>
              <a:rPr lang="en-IN" sz="18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2. Exploratory Data Analysis </a:t>
            </a:r>
          </a:p>
          <a:p>
            <a:pPr algn="ctr"/>
            <a:r>
              <a:rPr lang="en-IN" sz="18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3. Data Pre-processing </a:t>
            </a:r>
          </a:p>
          <a:p>
            <a:pPr algn="ctr"/>
            <a:r>
              <a:rPr lang="en-IN" sz="18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4. Model Building </a:t>
            </a:r>
          </a:p>
          <a:p>
            <a:pPr algn="ctr"/>
            <a:r>
              <a:rPr lang="en-IN" sz="18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5. Model Evaluation </a:t>
            </a:r>
          </a:p>
          <a:p>
            <a:pPr algn="ctr"/>
            <a:r>
              <a:rPr lang="en-US" sz="18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6. Selecting the best model </a:t>
            </a:r>
            <a:endParaRPr lang="en-US" sz="1800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6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E593-40FC-4A28-846F-F08A5742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DATA SOURCES AND THEIR FORMATS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8C64E-DDAB-A526-CF38-DF1E8D039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85" y="1139252"/>
            <a:ext cx="10403174" cy="5306518"/>
          </a:xfrm>
        </p:spPr>
      </p:pic>
    </p:spTree>
    <p:extLst>
      <p:ext uri="{BB962C8B-B14F-4D97-AF65-F5344CB8AC3E}">
        <p14:creationId xmlns:p14="http://schemas.microsoft.com/office/powerpoint/2010/main" val="283177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985A-AF45-40BC-A3C1-FEEA3FAD0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7063"/>
            <a:ext cx="747395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E7ED-E254-4544-87FA-F94E22D3D9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2278063"/>
            <a:ext cx="9743607" cy="24288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performed the following preprocessing on the data:</a:t>
            </a:r>
          </a:p>
          <a:p>
            <a:r>
              <a:rPr lang="en-US" sz="2400" dirty="0"/>
              <a:t>Removed punctuations</a:t>
            </a:r>
          </a:p>
          <a:p>
            <a:r>
              <a:rPr lang="en-US" sz="2400" dirty="0"/>
              <a:t>Removed the stop words</a:t>
            </a:r>
          </a:p>
          <a:p>
            <a:r>
              <a:rPr lang="en-US" sz="2400" dirty="0"/>
              <a:t>Stemming and lemmatization</a:t>
            </a:r>
          </a:p>
          <a:p>
            <a:r>
              <a:rPr lang="en-US" sz="2400" dirty="0"/>
              <a:t>Applied TfidfVectorizer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8E9514A-3806-4F4E-B350-958F5CA5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DD23D-8794-A6D9-CB82-50159158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HARDWARE AND SOFTWARE REQUIREMENTS AND TOOLS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B2B71-0D07-0566-CAFD-47EC7710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85800" cy="276701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For doing this project, the hardware used is a laptop with high end specification and a stable internet connection. While coming to software part, I had used anaconda navigator and in that I have used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notebook to do my python programming and analysis.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8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8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For using an CSV file, Microsoft excel is needed. In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notebook, I had used lots of python libraries to carry out this project and I have mentioned below with proper justification: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87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50900"/>
            <a:ext cx="5130800" cy="14620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73966"/>
            <a:ext cx="8124669" cy="48418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        Problem Transformation Method</a:t>
            </a:r>
          </a:p>
          <a:p>
            <a:r>
              <a:rPr lang="en-US" sz="2200" dirty="0"/>
              <a:t>We used the Random Forest Classifier for classification.</a:t>
            </a:r>
          </a:p>
          <a:p>
            <a:r>
              <a:rPr lang="en-US" sz="2200" dirty="0"/>
              <a:t>We used this classifier, since it is suitable for classification with discrete features.</a:t>
            </a:r>
          </a:p>
          <a:p>
            <a:r>
              <a:rPr lang="en-US" sz="2200" dirty="0"/>
              <a:t>The algorithm estimates the conditional probability of a particular word given a class as the relative frequency of term t in documents belonging to class(c). </a:t>
            </a:r>
          </a:p>
          <a:p>
            <a:r>
              <a:rPr lang="en-US" sz="2200" dirty="0"/>
              <a:t>The variation takes into account the number of occurrences of term t in training documents from class (c),including multiple occurrences.</a:t>
            </a: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50900"/>
            <a:ext cx="5130800" cy="14620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43987"/>
            <a:ext cx="8484433" cy="4118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     Adaptation Algorithms</a:t>
            </a:r>
          </a:p>
          <a:p>
            <a:r>
              <a:rPr lang="en-US" sz="2400" dirty="0"/>
              <a:t>We used the Backpropagation for Multilabel Learning algorithm.</a:t>
            </a:r>
          </a:p>
          <a:p>
            <a:r>
              <a:rPr lang="en-US" sz="2400" dirty="0"/>
              <a:t>The BPMLL algorithm is a back-propagation neural network algorithm adapted for multi-label classification by having multiple binary outputs as the label variables. </a:t>
            </a:r>
          </a:p>
          <a:p>
            <a:r>
              <a:rPr lang="en-US" sz="2400" dirty="0"/>
              <a:t>It helped to classify the tweets in real-time as the algorithm changes its behavior at the time it is run, based on information available and on a </a:t>
            </a:r>
            <a:r>
              <a:rPr lang="en-US" sz="2400" i="1" dirty="0"/>
              <a:t> priori</a:t>
            </a:r>
            <a:r>
              <a:rPr lang="en-US" sz="2400" dirty="0"/>
              <a:t> defined criterion.</a:t>
            </a: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927" y="1820333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31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820</Words>
  <Application>Microsoft Office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Berlin Sans FB Demi</vt:lpstr>
      <vt:lpstr>Calibri</vt:lpstr>
      <vt:lpstr>Goudy Old Style</vt:lpstr>
      <vt:lpstr>Inria Serif</vt:lpstr>
      <vt:lpstr>Trebuchet MS</vt:lpstr>
      <vt:lpstr>Tw Cen MT</vt:lpstr>
      <vt:lpstr>Wingdings</vt:lpstr>
      <vt:lpstr>Wingdings 3</vt:lpstr>
      <vt:lpstr>Facet</vt:lpstr>
      <vt:lpstr>Droplet</vt:lpstr>
      <vt:lpstr>RATINGS PREDICTION PROJECT</vt:lpstr>
      <vt:lpstr>INTRODUCTION</vt:lpstr>
      <vt:lpstr>      OBJECTIVE</vt:lpstr>
      <vt:lpstr>PowerPoint Presentation</vt:lpstr>
      <vt:lpstr>DATA SOURCES AND THEIR FORMATS</vt:lpstr>
      <vt:lpstr>PREPROCESSING OF THE DATA</vt:lpstr>
      <vt:lpstr>HARDWARE AND SOFTWARE REQUIREMENTS AND TOOLS USED</vt:lpstr>
      <vt:lpstr>DATA MODELLING</vt:lpstr>
      <vt:lpstr>DATA MODELLING</vt:lpstr>
      <vt:lpstr>PowerPoint Presentation</vt:lpstr>
      <vt:lpstr>DATA VISUALIZATIONS</vt:lpstr>
      <vt:lpstr>DATA VISUALIZATIONS</vt:lpstr>
      <vt:lpstr>FUTURE SCOPE</vt:lpstr>
      <vt:lpstr>FINAL THE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MODEL</dc:title>
  <dc:creator>USER</dc:creator>
  <cp:lastModifiedBy>Mukti</cp:lastModifiedBy>
  <cp:revision>61</cp:revision>
  <dcterms:created xsi:type="dcterms:W3CDTF">2021-03-04T07:16:53Z</dcterms:created>
  <dcterms:modified xsi:type="dcterms:W3CDTF">2022-05-30T16:44:30Z</dcterms:modified>
</cp:coreProperties>
</file>