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1" i="0" u="none" strike="noStrike" baseline="0">
                <a:solidFill>
                  <a:srgbClr val="404040"/>
                </a:solidFill>
                <a:latin typeface="Droid Sans"/>
                <a:ea typeface="Droid Sans"/>
                <a:cs typeface="Lucida Sans"/>
              </a:defRPr>
            </a:pPr>
            <a:r>
              <a:rPr lang="zh-CN"/>
              <a:t>EMPLOYEE PERFORMANCE ANALYSIS</a:t>
            </a:r>
          </a:p>
        </c:rich>
      </c:tx>
      <c:layout>
        <c:manualLayout>
          <c:xMode val="edge"/>
          <c:yMode val="edge"/>
          <c:x val="0.23196821000000001"/>
          <c:y val="4.766633E-2"/>
        </c:manualLayout>
      </c:layout>
      <c:overlay val="0"/>
      <c:spPr>
        <a:noFill/>
        <a:ln>
          <a:noFill/>
        </a:ln>
      </c:spPr>
    </c:title>
    <c:autoTitleDeleted val="0"/>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5</c:v>
              </c:pt>
              <c:pt idx="1">
                <c:v>6</c:v>
              </c:pt>
              <c:pt idx="2">
                <c:v>4</c:v>
              </c:pt>
              <c:pt idx="3">
                <c:v>4</c:v>
              </c:pt>
              <c:pt idx="4">
                <c:v>6</c:v>
              </c:pt>
              <c:pt idx="5">
                <c:v>8</c:v>
              </c:pt>
              <c:pt idx="6">
                <c:v>10</c:v>
              </c:pt>
              <c:pt idx="7">
                <c:v>10</c:v>
              </c:pt>
              <c:pt idx="8">
                <c:v>7</c:v>
              </c:pt>
              <c:pt idx="9">
                <c:v>12</c:v>
              </c:pt>
              <c:pt idx="10">
                <c:v>72</c:v>
              </c:pt>
            </c:numLit>
          </c:val>
          <c:extLst>
            <c:ext xmlns:c16="http://schemas.microsoft.com/office/drawing/2014/chart" uri="{C3380CC4-5D6E-409C-BE32-E72D297353CC}">
              <c16:uniqueId val="{00000000-47F5-B44C-ACAF-24E53B62CC05}"/>
            </c:ext>
          </c:extLst>
        </c:ser>
        <c:ser>
          <c:idx val="1"/>
          <c:order val="1"/>
          <c:tx>
            <c:v>LOW</c:v>
          </c:tx>
          <c:spPr>
            <a:solidFill>
              <a:srgbClr val="9D074E">
                <a:alpha val="85000"/>
              </a:srgbClr>
            </a:solidFill>
            <a:ln w="12700">
              <a:solidFill>
                <a:srgbClr val="75053A"/>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22</c:v>
              </c:pt>
              <c:pt idx="2">
                <c:v>14</c:v>
              </c:pt>
              <c:pt idx="3">
                <c:v>12</c:v>
              </c:pt>
              <c:pt idx="4">
                <c:v>16</c:v>
              </c:pt>
              <c:pt idx="5">
                <c:v>11</c:v>
              </c:pt>
              <c:pt idx="6">
                <c:v>15</c:v>
              </c:pt>
              <c:pt idx="7">
                <c:v>13</c:v>
              </c:pt>
              <c:pt idx="8">
                <c:v>18</c:v>
              </c:pt>
              <c:pt idx="9">
                <c:v>11</c:v>
              </c:pt>
              <c:pt idx="10">
                <c:v>145</c:v>
              </c:pt>
            </c:numLit>
          </c:val>
          <c:extLst>
            <c:ext xmlns:c16="http://schemas.microsoft.com/office/drawing/2014/chart" uri="{C3380CC4-5D6E-409C-BE32-E72D297353CC}">
              <c16:uniqueId val="{00000001-47F5-B44C-ACAF-24E53B62CC05}"/>
            </c:ext>
          </c:extLst>
        </c:ser>
        <c:ser>
          <c:idx val="2"/>
          <c:order val="2"/>
          <c:tx>
            <c:v>MED</c:v>
          </c:tx>
          <c:spPr>
            <a:solidFill>
              <a:srgbClr val="7F2294">
                <a:alpha val="85000"/>
              </a:srgbClr>
            </a:solidFill>
            <a:ln w="12700">
              <a:solidFill>
                <a:srgbClr val="5F196F"/>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30</c:v>
              </c:pt>
              <c:pt idx="1">
                <c:v>22</c:v>
              </c:pt>
              <c:pt idx="2">
                <c:v>29</c:v>
              </c:pt>
              <c:pt idx="3">
                <c:v>41</c:v>
              </c:pt>
              <c:pt idx="4">
                <c:v>27</c:v>
              </c:pt>
              <c:pt idx="5">
                <c:v>20</c:v>
              </c:pt>
              <c:pt idx="6">
                <c:v>30</c:v>
              </c:pt>
              <c:pt idx="7">
                <c:v>23</c:v>
              </c:pt>
              <c:pt idx="8">
                <c:v>20</c:v>
              </c:pt>
              <c:pt idx="9">
                <c:v>28</c:v>
              </c:pt>
              <c:pt idx="10">
                <c:v>270</c:v>
              </c:pt>
            </c:numLit>
          </c:val>
          <c:extLst>
            <c:ext xmlns:c16="http://schemas.microsoft.com/office/drawing/2014/chart" uri="{C3380CC4-5D6E-409C-BE32-E72D297353CC}">
              <c16:uniqueId val="{00000002-47F5-B44C-ACAF-24E53B62CC05}"/>
            </c:ext>
          </c:extLst>
        </c:ser>
        <c:ser>
          <c:idx val="3"/>
          <c:order val="3"/>
          <c:tx>
            <c:v>VERY HIGH</c:v>
          </c:tx>
          <c:spPr>
            <a:solidFill>
              <a:srgbClr val="8D65EA">
                <a:alpha val="85000"/>
              </a:srgbClr>
            </a:solidFill>
            <a:ln w="12700">
              <a:solidFill>
                <a:srgbClr val="591EDE"/>
              </a:solidFill>
              <a:prstDash val="solid"/>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5</c:v>
              </c:pt>
              <c:pt idx="2">
                <c:v>7</c:v>
              </c:pt>
              <c:pt idx="3">
                <c:v>2</c:v>
              </c:pt>
              <c:pt idx="4">
                <c:v>5</c:v>
              </c:pt>
              <c:pt idx="5">
                <c:v>3</c:v>
              </c:pt>
              <c:pt idx="6">
                <c:v>6</c:v>
              </c:pt>
              <c:pt idx="7">
                <c:v>7</c:v>
              </c:pt>
              <c:pt idx="8">
                <c:v>1</c:v>
              </c:pt>
              <c:pt idx="9">
                <c:v>2</c:v>
              </c:pt>
              <c:pt idx="10">
                <c:v>47</c:v>
              </c:pt>
            </c:numLit>
          </c:val>
          <c:extLst>
            <c:ext xmlns:c16="http://schemas.microsoft.com/office/drawing/2014/chart" uri="{C3380CC4-5D6E-409C-BE32-E72D297353CC}">
              <c16:uniqueId val="{00000003-47F5-B44C-ACAF-24E53B62CC05}"/>
            </c:ext>
          </c:extLst>
        </c:ser>
        <c:dLbls>
          <c:showLegendKey val="0"/>
          <c:showVal val="0"/>
          <c:showCatName val="0"/>
          <c:showSerName val="0"/>
          <c:showPercent val="0"/>
          <c:showBubbleSize val="0"/>
        </c:dLbls>
        <c:gapWidth val="65"/>
        <c:shape val="box"/>
        <c:axId val="441920831"/>
        <c:axId val="1"/>
        <c:axId val="0"/>
      </c:bar3DChart>
      <c:catAx>
        <c:axId val="441920831"/>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en-US"/>
          </a:p>
        </c:txPr>
        <c:crossAx val="441920831"/>
        <c:crossesAt val="1"/>
        <c:crossBetween val="between"/>
      </c:valAx>
      <c:spPr>
        <a:noFill/>
        <a:ln>
          <a:noFill/>
        </a:ln>
      </c:spPr>
    </c:plotArea>
    <c:legend>
      <c:legendPos val="r"/>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en-US"/>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9"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0"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10/4/2024</a:t>
            </a:fld>
            <a:endParaRPr lang="zh-CN" altLang="en-US" sz="1200">
              <a:latin typeface="Calibri" charset="0"/>
              <a:ea typeface="等线" charset="0"/>
              <a:cs typeface="Calibri" charset="0"/>
            </a:endParaRPr>
          </a:p>
        </p:txBody>
      </p:sp>
      <p:sp>
        <p:nvSpPr>
          <p:cNvPr id="11"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12"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3"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0913898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8346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1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30468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2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803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2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7062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3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6284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3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6786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79526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6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6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8766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7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7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78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8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4937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6027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9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9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90210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0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16335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a:off x="0" y="0"/>
            <a:ext cx="12192000" cy="1441448"/>
          </a:xfrm>
          <a:prstGeom prst="rect">
            <a:avLst/>
          </a:prstGeom>
          <a:noFill/>
          <a:ln w="12700" cap="flat" cmpd="sng">
            <a:noFill/>
            <a:prstDash val="solid"/>
            <a:miter/>
          </a:ln>
        </p:spPr>
      </p:pic>
      <p:pic>
        <p:nvPicPr>
          <p:cNvPr id="15" name="图片" descr="C2-HD-BTM.png"/>
          <p:cNvPicPr>
            <a:picLocks noChangeAspect="1"/>
          </p:cNvPicPr>
          <p:nvPr/>
        </p:nvPicPr>
        <p:blipFill>
          <a:blip r:embed="rId3" cstate="print"/>
          <a:stretch>
            <a:fillRect/>
          </a:stretch>
        </p:blipFill>
        <p:spPr>
          <a:xfrm>
            <a:off x="0" y="4375150"/>
            <a:ext cx="12192000" cy="2482850"/>
          </a:xfrm>
          <a:prstGeom prst="rect">
            <a:avLst/>
          </a:prstGeom>
          <a:noFill/>
          <a:ln w="12700" cap="flat" cmpd="sng">
            <a:noFill/>
            <a:prstDash val="solid"/>
            <a:miter/>
          </a:ln>
        </p:spPr>
      </p:pic>
      <p:sp>
        <p:nvSpPr>
          <p:cNvPr id="16" name="文本框"/>
          <p:cNvSpPr>
            <a:spLocks noGrp="1"/>
          </p:cNvSpPr>
          <p:nvPr>
            <p:ph type="ctrTitle"/>
          </p:nvPr>
        </p:nvSpPr>
        <p:spPr>
          <a:xfrm>
            <a:off x="1371600" y="1803404"/>
            <a:ext cx="9448800" cy="182509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charset="0"/>
                <a:ea typeface="宋体" charset="0"/>
                <a:cs typeface="Lucida Sans" charset="0"/>
              </a:rPr>
              <a:t>Click to edit Master title style</a:t>
            </a:r>
            <a:endParaRPr lang="zh-CN" altLang="en-US" sz="6000" b="0" i="0" u="none" strike="noStrike" kern="1200" cap="all" spc="0" baseline="0">
              <a:solidFill>
                <a:schemeClr val="tx1"/>
              </a:solidFill>
              <a:latin typeface="Century Gothic" charset="0"/>
              <a:ea typeface="宋体" charset="0"/>
              <a:cs typeface="Lucida Sans" charset="0"/>
            </a:endParaRPr>
          </a:p>
        </p:txBody>
      </p:sp>
      <p:sp>
        <p:nvSpPr>
          <p:cNvPr id="17" name="文本框"/>
          <p:cNvSpPr>
            <a:spLocks noGrp="1"/>
          </p:cNvSpPr>
          <p:nvPr>
            <p:ph type="subTitle" idx="1"/>
          </p:nvPr>
        </p:nvSpPr>
        <p:spPr>
          <a:xfrm>
            <a:off x="1371600" y="3632201"/>
            <a:ext cx="9448800" cy="685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charset="0"/>
                <a:ea typeface="宋体" charset="0"/>
                <a:cs typeface="Lucida Sans" charset="0"/>
              </a:rPr>
              <a:t>Click to edit Master subtitle style</a:t>
            </a:r>
            <a:endParaRPr lang="zh-CN" altLang="en-US" sz="2000" b="0" i="0" u="none" strike="noStrike" kern="1200" cap="none" spc="0" baseline="0">
              <a:solidFill>
                <a:schemeClr val="tx1"/>
              </a:solidFill>
              <a:latin typeface="Century Gothic" charset="0"/>
              <a:ea typeface="宋体" charset="0"/>
              <a:cs typeface="Lucida Sans" charset="0"/>
            </a:endParaRPr>
          </a:p>
        </p:txBody>
      </p:sp>
      <p:sp>
        <p:nvSpPr>
          <p:cNvPr id="18" name="文本框"/>
          <p:cNvSpPr>
            <a:spLocks noGrp="1"/>
          </p:cNvSpPr>
          <p:nvPr>
            <p:ph type="dt" idx="10"/>
          </p:nvPr>
        </p:nvSpPr>
        <p:spPr>
          <a:xfrm>
            <a:off x="7909561" y="4314328"/>
            <a:ext cx="2910840" cy="37464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charset="0"/>
              <a:ea typeface="宋体" charset="0"/>
              <a:cs typeface="Century Gothic" charset="0"/>
            </a:endParaRPr>
          </a:p>
        </p:txBody>
      </p:sp>
      <p:sp>
        <p:nvSpPr>
          <p:cNvPr id="19" name="文本框"/>
          <p:cNvSpPr>
            <a:spLocks noGrp="1"/>
          </p:cNvSpPr>
          <p:nvPr>
            <p:ph type="ftr"/>
          </p:nvPr>
        </p:nvSpPr>
        <p:spPr>
          <a:xfrm>
            <a:off x="1371600" y="4323845"/>
            <a:ext cx="6400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charset="0"/>
              <a:ea typeface="宋体" charset="0"/>
              <a:cs typeface="Century Gothic" charset="0"/>
            </a:endParaRPr>
          </a:p>
        </p:txBody>
      </p:sp>
      <p:sp>
        <p:nvSpPr>
          <p:cNvPr id="20" name="文本框"/>
          <p:cNvSpPr>
            <a:spLocks noGrp="1"/>
          </p:cNvSpPr>
          <p:nvPr>
            <p:ph type="sldNum"/>
          </p:nvPr>
        </p:nvSpPr>
        <p:spPr>
          <a:xfrm>
            <a:off x="8077200" y="1430866"/>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58111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001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85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33" name="图片" descr="C2-HD-TOP.png"/>
          <p:cNvPicPr>
            <a:picLocks noChangeAspect="1"/>
          </p:cNvPicPr>
          <p:nvPr/>
        </p:nvPicPr>
        <p:blipFill>
          <a:blip r:embed="rId2" cstate="print"/>
          <a:stretch>
            <a:fillRect/>
          </a:stretch>
        </p:blipFill>
        <p:spPr>
          <a:xfrm>
            <a:off x="0" y="0"/>
            <a:ext cx="12192000" cy="1441448"/>
          </a:xfrm>
          <a:prstGeom prst="rect">
            <a:avLst/>
          </a:prstGeom>
          <a:noFill/>
          <a:ln w="12700" cap="flat" cmpd="sng">
            <a:noFill/>
            <a:prstDash val="solid"/>
            <a:miter/>
          </a:ln>
        </p:spPr>
      </p:pic>
      <p:sp>
        <p:nvSpPr>
          <p:cNvPr id="34" name="文本框"/>
          <p:cNvSpPr>
            <a:spLocks noGrp="1"/>
          </p:cNvSpPr>
          <p:nvPr>
            <p:ph type="dt" idx="10"/>
          </p:nvPr>
        </p:nvSpPr>
        <p:spPr>
          <a:xfrm>
            <a:off x="8595360" y="6356349"/>
            <a:ext cx="291084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1050">
              <a:solidFill>
                <a:srgbClr val="898989"/>
              </a:solidFill>
              <a:latin typeface="Century Gothic" charset="0"/>
              <a:ea typeface="宋体" charset="0"/>
              <a:cs typeface="Century Gothic" charset="0"/>
            </a:endParaRPr>
          </a:p>
        </p:txBody>
      </p:sp>
      <p:sp>
        <p:nvSpPr>
          <p:cNvPr id="35" name="文本框"/>
          <p:cNvSpPr>
            <a:spLocks noGrp="1"/>
          </p:cNvSpPr>
          <p:nvPr>
            <p:ph type="ftr"/>
          </p:nvPr>
        </p:nvSpPr>
        <p:spPr>
          <a:xfrm>
            <a:off x="685800" y="6355845"/>
            <a:ext cx="77724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050">
              <a:solidFill>
                <a:srgbClr val="898989"/>
              </a:solidFill>
              <a:latin typeface="Century Gothic" charset="0"/>
              <a:ea typeface="宋体" charset="0"/>
              <a:cs typeface="Century Gothic" charset="0"/>
            </a:endParaRPr>
          </a:p>
        </p:txBody>
      </p:sp>
      <p:sp>
        <p:nvSpPr>
          <p:cNvPr id="36" name="文本框"/>
          <p:cNvSpPr>
            <a:spLocks noGrp="1"/>
          </p:cNvSpPr>
          <p:nvPr>
            <p:ph type="sldNum"/>
          </p:nvPr>
        </p:nvSpPr>
        <p:spPr>
          <a:xfrm>
            <a:off x="8763000" y="381000"/>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spc="1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176630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46" name="图片" descr="C2-HD-TOP.png"/>
          <p:cNvPicPr>
            <a:picLocks noChangeAspect="1"/>
          </p:cNvPicPr>
          <p:nvPr/>
        </p:nvPicPr>
        <p:blipFill>
          <a:blip r:embed="rId2" cstate="print"/>
          <a:stretch>
            <a:fillRect/>
          </a:stretch>
        </p:blipFill>
        <p:spPr>
          <a:xfrm>
            <a:off x="0" y="0"/>
            <a:ext cx="12192000" cy="1441448"/>
          </a:xfrm>
          <a:prstGeom prst="rect">
            <a:avLst/>
          </a:prstGeom>
          <a:noFill/>
          <a:ln w="12700" cap="flat" cmpd="sng">
            <a:noFill/>
            <a:prstDash val="solid"/>
            <a:miter/>
          </a:ln>
        </p:spPr>
      </p:pic>
      <p:sp>
        <p:nvSpPr>
          <p:cNvPr id="47" name="文本框"/>
          <p:cNvSpPr>
            <a:spLocks noGrp="1"/>
          </p:cNvSpPr>
          <p:nvPr>
            <p:ph type="title"/>
          </p:nvPr>
        </p:nvSpPr>
        <p:spPr>
          <a:xfrm>
            <a:off x="2895600" y="764372"/>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48" name="文本框"/>
          <p:cNvSpPr>
            <a:spLocks noGrp="1"/>
          </p:cNvSpPr>
          <p:nvPr>
            <p:ph type="dt" idx="10"/>
          </p:nvPr>
        </p:nvSpPr>
        <p:spPr>
          <a:xfrm>
            <a:off x="8595360" y="6356349"/>
            <a:ext cx="291084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1050">
              <a:solidFill>
                <a:srgbClr val="898989"/>
              </a:solidFill>
              <a:latin typeface="Century Gothic" charset="0"/>
              <a:ea typeface="宋体" charset="0"/>
              <a:cs typeface="Century Gothic" charset="0"/>
            </a:endParaRPr>
          </a:p>
        </p:txBody>
      </p:sp>
      <p:sp>
        <p:nvSpPr>
          <p:cNvPr id="49" name="文本框"/>
          <p:cNvSpPr>
            <a:spLocks noGrp="1"/>
          </p:cNvSpPr>
          <p:nvPr>
            <p:ph type="ftr"/>
          </p:nvPr>
        </p:nvSpPr>
        <p:spPr>
          <a:xfrm>
            <a:off x="685800" y="6355845"/>
            <a:ext cx="77724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050">
              <a:solidFill>
                <a:srgbClr val="898989"/>
              </a:solidFill>
              <a:latin typeface="Century Gothic" charset="0"/>
              <a:ea typeface="宋体" charset="0"/>
              <a:cs typeface="Century Gothic" charset="0"/>
            </a:endParaRPr>
          </a:p>
        </p:txBody>
      </p:sp>
      <p:sp>
        <p:nvSpPr>
          <p:cNvPr id="50" name="文本框"/>
          <p:cNvSpPr>
            <a:spLocks noGrp="1"/>
          </p:cNvSpPr>
          <p:nvPr>
            <p:ph type="sldNum"/>
          </p:nvPr>
        </p:nvSpPr>
        <p:spPr>
          <a:xfrm>
            <a:off x="8763000" y="381000"/>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spc="1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132988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599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513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157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018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137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3812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811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42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5" cstate="print"/>
          <a:stretch>
            <a:fillRect/>
          </a:stretch>
        </p:blipFill>
        <p:spPr>
          <a:xfrm>
            <a:off x="0" y="0"/>
            <a:ext cx="12192000" cy="1441448"/>
          </a:xfrm>
          <a:prstGeom prst="rect">
            <a:avLst/>
          </a:prstGeom>
          <a:noFill/>
          <a:ln w="12700" cap="flat" cmpd="sng">
            <a:noFill/>
            <a:prstDash val="solid"/>
            <a:miter/>
          </a:ln>
        </p:spPr>
      </p:pic>
      <p:sp>
        <p:nvSpPr>
          <p:cNvPr id="3" name="文本框"/>
          <p:cNvSpPr>
            <a:spLocks noGrp="1"/>
          </p:cNvSpPr>
          <p:nvPr>
            <p:ph type="title"/>
          </p:nvPr>
        </p:nvSpPr>
        <p:spPr>
          <a:xfrm>
            <a:off x="2895600" y="764372"/>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4" name="文本框"/>
          <p:cNvSpPr>
            <a:spLocks noGrp="1"/>
          </p:cNvSpPr>
          <p:nvPr>
            <p:ph type="body" idx="1"/>
          </p:nvPr>
        </p:nvSpPr>
        <p:spPr>
          <a:xfrm>
            <a:off x="685800" y="2194560"/>
            <a:ext cx="10820400" cy="4024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框"/>
          <p:cNvSpPr>
            <a:spLocks noGrp="1"/>
          </p:cNvSpPr>
          <p:nvPr>
            <p:ph type="dt" idx="2"/>
          </p:nvPr>
        </p:nvSpPr>
        <p:spPr>
          <a:xfrm>
            <a:off x="8595360" y="6356349"/>
            <a:ext cx="291084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1050">
                <a:solidFill>
                  <a:srgbClr val="898989"/>
                </a:solidFill>
                <a:latin typeface="Century Gothic" charset="0"/>
                <a:ea typeface="宋体" charset="0"/>
                <a:cs typeface="Century Gothic" charset="0"/>
              </a:rPr>
              <a:t>10/4/2024</a:t>
            </a:fld>
            <a:endParaRPr lang="zh-CN" altLang="en-US" sz="1050">
              <a:solidFill>
                <a:srgbClr val="898989"/>
              </a:solidFill>
              <a:latin typeface="Century Gothic" charset="0"/>
              <a:ea typeface="宋体" charset="0"/>
              <a:cs typeface="Century Gothic" charset="0"/>
            </a:endParaRPr>
          </a:p>
        </p:txBody>
      </p:sp>
      <p:sp>
        <p:nvSpPr>
          <p:cNvPr id="6" name="文本框"/>
          <p:cNvSpPr>
            <a:spLocks noGrp="1"/>
          </p:cNvSpPr>
          <p:nvPr>
            <p:ph type="ftr" idx="3"/>
          </p:nvPr>
        </p:nvSpPr>
        <p:spPr>
          <a:xfrm>
            <a:off x="685800" y="6355845"/>
            <a:ext cx="77724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1050">
              <a:solidFill>
                <a:srgbClr val="898989"/>
              </a:solidFill>
              <a:latin typeface="Century Gothic" charset="0"/>
              <a:ea typeface="宋体" charset="0"/>
              <a:cs typeface="Century Gothic" charset="0"/>
            </a:endParaRPr>
          </a:p>
        </p:txBody>
      </p:sp>
      <p:sp>
        <p:nvSpPr>
          <p:cNvPr id="7" name="文本框"/>
          <p:cNvSpPr>
            <a:spLocks noGrp="1"/>
          </p:cNvSpPr>
          <p:nvPr>
            <p:ph type="sldNum" idx="4"/>
          </p:nvPr>
        </p:nvSpPr>
        <p:spPr>
          <a:xfrm>
            <a:off x="8763000" y="381000"/>
            <a:ext cx="2743200" cy="3651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a:t>
            </a:fld>
            <a:endParaRPr lang="zh-CN" altLang="en-US" sz="1050" spc="10">
              <a:solidFill>
                <a:srgbClr val="898989"/>
              </a:solidFill>
              <a:latin typeface="Century Gothic" charset="0"/>
              <a:ea typeface="宋体" charset="0"/>
              <a:cs typeface="Century Gothic" charset="0"/>
            </a:endParaRPr>
          </a:p>
        </p:txBody>
      </p:sp>
    </p:spTree>
    <p:extLst>
      <p:ext uri="{BB962C8B-B14F-4D97-AF65-F5344CB8AC3E}">
        <p14:creationId xmlns:p14="http://schemas.microsoft.com/office/powerpoint/2010/main" val="145088795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charset="0"/>
          <a:ea typeface="宋体" charset="0"/>
          <a:cs typeface="Century Gothic"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charset="0"/>
          <a:ea typeface="宋体" charset="0"/>
          <a:cs typeface="Century Gothic"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charset="0"/>
          <a:ea typeface="宋体" charset="0"/>
          <a:cs typeface="Century Gothic"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charset="0"/>
          <a:ea typeface="宋体" charset="0"/>
          <a:cs typeface="Century Gothic"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charset="0"/>
          <a:ea typeface="宋体"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22"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24" name="曲线"/>
          <p:cNvSpPr>
            <a:spLocks/>
          </p:cNvSpPr>
          <p:nvPr/>
        </p:nvSpPr>
        <p:spPr>
          <a:xfrm>
            <a:off x="9418758" y="3200400"/>
            <a:ext cx="1666873" cy="1438275"/>
          </a:xfrm>
          <a:custGeom>
            <a:avLst/>
            <a:gdLst>
              <a:gd name="T1" fmla="*/ 0 w 21600"/>
              <a:gd name="T2" fmla="*/ 0 h 21600"/>
              <a:gd name="T3" fmla="*/ 21600 w 21600"/>
              <a:gd name="T4" fmla="*/ 21600 h 21600"/>
            </a:gdLst>
            <a:ahLst/>
            <a:cxn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ap="flat" cmpd="sng">
            <a:noFill/>
            <a:prstDash val="solid"/>
            <a:miter/>
          </a:ln>
        </p:spPr>
      </p:sp>
      <p:sp>
        <p:nvSpPr>
          <p:cNvPr id="25" name="曲线"/>
          <p:cNvSpPr>
            <a:spLocks/>
          </p:cNvSpPr>
          <p:nvPr/>
        </p:nvSpPr>
        <p:spPr>
          <a:xfrm>
            <a:off x="3800474" y="582440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26" name="文本框"/>
          <p:cNvSpPr>
            <a:spLocks noGrp="1"/>
          </p:cNvSpPr>
          <p:nvPr>
            <p:ph type="ctrTitle"/>
          </p:nvPr>
        </p:nvSpPr>
        <p:spPr>
          <a:xfrm>
            <a:off x="-828675" y="-618349"/>
            <a:ext cx="9982200" cy="1645284"/>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charset="0"/>
                <a:cs typeface="Lucida Sans" charset="0"/>
              </a:rPr>
            </a:br>
            <a:endParaRPr lang="zh-CN" altLang="en-US" sz="6000" b="0" i="0" u="none" strike="noStrike" kern="1200" cap="all" spc="15" baseline="0">
              <a:solidFill>
                <a:schemeClr val="tx1"/>
              </a:solidFill>
              <a:latin typeface="Century Gothic" charset="0"/>
              <a:ea typeface="宋体" charset="0"/>
              <a:cs typeface="Lucida Sans" charset="0"/>
            </a:endParaRPr>
          </a:p>
        </p:txBody>
      </p:sp>
      <p:sp>
        <p:nvSpPr>
          <p:cNvPr id="27" name="文本框"/>
          <p:cNvSpPr>
            <a:spLocks noGrp="1"/>
          </p:cNvSpPr>
          <p:nvPr>
            <p:ph type="sldNum"/>
          </p:nvPr>
        </p:nvSpPr>
        <p:spPr>
          <a:xfrm>
            <a:off x="8077200" y="1528973"/>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1</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28"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29" name="矩形"/>
          <p:cNvSpPr>
            <a:spLocks/>
          </p:cNvSpPr>
          <p:nvPr/>
        </p:nvSpPr>
        <p:spPr>
          <a:xfrm>
            <a:off x="1490660" y="2689729"/>
            <a:ext cx="8610600"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charset="0"/>
                <a:ea typeface="宋体" charset="0"/>
                <a:cs typeface="Century Gothic" charset="0"/>
              </a:rPr>
              <a:t>PRESENTED BY :-</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charset="0"/>
                <a:ea typeface="宋体" charset="0"/>
                <a:cs typeface="Century Gothic" charset="0"/>
              </a:rPr>
              <a:t>STUDENT NAME: </a:t>
            </a:r>
            <a:r>
              <a:rPr lang="en-GB" altLang="zh-CN" sz="2400" b="1" i="0" u="none" strike="noStrike" kern="1200" cap="none" spc="0" baseline="0">
                <a:solidFill>
                  <a:schemeClr val="tx1"/>
                </a:solidFill>
                <a:latin typeface="Century Gothic" charset="0"/>
                <a:ea typeface="宋体" charset="0"/>
                <a:cs typeface="Century Gothic" charset="0"/>
              </a:rPr>
              <a:t>Mukundan.A</a:t>
            </a:r>
            <a:endParaRPr lang="en-US" altLang="zh-CN" sz="2400" b="1" i="0" u="none" strike="noStrike" kern="1200" cap="none" spc="0" baseline="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charset="0"/>
                <a:ea typeface="宋体" charset="0"/>
                <a:cs typeface="Century Gothic" charset="0"/>
              </a:rPr>
              <a:t>REGISTER NO: 3122125</a:t>
            </a:r>
            <a:r>
              <a:rPr lang="en-GB" altLang="zh-CN" sz="2400" b="1" i="0" u="none" strike="noStrike" kern="1200" cap="none" spc="0" baseline="0">
                <a:solidFill>
                  <a:schemeClr val="tx1"/>
                </a:solidFill>
                <a:latin typeface="Century Gothic" charset="0"/>
                <a:ea typeface="宋体" charset="0"/>
                <a:cs typeface="Century Gothic" charset="0"/>
              </a:rPr>
              <a:t>41</a:t>
            </a:r>
            <a:endParaRPr lang="en-US" altLang="zh-CN" sz="1800" b="0" i="0" u="none" strike="noStrike" kern="1200" cap="none" spc="0" baseline="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charset="0"/>
                <a:ea typeface="宋体" charset="0"/>
                <a:cs typeface="Century Gothic" charset="0"/>
              </a:rPr>
              <a:t>USER ID: asunm14413122125</a:t>
            </a:r>
            <a:r>
              <a:rPr lang="en-GB" altLang="zh-CN" sz="2400" b="1" i="0" u="none" strike="noStrike" kern="1200" cap="none" spc="0" baseline="0">
                <a:solidFill>
                  <a:schemeClr val="tx1"/>
                </a:solidFill>
                <a:latin typeface="Century Gothic" charset="0"/>
                <a:ea typeface="宋体" charset="0"/>
                <a:cs typeface="Century Gothic" charset="0"/>
              </a:rPr>
              <a:t>41</a:t>
            </a:r>
            <a:endParaRPr lang="en-US" altLang="zh-CN" sz="2400" b="1" i="0" u="none" strike="noStrike" kern="1200" cap="none" spc="0" baseline="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charset="0"/>
                <a:ea typeface="宋体" charset="0"/>
                <a:cs typeface="Century Gothic" charset="0"/>
              </a:rPr>
              <a:t>DEPARTMENT: B.COM (MARKETING MANAGEMENT )</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charset="0"/>
                <a:ea typeface="宋体" charset="0"/>
                <a:cs typeface="Century Gothic" charset="0"/>
              </a:rPr>
              <a:t>COLLEGE: SREE MUTHUKUMARASWAMY COLLEGE </a:t>
            </a:r>
            <a:endParaRPr lang="zh-CN" altLang="en-US" sz="2400" b="1" i="0" u="none" strike="noStrike" kern="1200" cap="none" spc="0" baseline="0">
              <a:solidFill>
                <a:schemeClr val="tx1"/>
              </a:solidFill>
              <a:latin typeface="Century Gothic" charset="0"/>
              <a:ea typeface="宋体" charset="0"/>
              <a:cs typeface="Century Gothic" charset="0"/>
            </a:endParaRPr>
          </a:p>
        </p:txBody>
      </p:sp>
      <p:sp>
        <p:nvSpPr>
          <p:cNvPr id="30" name="矩形"/>
          <p:cNvSpPr>
            <a:spLocks/>
          </p:cNvSpPr>
          <p:nvPr/>
        </p:nvSpPr>
        <p:spPr>
          <a:xfrm>
            <a:off x="2527419" y="1308846"/>
            <a:ext cx="7724776"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blurRad="38100" dist="19050" dir="2700000" algn="tl">
                    <a:srgbClr val="000000">
                      <a:alpha val="40000"/>
                    </a:srgbClr>
                  </a:outerShdw>
                </a:effectLst>
                <a:latin typeface="Century Gothic" charset="0"/>
                <a:ea typeface="宋体" charset="0"/>
                <a:cs typeface="Century Gothic"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blurRad="38100" dist="19050" dir="2700000" algn="tl">
                  <a:srgbClr val="000000">
                    <a:alpha val="40000"/>
                  </a:srgbClr>
                </a:outerShdw>
              </a:effectLst>
              <a:latin typeface="Century Gothic" charset="0"/>
              <a:ea typeface="宋体" charset="0"/>
              <a:cs typeface="Century Gothic" charset="0"/>
            </a:endParaRPr>
          </a:p>
        </p:txBody>
      </p:sp>
    </p:spTree>
    <p:extLst>
      <p:ext uri="{BB962C8B-B14F-4D97-AF65-F5344CB8AC3E}">
        <p14:creationId xmlns:p14="http://schemas.microsoft.com/office/powerpoint/2010/main" val="19630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曲线"/>
          <p:cNvSpPr>
            <a:spLocks/>
          </p:cNvSpPr>
          <p:nvPr/>
        </p:nvSpPr>
        <p:spPr>
          <a:xfrm>
            <a:off x="11505818" y="5257800"/>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0" name="曲线"/>
          <p:cNvSpPr>
            <a:spLocks/>
          </p:cNvSpPr>
          <p:nvPr/>
        </p:nvSpPr>
        <p:spPr>
          <a:xfrm>
            <a:off x="3505199" y="1089319"/>
            <a:ext cx="314325"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曲线"/>
          <p:cNvSpPr>
            <a:spLocks/>
          </p:cNvSpPr>
          <p:nvPr/>
        </p:nvSpPr>
        <p:spPr>
          <a:xfrm>
            <a:off x="11169386" y="6281593"/>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1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14" name="文本框"/>
          <p:cNvSpPr>
            <a:spLocks noGrp="1"/>
          </p:cNvSpPr>
          <p:nvPr>
            <p:ph type="title"/>
          </p:nvPr>
        </p:nvSpPr>
        <p:spPr>
          <a:xfrm>
            <a:off x="2286000" y="34119"/>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charset="0"/>
                <a:ea typeface="宋体" charset="0"/>
                <a:cs typeface="Lucida Sans" charset="0"/>
              </a:rPr>
              <a:t>MODELLING</a:t>
            </a:r>
            <a:endParaRPr lang="zh-CN" altLang="en-US" sz="4000" b="1" i="1" u="none" strike="noStrike" kern="1200" cap="all" spc="0" baseline="0">
              <a:solidFill>
                <a:schemeClr val="tx1"/>
              </a:solidFill>
              <a:latin typeface="Century Gothic" charset="0"/>
              <a:ea typeface="宋体" charset="0"/>
              <a:cs typeface="Lucida Sans" charset="0"/>
            </a:endParaRPr>
          </a:p>
        </p:txBody>
      </p:sp>
      <p:sp>
        <p:nvSpPr>
          <p:cNvPr id="115" name="矩形"/>
          <p:cNvSpPr>
            <a:spLocks/>
          </p:cNvSpPr>
          <p:nvPr/>
        </p:nvSpPr>
        <p:spPr>
          <a:xfrm>
            <a:off x="1646403" y="2558467"/>
            <a:ext cx="10668000" cy="35839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charset="0"/>
              <a:ea typeface="宋体" charset="0"/>
              <a:cs typeface="Century Gothic"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charset="0"/>
                <a:ea typeface="宋体" charset="0"/>
                <a:cs typeface="Century Gothic" charset="0"/>
              </a:rPr>
              <a:t>DATA ACQUISITION :</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charset="0"/>
                <a:ea typeface="宋体" charset="0"/>
                <a:cs typeface="Century Gothic" charset="0"/>
              </a:rPr>
              <a:t>             </a:t>
            </a:r>
            <a:r>
              <a:rPr lang="en-US" altLang="zh-CN" sz="2000" b="0" i="0" u="none" strike="noStrike" kern="1200" cap="none" spc="0" baseline="0">
                <a:solidFill>
                  <a:schemeClr val="tx1"/>
                </a:solidFill>
                <a:latin typeface="Century Gothic" charset="0"/>
                <a:ea typeface="宋体" charset="0"/>
                <a:cs typeface="Century Gothic" charset="0"/>
              </a:rPr>
              <a:t>1. Downloading the dataset from kaggle website.</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2. It is the company employees dataset .</a:t>
            </a: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charset="0"/>
                <a:ea typeface="宋体" charset="0"/>
                <a:cs typeface="Century Gothic" charset="0"/>
              </a:rPr>
              <a:t> COLLECTING THE FEATURES :</a:t>
            </a: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charset="0"/>
                <a:ea typeface="宋体" charset="0"/>
                <a:cs typeface="Century Gothic" charset="0"/>
              </a:rPr>
              <a:t>             </a:t>
            </a:r>
            <a:r>
              <a:rPr lang="en-US" altLang="zh-CN" sz="2000" b="0" i="0" u="none" strike="noStrike" kern="1200" cap="none" spc="0" baseline="0">
                <a:solidFill>
                  <a:schemeClr val="tx1"/>
                </a:solidFill>
                <a:latin typeface="Century Gothic" charset="0"/>
                <a:ea typeface="宋体" charset="0"/>
                <a:cs typeface="Century Gothic" charset="0"/>
              </a:rPr>
              <a:t>1.  the original employees dataset has 29 features.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2.  we are focusing on the 9 selected features for analysis</a:t>
            </a:r>
            <a:r>
              <a:rPr lang="en-US" altLang="zh-CN" sz="2000" b="1" i="0" u="none" strike="noStrike" kern="1200" cap="none" spc="0" baseline="0">
                <a:solidFill>
                  <a:schemeClr val="tx1"/>
                </a:solidFill>
                <a:latin typeface="Century Gothic" charset="0"/>
                <a:ea typeface="宋体" charset="0"/>
                <a:cs typeface="Century Gothic" charset="0"/>
              </a:rPr>
              <a:t>.</a:t>
            </a: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charset="0"/>
                <a:ea typeface="宋体" charset="0"/>
                <a:cs typeface="Century Gothic" charset="0"/>
              </a:rPr>
              <a:t>DATA CLEANING:</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1. Using conditional formatting to highlight cells with missing values.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            2. utilize the filtering option to remove the missing values in the rows.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charset="0"/>
                <a:ea typeface="宋体" charset="0"/>
                <a:cs typeface="Century Gothic" charset="0"/>
              </a:rPr>
              <a:t> 	</a:t>
            </a:r>
            <a:endParaRPr lang="zh-CN" altLang="en-US" sz="1800" b="0" i="0" u="none" strike="noStrike" kern="1200" cap="none" spc="0" baseline="0">
              <a:solidFill>
                <a:schemeClr val="tx1"/>
              </a:solidFill>
              <a:latin typeface="Century Gothic" charset="0"/>
              <a:ea typeface="宋体" charset="0"/>
              <a:cs typeface="Century Gothic" charset="0"/>
            </a:endParaRPr>
          </a:p>
        </p:txBody>
      </p:sp>
      <p:sp>
        <p:nvSpPr>
          <p:cNvPr id="116" name="矩形"/>
          <p:cNvSpPr>
            <a:spLocks/>
          </p:cNvSpPr>
          <p:nvPr/>
        </p:nvSpPr>
        <p:spPr>
          <a:xfrm>
            <a:off x="304800" y="1522580"/>
            <a:ext cx="8839200" cy="107721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charset="0"/>
                <a:ea typeface="宋体" charset="0"/>
                <a:cs typeface="Century Gothic" charset="0"/>
              </a:rPr>
              <a:t>STEPS FOR EMPLOYESS PERFORMANCE ANALYSIS:</a:t>
            </a:r>
            <a:endParaRPr lang="zh-CN" altLang="en-US" sz="3200" b="1"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28677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文本框"/>
          <p:cNvSpPr>
            <a:spLocks noGrp="1"/>
          </p:cNvSpPr>
          <p:nvPr>
            <p:ph type="title"/>
          </p:nvPr>
        </p:nvSpPr>
        <p:spPr>
          <a:xfrm>
            <a:off x="1981200" y="152400"/>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charset="0"/>
              <a:cs typeface="Times New Roman" pitchFamily="18" charset="0"/>
            </a:endParaRPr>
          </a:p>
        </p:txBody>
      </p:sp>
      <p:sp>
        <p:nvSpPr>
          <p:cNvPr id="120" name="矩形"/>
          <p:cNvSpPr>
            <a:spLocks/>
          </p:cNvSpPr>
          <p:nvPr/>
        </p:nvSpPr>
        <p:spPr>
          <a:xfrm>
            <a:off x="914400" y="2362200"/>
            <a:ext cx="10744201" cy="3647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charset="0"/>
                <a:ea typeface="宋体" charset="0"/>
                <a:cs typeface="Century Gothic" charset="0"/>
              </a:rPr>
              <a:t>CALCULATE PERFORMANCE LEVEL: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1. using IFS formula to calculating employees performance level.</a:t>
            </a: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charset="0"/>
                <a:ea typeface="宋体" charset="0"/>
                <a:cs typeface="Century Gothic" charset="0"/>
              </a:rPr>
              <a:t> DATA SUMMARIZING:</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1. using pivot table to summarize employee performance data.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2. enabling easy comparison and aggregation of results.</a:t>
            </a: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charset="0"/>
                <a:ea typeface="宋体" charset="0"/>
                <a:cs typeface="Century Gothic" charset="0"/>
              </a:rPr>
              <a:t>DATA VISUALIZATION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1. use recommended graphs and chats to visualize employee performance.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          2. providing an intuitive and impactful way to communicate insights and trends</a:t>
            </a:r>
            <a:r>
              <a:rPr lang="en-US" altLang="zh-CN" sz="2000" b="0" i="0" u="none" strike="noStrike" kern="1200" cap="none" spc="0" baseline="0">
                <a:solidFill>
                  <a:schemeClr val="tx1"/>
                </a:solidFill>
                <a:latin typeface="Century Gothic" charset="0"/>
                <a:ea typeface="宋体" charset="0"/>
                <a:cs typeface="Century Gothic" charset="0"/>
              </a:rPr>
              <a:t>.</a:t>
            </a:r>
            <a:endParaRPr lang="zh-CN" altLang="en-US" sz="20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210778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3"/>
          </a:graphicData>
        </a:graphic>
      </p:graphicFrame>
      <p:sp>
        <p:nvSpPr>
          <p:cNvPr id="124" name="矩形"/>
          <p:cNvSpPr>
            <a:spLocks/>
          </p:cNvSpPr>
          <p:nvPr/>
        </p:nvSpPr>
        <p:spPr>
          <a:xfrm>
            <a:off x="7620000" y="304800"/>
            <a:ext cx="4495800" cy="769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charset="0"/>
                <a:ea typeface="宋体" charset="0"/>
                <a:cs typeface="Century Gothic" charset="0"/>
              </a:rPr>
              <a:t>RESULTS</a:t>
            </a:r>
            <a:endParaRPr lang="zh-CN" altLang="en-US" sz="4400" b="1" i="1"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77922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29"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0" name="矩形"/>
          <p:cNvSpPr>
            <a:spLocks/>
          </p:cNvSpPr>
          <p:nvPr/>
        </p:nvSpPr>
        <p:spPr>
          <a:xfrm>
            <a:off x="7274434" y="668932"/>
            <a:ext cx="4217166" cy="75212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CONCLUSION</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31" name="曲线"/>
          <p:cNvSpPr>
            <a:spLocks/>
          </p:cNvSpPr>
          <p:nvPr/>
        </p:nvSpPr>
        <p:spPr>
          <a:xfrm>
            <a:off x="11007106" y="1943947"/>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矩形"/>
          <p:cNvSpPr>
            <a:spLocks/>
          </p:cNvSpPr>
          <p:nvPr/>
        </p:nvSpPr>
        <p:spPr>
          <a:xfrm>
            <a:off x="1524000" y="2172547"/>
            <a:ext cx="8534401" cy="2186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charset="0"/>
                <a:ea typeface="宋体" charset="0"/>
                <a:cs typeface="Century Gothic"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18899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横卷形"/>
          <p:cNvSpPr>
            <a:spLocks/>
          </p:cNvSpPr>
          <p:nvPr/>
        </p:nvSpPr>
        <p:spPr>
          <a:xfrm>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charset="0"/>
                <a:ea typeface="宋体" charset="0"/>
                <a:cs typeface="Century Gothic" charset="0"/>
              </a:rPr>
              <a:t>EMPLOYEE PERFORMANCE ANALYSIS</a:t>
            </a: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charset="0"/>
                <a:ea typeface="宋体" charset="0"/>
                <a:cs typeface="Century Gothic" charset="0"/>
              </a:rPr>
              <a:t>USING EXCEL</a:t>
            </a:r>
            <a:endParaRPr lang="zh-CN" altLang="en-US" sz="3200" b="1" i="1" u="none" strike="noStrike" kern="1200" cap="none" spc="0" baseline="0">
              <a:solidFill>
                <a:srgbClr val="FFFFFF"/>
              </a:solidFill>
              <a:latin typeface="Century Gothic" charset="0"/>
              <a:ea typeface="宋体" charset="0"/>
              <a:cs typeface="Century Gothic" charset="0"/>
            </a:endParaRPr>
          </a:p>
        </p:txBody>
      </p:sp>
      <p:sp>
        <p:nvSpPr>
          <p:cNvPr id="38" name="矩形"/>
          <p:cNvSpPr>
            <a:spLocks/>
          </p:cNvSpPr>
          <p:nvPr/>
        </p:nvSpPr>
        <p:spPr>
          <a:xfrm>
            <a:off x="838200" y="1752599"/>
            <a:ext cx="5562600" cy="758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charset="0"/>
                <a:ea typeface="宋体" charset="0"/>
                <a:cs typeface="Century Gothic" charset="0"/>
              </a:rPr>
              <a:t>PROJECT TITLE</a:t>
            </a:r>
            <a:endParaRPr lang="zh-CN" altLang="en-US" sz="4400" b="1"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6119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42" name="矩形"/>
          <p:cNvSpPr>
            <a:spLocks/>
          </p:cNvSpPr>
          <p:nvPr/>
        </p:nvSpPr>
        <p:spPr>
          <a:xfrm>
            <a:off x="4572000" y="2362200"/>
            <a:ext cx="4419600"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Problem statement</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Project Overview</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End Users</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Our Solution and Proposition</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Dataset Description</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Modelling Approach</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Result and Discussion </a:t>
            </a: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charset="0"/>
                <a:ea typeface="宋体" charset="0"/>
                <a:cs typeface="Century Gothic" charset="0"/>
              </a:rPr>
              <a:t> Conclusion </a:t>
            </a:r>
            <a:endParaRPr lang="zh-CN" altLang="en-US" sz="2400" b="1" i="0" u="none" strike="noStrike" kern="1200" cap="none" spc="0" baseline="0">
              <a:solidFill>
                <a:schemeClr val="bg1"/>
              </a:solidFill>
              <a:latin typeface="Century Gothic" charset="0"/>
              <a:ea typeface="宋体" charset="0"/>
              <a:cs typeface="Century Gothic" charset="0"/>
            </a:endParaRPr>
          </a:p>
        </p:txBody>
      </p:sp>
      <p:sp>
        <p:nvSpPr>
          <p:cNvPr id="43" name="矩形"/>
          <p:cNvSpPr>
            <a:spLocks/>
          </p:cNvSpPr>
          <p:nvPr/>
        </p:nvSpPr>
        <p:spPr>
          <a:xfrm>
            <a:off x="2590799" y="859470"/>
            <a:ext cx="3505199" cy="6915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charset="0"/>
                <a:ea typeface="宋体" charset="0"/>
                <a:cs typeface="Century Gothic" charset="0"/>
              </a:rPr>
              <a:t>AGENDA</a:t>
            </a:r>
            <a:endParaRPr lang="zh-CN" altLang="en-US" sz="4000" b="1"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14646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a:off x="10439400" y="5639296"/>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52" name="曲线"/>
            <p:cNvSpPr>
              <a:spLocks/>
            </p:cNvSpPr>
            <p:nvPr/>
          </p:nvSpPr>
          <p:spPr>
            <a:xfrm>
              <a:off x="11226065" y="60723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53" name="图片"/>
            <p:cNvPicPr>
              <a:picLocks/>
            </p:cNvPicPr>
            <p:nvPr/>
          </p:nvPicPr>
          <p:blipFill>
            <a:blip r:embed="rId3" cstate="print"/>
            <a:stretch>
              <a:fillRect/>
            </a:stretch>
          </p:blipFill>
          <p:spPr>
            <a:xfrm>
              <a:off x="9220200" y="3309937"/>
              <a:ext cx="2762249" cy="3257550"/>
            </a:xfrm>
            <a:prstGeom prst="rect">
              <a:avLst/>
            </a:prstGeom>
            <a:noFill/>
            <a:ln w="12700" cap="flat" cmpd="sng">
              <a:noFill/>
              <a:prstDash val="solid"/>
              <a:miter/>
            </a:ln>
          </p:spPr>
        </p:pic>
      </p:grpSp>
      <p:sp>
        <p:nvSpPr>
          <p:cNvPr id="55" name="曲线"/>
          <p:cNvSpPr>
            <a:spLocks/>
          </p:cNvSpPr>
          <p:nvPr/>
        </p:nvSpPr>
        <p:spPr>
          <a:xfrm>
            <a:off x="11207441" y="1866106"/>
            <a:ext cx="314322"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56" name="文本框"/>
          <p:cNvSpPr>
            <a:spLocks noGrp="1"/>
          </p:cNvSpPr>
          <p:nvPr>
            <p:ph type="title"/>
          </p:nvPr>
        </p:nvSpPr>
        <p:spPr>
          <a:xfrm>
            <a:off x="228600" y="1608673"/>
            <a:ext cx="5636895" cy="664210"/>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charset="0"/>
                <a:ea typeface="宋体" charset="0"/>
                <a:cs typeface="Lucida Sans" charset="0"/>
              </a:rPr>
              <a:t>PROBLEM STATEMENT </a:t>
            </a:r>
            <a:endParaRPr lang="zh-CN" altLang="en-US" sz="4250" b="1" i="1" u="none" strike="noStrike" kern="1200" cap="all" spc="0" baseline="0">
              <a:solidFill>
                <a:schemeClr val="tx1"/>
              </a:solidFill>
              <a:latin typeface="Century Gothic" charset="0"/>
              <a:ea typeface="宋体" charset="0"/>
              <a:cs typeface="Lucida Sans" charset="0"/>
            </a:endParaRPr>
          </a:p>
        </p:txBody>
      </p:sp>
      <p:sp>
        <p:nvSpPr>
          <p:cNvPr id="57" name="文本框"/>
          <p:cNvSpPr>
            <a:spLocks noGrp="1"/>
          </p:cNvSpPr>
          <p:nvPr>
            <p:ph type="sldNum"/>
          </p:nvPr>
        </p:nvSpPr>
        <p:spPr>
          <a:xfrm>
            <a:off x="8763000" y="479107"/>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4</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58"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59" name="矩形"/>
          <p:cNvSpPr>
            <a:spLocks/>
          </p:cNvSpPr>
          <p:nvPr/>
        </p:nvSpPr>
        <p:spPr>
          <a:xfrm>
            <a:off x="1905000" y="2819400"/>
            <a:ext cx="7010399"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charset="0"/>
                <a:ea typeface="宋体" charset="0"/>
                <a:cs typeface="Century Gothic"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charset="0"/>
                <a:ea typeface="宋体" charset="0"/>
                <a:cs typeface="Century Gothic" charset="0"/>
              </a:rPr>
              <a:t>.</a:t>
            </a:r>
            <a:endParaRPr lang="zh-CN" altLang="en-US" sz="18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200398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a:off x="9632334" y="5762625"/>
              <a:ext cx="457199" cy="45719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3" name="曲线"/>
            <p:cNvSpPr>
              <a:spLocks/>
            </p:cNvSpPr>
            <p:nvPr/>
          </p:nvSpPr>
          <p:spPr>
            <a:xfrm>
              <a:off x="9632334" y="6296024"/>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64" name="图片"/>
            <p:cNvPicPr>
              <a:picLocks/>
            </p:cNvPicPr>
            <p:nvPr/>
          </p:nvPicPr>
          <p:blipFill>
            <a:blip r:embed="rId3" cstate="print"/>
            <a:stretch>
              <a:fillRect/>
            </a:stretch>
          </p:blipFill>
          <p:spPr>
            <a:xfrm>
              <a:off x="8937009" y="3048000"/>
              <a:ext cx="3533775" cy="3810000"/>
            </a:xfrm>
            <a:prstGeom prst="rect">
              <a:avLst/>
            </a:prstGeom>
            <a:noFill/>
            <a:ln w="12700" cap="flat" cmpd="sng">
              <a:noFill/>
              <a:prstDash val="solid"/>
              <a:miter/>
            </a:ln>
          </p:spPr>
        </p:pic>
      </p:grpSp>
      <p:sp>
        <p:nvSpPr>
          <p:cNvPr id="66" name="曲线"/>
          <p:cNvSpPr>
            <a:spLocks/>
          </p:cNvSpPr>
          <p:nvPr/>
        </p:nvSpPr>
        <p:spPr>
          <a:xfrm>
            <a:off x="361950" y="6110899"/>
            <a:ext cx="314325"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67" name="文本框"/>
          <p:cNvSpPr>
            <a:spLocks noGrp="1"/>
          </p:cNvSpPr>
          <p:nvPr>
            <p:ph type="title"/>
          </p:nvPr>
        </p:nvSpPr>
        <p:spPr>
          <a:xfrm>
            <a:off x="381284" y="1594397"/>
            <a:ext cx="5263514" cy="664210"/>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charset="0"/>
                <a:ea typeface="宋体" charset="0"/>
                <a:cs typeface="Lucida Sans" charset="0"/>
              </a:rPr>
              <a:t>PROJECT </a:t>
            </a:r>
            <a:r>
              <a:rPr lang="en-US" altLang="zh-CN" sz="4250" b="1" i="1" u="none" strike="noStrike" kern="1200" cap="all" spc="-20" baseline="0">
                <a:solidFill>
                  <a:schemeClr val="tx1"/>
                </a:solidFill>
                <a:latin typeface="Century Gothic" charset="0"/>
                <a:ea typeface="宋体" charset="0"/>
                <a:cs typeface="Lucida Sans" charset="0"/>
              </a:rPr>
              <a:t>OVERVIEW</a:t>
            </a:r>
            <a:endParaRPr lang="zh-CN" altLang="en-US" sz="4250" b="1" i="1" u="none" strike="noStrike" kern="1200" cap="all" spc="0" baseline="0">
              <a:solidFill>
                <a:schemeClr val="tx1"/>
              </a:solidFill>
              <a:latin typeface="Century Gothic" charset="0"/>
              <a:ea typeface="宋体" charset="0"/>
              <a:cs typeface="Lucida Sans" charset="0"/>
            </a:endParaRPr>
          </a:p>
        </p:txBody>
      </p:sp>
      <p:sp>
        <p:nvSpPr>
          <p:cNvPr id="68" name="文本框"/>
          <p:cNvSpPr>
            <a:spLocks noGrp="1"/>
          </p:cNvSpPr>
          <p:nvPr>
            <p:ph type="sldNum"/>
          </p:nvPr>
        </p:nvSpPr>
        <p:spPr>
          <a:xfrm>
            <a:off x="8763000" y="479107"/>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5</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6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70" name="矩形"/>
          <p:cNvSpPr>
            <a:spLocks/>
          </p:cNvSpPr>
          <p:nvPr/>
        </p:nvSpPr>
        <p:spPr>
          <a:xfrm>
            <a:off x="6629400" y="450542"/>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71" name="矩形"/>
          <p:cNvSpPr>
            <a:spLocks/>
          </p:cNvSpPr>
          <p:nvPr/>
        </p:nvSpPr>
        <p:spPr>
          <a:xfrm>
            <a:off x="1512272" y="2571469"/>
            <a:ext cx="77724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charset="0"/>
                <a:ea typeface="宋体" charset="0"/>
                <a:cs typeface="Century Gothic"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24291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曲线"/>
          <p:cNvSpPr>
            <a:spLocks/>
          </p:cNvSpPr>
          <p:nvPr/>
        </p:nvSpPr>
        <p:spPr>
          <a:xfrm>
            <a:off x="11506200" y="54387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5" name="曲线"/>
          <p:cNvSpPr>
            <a:spLocks/>
          </p:cNvSpPr>
          <p:nvPr/>
        </p:nvSpPr>
        <p:spPr>
          <a:xfrm>
            <a:off x="420948" y="5589970"/>
            <a:ext cx="314323"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6" name="曲线"/>
          <p:cNvSpPr>
            <a:spLocks/>
          </p:cNvSpPr>
          <p:nvPr/>
        </p:nvSpPr>
        <p:spPr>
          <a:xfrm>
            <a:off x="11415712" y="63245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7" name="文本框"/>
          <p:cNvSpPr>
            <a:spLocks noGrp="1"/>
          </p:cNvSpPr>
          <p:nvPr>
            <p:ph type="title"/>
          </p:nvPr>
        </p:nvSpPr>
        <p:spPr>
          <a:xfrm>
            <a:off x="-752474" y="1828800"/>
            <a:ext cx="7315200" cy="616585"/>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charset="0"/>
                <a:ea typeface="宋体" charset="0"/>
                <a:cs typeface="Lucida Sans" charset="0"/>
              </a:rPr>
              <a:t>W</a:t>
            </a:r>
            <a:r>
              <a:rPr lang="en-US" altLang="zh-CN" sz="4000" b="1" i="0" u="none" strike="noStrike" kern="1200" cap="all" spc="-20" baseline="0">
                <a:solidFill>
                  <a:schemeClr val="tx1"/>
                </a:solidFill>
                <a:latin typeface="Century Gothic" charset="0"/>
                <a:ea typeface="宋体" charset="0"/>
                <a:cs typeface="Lucida Sans" charset="0"/>
              </a:rPr>
              <a:t>H</a:t>
            </a:r>
            <a:r>
              <a:rPr lang="en-US" altLang="zh-CN" sz="4000" b="1" i="0" u="none" strike="noStrike" kern="1200" cap="all" spc="20" baseline="0">
                <a:solidFill>
                  <a:schemeClr val="tx1"/>
                </a:solidFill>
                <a:latin typeface="Century Gothic" charset="0"/>
                <a:ea typeface="宋体" charset="0"/>
                <a:cs typeface="Lucida Sans" charset="0"/>
              </a:rPr>
              <a:t>O</a:t>
            </a:r>
            <a:r>
              <a:rPr lang="en-US" altLang="zh-CN" sz="4000" b="1" i="0" u="none" strike="noStrike" kern="1200" cap="all" spc="-235" baseline="0">
                <a:solidFill>
                  <a:schemeClr val="tx1"/>
                </a:solidFill>
                <a:latin typeface="Century Gothic" charset="0"/>
                <a:ea typeface="宋体" charset="0"/>
                <a:cs typeface="Lucida Sans" charset="0"/>
              </a:rPr>
              <a:t> </a:t>
            </a:r>
            <a:r>
              <a:rPr lang="en-US" altLang="zh-CN" sz="4000" b="1" i="0" u="none" strike="noStrike" kern="1200" cap="all" spc="-10" baseline="0">
                <a:solidFill>
                  <a:schemeClr val="tx1"/>
                </a:solidFill>
                <a:latin typeface="Century Gothic" charset="0"/>
                <a:ea typeface="宋体" charset="0"/>
                <a:cs typeface="Lucida Sans" charset="0"/>
              </a:rPr>
              <a:t>AR</a:t>
            </a:r>
            <a:r>
              <a:rPr lang="en-US" altLang="zh-CN" sz="4000" b="1" i="0" u="none" strike="noStrike" kern="1200" cap="all" spc="15" baseline="0">
                <a:solidFill>
                  <a:schemeClr val="tx1"/>
                </a:solidFill>
                <a:latin typeface="Century Gothic" charset="0"/>
                <a:ea typeface="宋体" charset="0"/>
                <a:cs typeface="Lucida Sans" charset="0"/>
              </a:rPr>
              <a:t>E</a:t>
            </a:r>
            <a:r>
              <a:rPr lang="en-US" altLang="zh-CN" sz="4000" b="1" i="0" u="none" strike="noStrike" kern="1200" cap="all" spc="-35" baseline="0">
                <a:solidFill>
                  <a:schemeClr val="tx1"/>
                </a:solidFill>
                <a:latin typeface="Century Gothic" charset="0"/>
                <a:ea typeface="宋体" charset="0"/>
                <a:cs typeface="Lucida Sans" charset="0"/>
              </a:rPr>
              <a:t> </a:t>
            </a:r>
            <a:r>
              <a:rPr lang="en-US" altLang="zh-CN" sz="4000" b="1" i="0" u="none" strike="noStrike" kern="1200" cap="all" spc="-10" baseline="0">
                <a:solidFill>
                  <a:schemeClr val="tx1"/>
                </a:solidFill>
                <a:latin typeface="Century Gothic" charset="0"/>
                <a:ea typeface="宋体" charset="0"/>
                <a:cs typeface="Lucida Sans" charset="0"/>
              </a:rPr>
              <a:t>T</a:t>
            </a:r>
            <a:r>
              <a:rPr lang="en-US" altLang="zh-CN" sz="4000" b="1" i="0" u="none" strike="noStrike" kern="1200" cap="all" spc="-15" baseline="0">
                <a:solidFill>
                  <a:schemeClr val="tx1"/>
                </a:solidFill>
                <a:latin typeface="Century Gothic" charset="0"/>
                <a:ea typeface="宋体" charset="0"/>
                <a:cs typeface="Lucida Sans" charset="0"/>
              </a:rPr>
              <a:t>H</a:t>
            </a:r>
            <a:r>
              <a:rPr lang="en-US" altLang="zh-CN" sz="4000" b="1" i="0" u="none" strike="noStrike" kern="1200" cap="all" spc="15" baseline="0">
                <a:solidFill>
                  <a:schemeClr val="tx1"/>
                </a:solidFill>
                <a:latin typeface="Century Gothic" charset="0"/>
                <a:ea typeface="宋体" charset="0"/>
                <a:cs typeface="Lucida Sans" charset="0"/>
              </a:rPr>
              <a:t>E</a:t>
            </a:r>
            <a:r>
              <a:rPr lang="en-US" altLang="zh-CN" sz="4000" b="1" i="0" u="none" strike="noStrike" kern="1200" cap="all" spc="-35" baseline="0">
                <a:solidFill>
                  <a:schemeClr val="tx1"/>
                </a:solidFill>
                <a:latin typeface="Century Gothic" charset="0"/>
                <a:ea typeface="宋体" charset="0"/>
                <a:cs typeface="Lucida Sans" charset="0"/>
              </a:rPr>
              <a:t> </a:t>
            </a:r>
            <a:r>
              <a:rPr lang="en-US" altLang="zh-CN" sz="4000" b="1" i="0" u="none" strike="noStrike" kern="1200" cap="all" spc="-20" baseline="0">
                <a:solidFill>
                  <a:schemeClr val="tx1"/>
                </a:solidFill>
                <a:latin typeface="Century Gothic" charset="0"/>
                <a:ea typeface="宋体" charset="0"/>
                <a:cs typeface="Lucida Sans" charset="0"/>
              </a:rPr>
              <a:t>E</a:t>
            </a:r>
            <a:r>
              <a:rPr lang="en-US" altLang="zh-CN" sz="4000" b="1" i="0" u="none" strike="noStrike" kern="1200" cap="all" spc="30" baseline="0">
                <a:solidFill>
                  <a:schemeClr val="tx1"/>
                </a:solidFill>
                <a:latin typeface="Century Gothic" charset="0"/>
                <a:ea typeface="宋体" charset="0"/>
                <a:cs typeface="Lucida Sans" charset="0"/>
              </a:rPr>
              <a:t>N</a:t>
            </a:r>
            <a:r>
              <a:rPr lang="en-US" altLang="zh-CN" sz="4000" b="1" i="0" u="none" strike="noStrike" kern="1200" cap="all" spc="15" baseline="0">
                <a:solidFill>
                  <a:schemeClr val="tx1"/>
                </a:solidFill>
                <a:latin typeface="Century Gothic" charset="0"/>
                <a:ea typeface="宋体" charset="0"/>
                <a:cs typeface="Lucida Sans" charset="0"/>
              </a:rPr>
              <a:t>D </a:t>
            </a:r>
            <a:r>
              <a:rPr lang="en-US" altLang="zh-CN" sz="4000" b="1" i="0" u="none" strike="noStrike" kern="1200" cap="all" spc="0" baseline="0">
                <a:solidFill>
                  <a:schemeClr val="tx1"/>
                </a:solidFill>
                <a:latin typeface="Century Gothic" charset="0"/>
                <a:ea typeface="宋体" charset="0"/>
                <a:cs typeface="Lucida Sans" charset="0"/>
              </a:rPr>
              <a:t>U</a:t>
            </a:r>
            <a:r>
              <a:rPr lang="en-US" altLang="zh-CN" sz="4000" b="1" i="0" u="none" strike="noStrike" kern="1200" cap="all" spc="10" baseline="0">
                <a:solidFill>
                  <a:schemeClr val="tx1"/>
                </a:solidFill>
                <a:latin typeface="Century Gothic" charset="0"/>
                <a:ea typeface="宋体" charset="0"/>
                <a:cs typeface="Lucida Sans" charset="0"/>
              </a:rPr>
              <a:t>S</a:t>
            </a:r>
            <a:r>
              <a:rPr lang="en-US" altLang="zh-CN" sz="4000" b="1" i="0" u="none" strike="noStrike" kern="1200" cap="all" spc="-25" baseline="0">
                <a:solidFill>
                  <a:schemeClr val="tx1"/>
                </a:solidFill>
                <a:latin typeface="Century Gothic" charset="0"/>
                <a:ea typeface="宋体" charset="0"/>
                <a:cs typeface="Lucida Sans" charset="0"/>
              </a:rPr>
              <a:t>E</a:t>
            </a:r>
            <a:r>
              <a:rPr lang="en-US" altLang="zh-CN" sz="4000" b="1" i="0" u="none" strike="noStrike" kern="1200" cap="all" spc="-10" baseline="0">
                <a:solidFill>
                  <a:schemeClr val="tx1"/>
                </a:solidFill>
                <a:latin typeface="Century Gothic" charset="0"/>
                <a:ea typeface="宋体" charset="0"/>
                <a:cs typeface="Lucida Sans" charset="0"/>
              </a:rPr>
              <a:t>R</a:t>
            </a:r>
            <a:r>
              <a:rPr lang="en-US" altLang="zh-CN" sz="4000" b="1" i="0" u="none" strike="noStrike" kern="1200" cap="all" spc="5" baseline="0">
                <a:solidFill>
                  <a:schemeClr val="tx1"/>
                </a:solidFill>
                <a:latin typeface="Century Gothic" charset="0"/>
                <a:ea typeface="宋体" charset="0"/>
                <a:cs typeface="Lucida Sans" charset="0"/>
              </a:rPr>
              <a:t>S?</a:t>
            </a:r>
            <a:endParaRPr lang="zh-CN" altLang="en-US" sz="4000" b="1" i="0" u="none" strike="noStrike" kern="1200" cap="all" spc="0" baseline="0">
              <a:solidFill>
                <a:schemeClr val="tx1"/>
              </a:solidFill>
              <a:latin typeface="Century Gothic" charset="0"/>
              <a:ea typeface="宋体" charset="0"/>
              <a:cs typeface="Lucida Sans" charset="0"/>
            </a:endParaRPr>
          </a:p>
        </p:txBody>
      </p:sp>
      <p:sp>
        <p:nvSpPr>
          <p:cNvPr id="78" name="文本框"/>
          <p:cNvSpPr>
            <a:spLocks noGrp="1"/>
          </p:cNvSpPr>
          <p:nvPr>
            <p:ph type="sldNum"/>
          </p:nvPr>
        </p:nvSpPr>
        <p:spPr>
          <a:xfrm>
            <a:off x="8763000" y="479107"/>
            <a:ext cx="2743200" cy="168909"/>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6</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7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80" name="矩形"/>
          <p:cNvSpPr>
            <a:spLocks/>
          </p:cNvSpPr>
          <p:nvPr/>
        </p:nvSpPr>
        <p:spPr>
          <a:xfrm>
            <a:off x="2743200" y="2977784"/>
            <a:ext cx="7229475"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Human Resource Team</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CEO</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Managing Director</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Employees</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Training and Development Team</a:t>
            </a: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charset="0"/>
                <a:ea typeface="宋体" charset="0"/>
                <a:cs typeface="Century Gothic" charset="0"/>
              </a:rPr>
              <a:t>Performance review committees</a:t>
            </a:r>
            <a:endParaRPr lang="zh-CN" altLang="en-US" sz="28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12997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图片"/>
          <p:cNvPicPr>
            <a:picLocks/>
          </p:cNvPicPr>
          <p:nvPr/>
        </p:nvPicPr>
        <p:blipFill>
          <a:blip r:embed="rId3" cstate="print"/>
          <a:stretch>
            <a:fillRect/>
          </a:stretch>
        </p:blipFill>
        <p:spPr>
          <a:xfrm>
            <a:off x="228600" y="2474438"/>
            <a:ext cx="2590799" cy="3442645"/>
          </a:xfrm>
          <a:prstGeom prst="rect">
            <a:avLst/>
          </a:prstGeom>
          <a:noFill/>
          <a:ln w="12700" cap="flat" cmpd="sng">
            <a:noFill/>
            <a:prstDash val="solid"/>
            <a:miter/>
          </a:ln>
        </p:spPr>
      </p:pic>
      <p:sp>
        <p:nvSpPr>
          <p:cNvPr id="84" name="曲线"/>
          <p:cNvSpPr>
            <a:spLocks/>
          </p:cNvSpPr>
          <p:nvPr/>
        </p:nvSpPr>
        <p:spPr>
          <a:xfrm>
            <a:off x="11506200" y="5619750"/>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5" name="曲线"/>
          <p:cNvSpPr>
            <a:spLocks/>
          </p:cNvSpPr>
          <p:nvPr/>
        </p:nvSpPr>
        <p:spPr>
          <a:xfrm>
            <a:off x="361950" y="1600200"/>
            <a:ext cx="314325"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6" name="曲线"/>
          <p:cNvSpPr>
            <a:spLocks/>
          </p:cNvSpPr>
          <p:nvPr/>
        </p:nvSpPr>
        <p:spPr>
          <a:xfrm>
            <a:off x="11343705" y="62864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7" name="文本框"/>
          <p:cNvSpPr>
            <a:spLocks noGrp="1"/>
          </p:cNvSpPr>
          <p:nvPr>
            <p:ph type="title"/>
          </p:nvPr>
        </p:nvSpPr>
        <p:spPr>
          <a:xfrm>
            <a:off x="1066800" y="1537325"/>
            <a:ext cx="9763125" cy="567460"/>
          </a:xfrm>
          <a:prstGeom prst="rect">
            <a:avLst/>
          </a:prstGeom>
          <a:noFill/>
          <a:ln w="12700" cap="flat" cmpd="sng">
            <a:noFill/>
            <a:prstDash val="solid"/>
            <a:miter/>
          </a:ln>
        </p:spPr>
        <p:txBody>
          <a:bodyPr vert="horz" wrap="square" lIns="0" tIns="13334" rIns="0" bIns="0" anchor="ctr" anchorCtr="0">
            <a:prstTxWarp prst="textNoShape">
              <a:avLst/>
            </a:prstTxWarp>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25" baseline="0">
                <a:solidFill>
                  <a:schemeClr val="tx1"/>
                </a:solidFill>
                <a:latin typeface="Century Gothic" charset="0"/>
                <a:ea typeface="宋体" charset="0"/>
                <a:cs typeface="Lucida Sans" charset="0"/>
              </a:rPr>
              <a:t>U</a:t>
            </a:r>
            <a:r>
              <a:rPr lang="en-US" altLang="zh-CN" sz="3600" b="1" i="1" u="none" strike="noStrike" kern="1200" cap="all" spc="0" baseline="0">
                <a:solidFill>
                  <a:schemeClr val="tx1"/>
                </a:solidFill>
                <a:latin typeface="Century Gothic" charset="0"/>
                <a:ea typeface="宋体" charset="0"/>
                <a:cs typeface="Lucida Sans" charset="0"/>
              </a:rPr>
              <a:t>R</a:t>
            </a:r>
            <a:r>
              <a:rPr lang="en-US" altLang="zh-CN" sz="3600" b="1" i="1" u="none" strike="noStrike" kern="1200" cap="all" spc="5" baseline="0">
                <a:solidFill>
                  <a:schemeClr val="tx1"/>
                </a:solidFill>
                <a:latin typeface="Century Gothic" charset="0"/>
                <a:ea typeface="宋体" charset="0"/>
                <a:cs typeface="Lucida Sans" charset="0"/>
              </a:rPr>
              <a:t> </a:t>
            </a:r>
            <a:r>
              <a:rPr lang="en-US" altLang="zh-CN" sz="3600" b="1" i="1" u="none" strike="noStrike" kern="1200" cap="all" spc="25" baseline="0">
                <a:solidFill>
                  <a:schemeClr val="tx1"/>
                </a:solidFill>
                <a:latin typeface="Century Gothic" charset="0"/>
                <a:ea typeface="宋体" charset="0"/>
                <a:cs typeface="Lucida Sans" charset="0"/>
              </a:rPr>
              <a:t>S</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25" baseline="0">
                <a:solidFill>
                  <a:schemeClr val="tx1"/>
                </a:solidFill>
                <a:latin typeface="Century Gothic" charset="0"/>
                <a:ea typeface="宋体" charset="0"/>
                <a:cs typeface="Lucida Sans" charset="0"/>
              </a:rPr>
              <a:t>LU</a:t>
            </a:r>
            <a:r>
              <a:rPr lang="en-US" altLang="zh-CN" sz="3600" b="1" i="1" u="none" strike="noStrike" kern="1200" cap="all" spc="-35" baseline="0">
                <a:solidFill>
                  <a:schemeClr val="tx1"/>
                </a:solidFill>
                <a:latin typeface="Century Gothic" charset="0"/>
                <a:ea typeface="宋体" charset="0"/>
                <a:cs typeface="Lucida Sans" charset="0"/>
              </a:rPr>
              <a:t>T</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0" baseline="0">
                <a:solidFill>
                  <a:schemeClr val="tx1"/>
                </a:solidFill>
                <a:latin typeface="Century Gothic" charset="0"/>
                <a:ea typeface="宋体" charset="0"/>
                <a:cs typeface="Lucida Sans" charset="0"/>
              </a:rPr>
              <a:t>N</a:t>
            </a:r>
            <a:r>
              <a:rPr lang="en-US" altLang="zh-CN" sz="3600" b="1" i="1" u="none" strike="noStrike" kern="1200" cap="all" spc="-345" baseline="0">
                <a:solidFill>
                  <a:schemeClr val="tx1"/>
                </a:solidFill>
                <a:latin typeface="Century Gothic" charset="0"/>
                <a:ea typeface="宋体" charset="0"/>
                <a:cs typeface="Lucida Sans" charset="0"/>
              </a:rPr>
              <a:t> </a:t>
            </a:r>
            <a:r>
              <a:rPr lang="en-US" altLang="zh-CN" sz="3600" b="1" i="1" u="none" strike="noStrike" kern="1200" cap="all" spc="-35" baseline="0">
                <a:solidFill>
                  <a:schemeClr val="tx1"/>
                </a:solidFill>
                <a:latin typeface="Century Gothic" charset="0"/>
                <a:ea typeface="宋体" charset="0"/>
                <a:cs typeface="Lucida Sans" charset="0"/>
              </a:rPr>
              <a:t>A</a:t>
            </a:r>
            <a:r>
              <a:rPr lang="en-US" altLang="zh-CN" sz="3600" b="1" i="1" u="none" strike="noStrike" kern="1200" cap="all" spc="-5" baseline="0">
                <a:solidFill>
                  <a:schemeClr val="tx1"/>
                </a:solidFill>
                <a:latin typeface="Century Gothic" charset="0"/>
                <a:ea typeface="宋体" charset="0"/>
                <a:cs typeface="Lucida Sans" charset="0"/>
              </a:rPr>
              <a:t>N</a:t>
            </a:r>
            <a:r>
              <a:rPr lang="en-US" altLang="zh-CN" sz="3600" b="1" i="1" u="none" strike="noStrike" kern="1200" cap="all" spc="0" baseline="0">
                <a:solidFill>
                  <a:schemeClr val="tx1"/>
                </a:solidFill>
                <a:latin typeface="Century Gothic" charset="0"/>
                <a:ea typeface="宋体" charset="0"/>
                <a:cs typeface="Lucida Sans" charset="0"/>
              </a:rPr>
              <a:t>D</a:t>
            </a:r>
            <a:r>
              <a:rPr lang="en-US" altLang="zh-CN" sz="3600" b="1" i="1" u="none" strike="noStrike" kern="1200" cap="all" spc="35" baseline="0">
                <a:solidFill>
                  <a:schemeClr val="tx1"/>
                </a:solidFill>
                <a:latin typeface="Century Gothic" charset="0"/>
                <a:ea typeface="宋体" charset="0"/>
                <a:cs typeface="Lucida Sans" charset="0"/>
              </a:rPr>
              <a:t> </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35" baseline="0">
                <a:solidFill>
                  <a:schemeClr val="tx1"/>
                </a:solidFill>
                <a:latin typeface="Century Gothic" charset="0"/>
                <a:ea typeface="宋体" charset="0"/>
                <a:cs typeface="Lucida Sans" charset="0"/>
              </a:rPr>
              <a:t>T</a:t>
            </a:r>
            <a:r>
              <a:rPr lang="en-US" altLang="zh-CN" sz="3600" b="1" i="1" u="none" strike="noStrike" kern="1200" cap="all" spc="0" baseline="0">
                <a:solidFill>
                  <a:schemeClr val="tx1"/>
                </a:solidFill>
                <a:latin typeface="Century Gothic" charset="0"/>
                <a:ea typeface="宋体" charset="0"/>
                <a:cs typeface="Lucida Sans" charset="0"/>
              </a:rPr>
              <a:t>S</a:t>
            </a:r>
            <a:r>
              <a:rPr lang="en-US" altLang="zh-CN" sz="3600" b="1" i="1" u="none" strike="noStrike" kern="1200" cap="all" spc="60" baseline="0">
                <a:solidFill>
                  <a:schemeClr val="tx1"/>
                </a:solidFill>
                <a:latin typeface="Century Gothic" charset="0"/>
                <a:ea typeface="宋体" charset="0"/>
                <a:cs typeface="Lucida Sans" charset="0"/>
              </a:rPr>
              <a:t> </a:t>
            </a:r>
            <a:r>
              <a:rPr lang="en-US" altLang="zh-CN" sz="3600" b="1" i="1" u="none" strike="noStrike" kern="1200" cap="all" spc="-295" baseline="0">
                <a:solidFill>
                  <a:schemeClr val="tx1"/>
                </a:solidFill>
                <a:latin typeface="Century Gothic" charset="0"/>
                <a:ea typeface="宋体" charset="0"/>
                <a:cs typeface="Lucida Sans" charset="0"/>
              </a:rPr>
              <a:t>V</a:t>
            </a:r>
            <a:r>
              <a:rPr lang="en-US" altLang="zh-CN" sz="3600" b="1" i="1" u="none" strike="noStrike" kern="1200" cap="all" spc="-35" baseline="0">
                <a:solidFill>
                  <a:schemeClr val="tx1"/>
                </a:solidFill>
                <a:latin typeface="Century Gothic" charset="0"/>
                <a:ea typeface="宋体" charset="0"/>
                <a:cs typeface="Lucida Sans" charset="0"/>
              </a:rPr>
              <a:t>A</a:t>
            </a:r>
            <a:r>
              <a:rPr lang="en-US" altLang="zh-CN" sz="3600" b="1" i="1" u="none" strike="noStrike" kern="1200" cap="all" spc="25" baseline="0">
                <a:solidFill>
                  <a:schemeClr val="tx1"/>
                </a:solidFill>
                <a:latin typeface="Century Gothic" charset="0"/>
                <a:ea typeface="宋体" charset="0"/>
                <a:cs typeface="Lucida Sans" charset="0"/>
              </a:rPr>
              <a:t>LU</a:t>
            </a:r>
            <a:r>
              <a:rPr lang="en-US" altLang="zh-CN" sz="3600" b="1" i="1" u="none" strike="noStrike" kern="1200" cap="all" spc="0" baseline="0">
                <a:solidFill>
                  <a:schemeClr val="tx1"/>
                </a:solidFill>
                <a:latin typeface="Century Gothic" charset="0"/>
                <a:ea typeface="宋体" charset="0"/>
                <a:cs typeface="Lucida Sans" charset="0"/>
              </a:rPr>
              <a:t>E</a:t>
            </a:r>
            <a:r>
              <a:rPr lang="en-US" altLang="zh-CN" sz="3600" b="1" i="1" u="none" strike="noStrike" kern="1200" cap="all" spc="-65" baseline="0">
                <a:solidFill>
                  <a:schemeClr val="tx1"/>
                </a:solidFill>
                <a:latin typeface="Century Gothic" charset="0"/>
                <a:ea typeface="宋体" charset="0"/>
                <a:cs typeface="Lucida Sans" charset="0"/>
              </a:rPr>
              <a:t> </a:t>
            </a:r>
            <a:r>
              <a:rPr lang="en-US" altLang="zh-CN" sz="3600" b="1" i="1" u="none" strike="noStrike" kern="1200" cap="all" spc="-15" baseline="0">
                <a:solidFill>
                  <a:schemeClr val="tx1"/>
                </a:solidFill>
                <a:latin typeface="Century Gothic" charset="0"/>
                <a:ea typeface="宋体" charset="0"/>
                <a:cs typeface="Lucida Sans" charset="0"/>
              </a:rPr>
              <a:t>P</a:t>
            </a:r>
            <a:r>
              <a:rPr lang="en-US" altLang="zh-CN" sz="3600" b="1" i="1" u="none" strike="noStrike" kern="1200" cap="all" spc="-30" baseline="0">
                <a:solidFill>
                  <a:schemeClr val="tx1"/>
                </a:solidFill>
                <a:latin typeface="Century Gothic" charset="0"/>
                <a:ea typeface="宋体" charset="0"/>
                <a:cs typeface="Lucida Sans" charset="0"/>
              </a:rPr>
              <a:t>R</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15" baseline="0">
                <a:solidFill>
                  <a:schemeClr val="tx1"/>
                </a:solidFill>
                <a:latin typeface="Century Gothic" charset="0"/>
                <a:ea typeface="宋体" charset="0"/>
                <a:cs typeface="Lucida Sans" charset="0"/>
              </a:rPr>
              <a:t>P</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25" baseline="0">
                <a:solidFill>
                  <a:schemeClr val="tx1"/>
                </a:solidFill>
                <a:latin typeface="Century Gothic" charset="0"/>
                <a:ea typeface="宋体" charset="0"/>
                <a:cs typeface="Lucida Sans" charset="0"/>
              </a:rPr>
              <a:t>S</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35" baseline="0">
                <a:solidFill>
                  <a:schemeClr val="tx1"/>
                </a:solidFill>
                <a:latin typeface="Century Gothic" charset="0"/>
                <a:ea typeface="宋体" charset="0"/>
                <a:cs typeface="Lucida Sans" charset="0"/>
              </a:rPr>
              <a:t>T</a:t>
            </a:r>
            <a:r>
              <a:rPr lang="en-US" altLang="zh-CN" sz="3600" b="1" i="1" u="none" strike="noStrike" kern="1200" cap="all" spc="-30" baseline="0">
                <a:solidFill>
                  <a:schemeClr val="tx1"/>
                </a:solidFill>
                <a:latin typeface="Century Gothic" charset="0"/>
                <a:ea typeface="宋体" charset="0"/>
                <a:cs typeface="Lucida Sans" charset="0"/>
              </a:rPr>
              <a:t>I</a:t>
            </a:r>
            <a:r>
              <a:rPr lang="en-US" altLang="zh-CN" sz="3600" b="1" i="1" u="none" strike="noStrike" kern="1200" cap="all" spc="10" baseline="0">
                <a:solidFill>
                  <a:schemeClr val="tx1"/>
                </a:solidFill>
                <a:latin typeface="Century Gothic" charset="0"/>
                <a:ea typeface="宋体" charset="0"/>
                <a:cs typeface="Lucida Sans" charset="0"/>
              </a:rPr>
              <a:t>O</a:t>
            </a:r>
            <a:r>
              <a:rPr lang="en-US" altLang="zh-CN" sz="3600" b="1" i="1" u="none" strike="noStrike" kern="1200" cap="all" spc="0" baseline="0">
                <a:solidFill>
                  <a:schemeClr val="tx1"/>
                </a:solidFill>
                <a:latin typeface="Century Gothic" charset="0"/>
                <a:ea typeface="宋体" charset="0"/>
                <a:cs typeface="Lucida Sans" charset="0"/>
              </a:rPr>
              <a:t>N</a:t>
            </a:r>
            <a:endParaRPr lang="zh-CN" altLang="en-US" sz="3600" b="1" i="1" u="none" strike="noStrike" kern="1200" cap="all" spc="0" baseline="0">
              <a:solidFill>
                <a:schemeClr val="tx1"/>
              </a:solidFill>
              <a:latin typeface="Century Gothic" charset="0"/>
              <a:ea typeface="宋体" charset="0"/>
              <a:cs typeface="Lucida Sans" charset="0"/>
            </a:endParaRPr>
          </a:p>
        </p:txBody>
      </p:sp>
      <p:sp>
        <p:nvSpPr>
          <p:cNvPr id="88" name="文本框"/>
          <p:cNvSpPr>
            <a:spLocks noGrp="1"/>
          </p:cNvSpPr>
          <p:nvPr>
            <p:ph type="sldNum"/>
          </p:nvPr>
        </p:nvSpPr>
        <p:spPr>
          <a:xfrm>
            <a:off x="8763000" y="490220"/>
            <a:ext cx="2743200" cy="146685"/>
          </a:xfrm>
          <a:prstGeom prst="rect">
            <a:avLst/>
          </a:prstGeom>
          <a:noFill/>
          <a:ln w="12700"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charset="0"/>
                <a:ea typeface="宋体" charset="0"/>
                <a:cs typeface="Century Gothic" charset="0"/>
              </a:rPr>
              <a:t>7</a:t>
            </a:fld>
            <a:endParaRPr lang="zh-CN" altLang="en-US" sz="1050" b="0" i="0" u="none" strike="noStrike" kern="1200" cap="none" spc="10" baseline="0">
              <a:solidFill>
                <a:srgbClr val="898989"/>
              </a:solidFill>
              <a:latin typeface="Century Gothic" charset="0"/>
              <a:ea typeface="宋体" charset="0"/>
              <a:cs typeface="Century Gothic" charset="0"/>
            </a:endParaRPr>
          </a:p>
        </p:txBody>
      </p:sp>
      <p:pic>
        <p:nvPicPr>
          <p:cNvPr id="8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90" name="矩形"/>
          <p:cNvSpPr>
            <a:spLocks/>
          </p:cNvSpPr>
          <p:nvPr/>
        </p:nvSpPr>
        <p:spPr>
          <a:xfrm>
            <a:off x="2847833" y="3041600"/>
            <a:ext cx="7315200" cy="22250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Highlighting missing values using conditional formatting.</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Remove missing values using Filtering.</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Calculate performance levels using formulas.</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Summarize data using Pivot tables.</a:t>
            </a: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charset="0"/>
                <a:ea typeface="宋体" charset="0"/>
                <a:cs typeface="Century Gothic" charset="0"/>
              </a:rPr>
              <a:t> Visualize data using Graph.</a:t>
            </a:r>
            <a:endParaRPr lang="zh-CN" altLang="en-US" sz="24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39686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文本框"/>
          <p:cNvSpPr>
            <a:spLocks noGrp="1"/>
          </p:cNvSpPr>
          <p:nvPr>
            <p:ph type="title"/>
          </p:nvPr>
        </p:nvSpPr>
        <p:spPr>
          <a:xfrm>
            <a:off x="2180869" y="457200"/>
            <a:ext cx="8610600" cy="129302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charset="0"/>
                <a:ea typeface="宋体" charset="0"/>
                <a:cs typeface="Lucida Sans" charset="0"/>
              </a:rPr>
              <a:t>Dataset Description</a:t>
            </a:r>
            <a:endParaRPr lang="zh-CN" altLang="en-US" sz="4000" b="1" i="1" u="none" strike="noStrike" kern="1200" cap="all" spc="0" baseline="0">
              <a:solidFill>
                <a:schemeClr val="tx1"/>
              </a:solidFill>
              <a:latin typeface="Century Gothic" charset="0"/>
              <a:ea typeface="宋体" charset="0"/>
              <a:cs typeface="Lucida Sans" charset="0"/>
            </a:endParaRPr>
          </a:p>
        </p:txBody>
      </p:sp>
      <p:sp>
        <p:nvSpPr>
          <p:cNvPr id="94" name="矩形"/>
          <p:cNvSpPr>
            <a:spLocks/>
          </p:cNvSpPr>
          <p:nvPr/>
        </p:nvSpPr>
        <p:spPr>
          <a:xfrm>
            <a:off x="1752599" y="2209800"/>
            <a:ext cx="9982200" cy="37490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ID (numerical)</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Name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Type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Performance Level(text)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Gender Code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Rating (numerical)</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Classification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Business Unit (text)</a:t>
            </a: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charset="0"/>
                <a:ea typeface="宋体" charset="0"/>
                <a:cs typeface="Century Gothic" charset="0"/>
              </a:rPr>
              <a:t>Employee Status(text)</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charset="0"/>
                <a:ea typeface="宋体" charset="0"/>
                <a:cs typeface="Century Gothic"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charset="0"/>
              <a:ea typeface="宋体" charset="0"/>
              <a:cs typeface="Century Gothic" charset="0"/>
            </a:endParaRPr>
          </a:p>
        </p:txBody>
      </p:sp>
      <p:pic>
        <p:nvPicPr>
          <p:cNvPr id="95" name="图片"/>
          <p:cNvPicPr>
            <a:picLocks/>
          </p:cNvPicPr>
          <p:nvPr/>
        </p:nvPicPr>
        <p:blipFill>
          <a:blip r:embed="rId3" cstate="print"/>
          <a:stretch>
            <a:fillRect/>
          </a:stretch>
        </p:blipFill>
        <p:spPr>
          <a:xfrm>
            <a:off x="9525000" y="1600200"/>
            <a:ext cx="2466975" cy="3419475"/>
          </a:xfrm>
          <a:prstGeom prst="rect">
            <a:avLst/>
          </a:prstGeom>
          <a:noFill/>
          <a:ln w="12700" cap="flat" cmpd="sng">
            <a:noFill/>
            <a:prstDash val="solid"/>
            <a:miter/>
          </a:ln>
        </p:spPr>
      </p:pic>
    </p:spTree>
    <p:extLst>
      <p:ext uri="{BB962C8B-B14F-4D97-AF65-F5344CB8AC3E}">
        <p14:creationId xmlns:p14="http://schemas.microsoft.com/office/powerpoint/2010/main" val="35876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11391518" y="5091110"/>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0" name="曲线"/>
          <p:cNvSpPr>
            <a:spLocks/>
          </p:cNvSpPr>
          <p:nvPr/>
        </p:nvSpPr>
        <p:spPr>
          <a:xfrm>
            <a:off x="752474" y="2030853"/>
            <a:ext cx="314325"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1" name="曲线"/>
          <p:cNvSpPr>
            <a:spLocks/>
          </p:cNvSpPr>
          <p:nvPr/>
        </p:nvSpPr>
        <p:spPr>
          <a:xfrm>
            <a:off x="11391518" y="695337"/>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03" name="文本框"/>
          <p:cNvSpPr>
            <a:spLocks noGrp="1"/>
          </p:cNvSpPr>
          <p:nvPr>
            <p:ph type="title"/>
          </p:nvPr>
        </p:nvSpPr>
        <p:spPr>
          <a:xfrm>
            <a:off x="1447800" y="1713526"/>
            <a:ext cx="8000999" cy="638810"/>
          </a:xfrm>
          <a:prstGeom prst="rect">
            <a:avLst/>
          </a:prstGeom>
          <a:noFill/>
          <a:ln w="12700" cap="flat" cmpd="sng">
            <a:noFill/>
            <a:prstDash val="solid"/>
            <a:miter/>
          </a:ln>
        </p:spPr>
        <p:txBody>
          <a:bodyPr vert="horz" wrap="square" lIns="0" tIns="16510" rIns="0" bIns="0" anchor="ctr" anchorCtr="0">
            <a:prstTxWarp prst="textNoShape">
              <a:avLst/>
            </a:prstTxWarp>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charset="0"/>
                <a:ea typeface="宋体" charset="0"/>
                <a:cs typeface="Lucida Sans" charset="0"/>
              </a:rPr>
              <a:t>THE</a:t>
            </a:r>
            <a:r>
              <a:rPr lang="en-US" altLang="zh-CN" sz="4250" b="1" i="1" u="none" strike="noStrike" kern="1200" cap="all" spc="20" baseline="0">
                <a:solidFill>
                  <a:schemeClr val="tx1"/>
                </a:solidFill>
                <a:latin typeface="Century Gothic" charset="0"/>
                <a:ea typeface="宋体" charset="0"/>
                <a:cs typeface="Lucida Sans" charset="0"/>
              </a:rPr>
              <a:t> "</a:t>
            </a:r>
            <a:r>
              <a:rPr lang="en-US" altLang="zh-CN" sz="4250" b="1" i="1" u="none" strike="noStrike" kern="1200" cap="all" spc="10" baseline="0">
                <a:solidFill>
                  <a:schemeClr val="tx1"/>
                </a:solidFill>
                <a:latin typeface="Century Gothic" charset="0"/>
                <a:ea typeface="宋体" charset="0"/>
                <a:cs typeface="Lucida Sans" charset="0"/>
              </a:rPr>
              <a:t>WOW"</a:t>
            </a:r>
            <a:r>
              <a:rPr lang="en-US" altLang="zh-CN" sz="4250" b="1" i="1" u="none" strike="noStrike" kern="1200" cap="all" spc="85" baseline="0">
                <a:solidFill>
                  <a:schemeClr val="tx1"/>
                </a:solidFill>
                <a:latin typeface="Century Gothic" charset="0"/>
                <a:ea typeface="宋体" charset="0"/>
                <a:cs typeface="Lucida Sans" charset="0"/>
              </a:rPr>
              <a:t> </a:t>
            </a:r>
            <a:r>
              <a:rPr lang="en-US" altLang="zh-CN" sz="4250" b="1" i="1" u="none" strike="noStrike" kern="1200" cap="all" spc="10" baseline="0">
                <a:solidFill>
                  <a:schemeClr val="tx1"/>
                </a:solidFill>
                <a:latin typeface="Century Gothic" charset="0"/>
                <a:ea typeface="宋体" charset="0"/>
                <a:cs typeface="Lucida Sans" charset="0"/>
              </a:rPr>
              <a:t>IN</a:t>
            </a:r>
            <a:r>
              <a:rPr lang="en-US" altLang="zh-CN" sz="4250" b="1" i="1" u="none" strike="noStrike" kern="1200" cap="all" spc="-5" baseline="0">
                <a:solidFill>
                  <a:schemeClr val="tx1"/>
                </a:solidFill>
                <a:latin typeface="Century Gothic" charset="0"/>
                <a:ea typeface="宋体" charset="0"/>
                <a:cs typeface="Lucida Sans" charset="0"/>
              </a:rPr>
              <a:t> </a:t>
            </a:r>
            <a:r>
              <a:rPr lang="en-US" altLang="zh-CN" sz="4250" b="1" i="1" u="none" strike="noStrike" kern="1200" cap="all" spc="15" baseline="0">
                <a:solidFill>
                  <a:schemeClr val="tx1"/>
                </a:solidFill>
                <a:latin typeface="Century Gothic" charset="0"/>
                <a:ea typeface="宋体" charset="0"/>
                <a:cs typeface="Lucida Sans" charset="0"/>
              </a:rPr>
              <a:t>OUR </a:t>
            </a:r>
            <a:r>
              <a:rPr lang="en-US" altLang="zh-CN" sz="4250" b="1" i="1" u="none" strike="noStrike" kern="1200" cap="all" spc="20" baseline="0">
                <a:solidFill>
                  <a:schemeClr val="tx1"/>
                </a:solidFill>
                <a:latin typeface="Century Gothic" charset="0"/>
                <a:ea typeface="宋体" charset="0"/>
                <a:cs typeface="Lucida Sans" charset="0"/>
              </a:rPr>
              <a:t>SOLUTION</a:t>
            </a:r>
            <a:endParaRPr lang="zh-CN" altLang="en-US" sz="4250" b="1" i="1" u="none" strike="noStrike" kern="1200" cap="all" spc="0" baseline="0">
              <a:solidFill>
                <a:schemeClr val="tx1"/>
              </a:solidFill>
              <a:latin typeface="Century Gothic" charset="0"/>
              <a:ea typeface="宋体" charset="0"/>
              <a:cs typeface="Lucida Sans" charset="0"/>
            </a:endParaRPr>
          </a:p>
        </p:txBody>
      </p:sp>
      <p:sp>
        <p:nvSpPr>
          <p:cNvPr id="104"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5"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06" name="矩形"/>
          <p:cNvSpPr>
            <a:spLocks/>
          </p:cNvSpPr>
          <p:nvPr/>
        </p:nvSpPr>
        <p:spPr>
          <a:xfrm>
            <a:off x="2971799" y="3048000"/>
            <a:ext cx="7620000" cy="25806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charset="0"/>
                <a:ea typeface="宋体" charset="0"/>
                <a:cs typeface="Century Gothic" charset="0"/>
              </a:rPr>
              <a:t>Yes! Here is a possible “WOW” factor in our employee performance analysis solution :</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 performance level formula  =IFS(Z8&gt;=5,”VERY     HIGH”,Z8&gt;=4,”HIGH”,Z8&gt;=3,”MED”,TRUE,”LOW”)</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Unlock employee potential</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Boost productivity</a:t>
            </a: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charset="0"/>
                <a:ea typeface="宋体" charset="0"/>
                <a:cs typeface="Century Gothic" charset="0"/>
              </a:rPr>
              <a:t>Drive business growth</a:t>
            </a:r>
            <a:endParaRPr lang="zh-CN" altLang="en-US" sz="24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325365756"/>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7</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Vapor Trail</vt:lpstr>
      <vt:lpstr> </vt:lpstr>
      <vt:lpstr>PowerPoint Presentation</vt:lpstr>
      <vt:lpstr>PowerPoint Presentation</vt:lpstr>
      <vt:lpstr>PROBLEM STATEMENT </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joshva daniel</cp:lastModifiedBy>
  <cp:revision>3</cp:revision>
  <dcterms:created xsi:type="dcterms:W3CDTF">2024-03-28T06:07:22Z</dcterms:created>
  <dcterms:modified xsi:type="dcterms:W3CDTF">2024-10-04T06:22:45Z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