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2" r:id="rId3"/>
    <p:sldId id="258" r:id="rId4"/>
    <p:sldId id="270" r:id="rId5"/>
    <p:sldId id="259" r:id="rId6"/>
    <p:sldId id="269" r:id="rId7"/>
    <p:sldId id="261" r:id="rId8"/>
    <p:sldId id="263" r:id="rId9"/>
    <p:sldId id="282" r:id="rId10"/>
    <p:sldId id="281" r:id="rId11"/>
    <p:sldId id="28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FF00"/>
    <a:srgbClr val="B377E5"/>
    <a:srgbClr val="66D4B2"/>
    <a:srgbClr val="8DF6DD"/>
    <a:srgbClr val="93E1C9"/>
    <a:srgbClr val="7EE8F6"/>
    <a:srgbClr val="C89CEC"/>
    <a:srgbClr val="9F52DE"/>
    <a:srgbClr val="7FF5D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F87EC3-6902-45A2-8583-A4146C839A38}" v="2" dt="2020-04-30T22:47:23.4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44" d="100"/>
          <a:sy n="44" d="100"/>
        </p:scale>
        <p:origin x="-83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2F87EC3-6902-45A2-8583-A4146C839A38}"/>
    <pc:docChg chg="modSld">
      <pc:chgData name="" userId="" providerId="" clId="Web-{D2F87EC3-6902-45A2-8583-A4146C839A38}" dt="2020-04-30T22:47:23.412" v="2" actId="1076"/>
      <pc:docMkLst>
        <pc:docMk/>
      </pc:docMkLst>
      <pc:sldChg chg="modSp">
        <pc:chgData name="" userId="" providerId="" clId="Web-{D2F87EC3-6902-45A2-8583-A4146C839A38}" dt="2020-04-30T22:47:23.412" v="2" actId="1076"/>
        <pc:sldMkLst>
          <pc:docMk/>
          <pc:sldMk cId="3341387187" sldId="273"/>
        </pc:sldMkLst>
        <pc:spChg chg="mod">
          <ac:chgData name="" userId="" providerId="" clId="Web-{D2F87EC3-6902-45A2-8583-A4146C839A38}" dt="2020-04-30T22:47:23.412" v="2" actId="1076"/>
          <ac:spMkLst>
            <pc:docMk/>
            <pc:sldMk cId="3341387187" sldId="273"/>
            <ac:spMk id="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4DDF8-14F3-4C1F-8CB1-C6C7F8715611}" type="datetimeFigureOut">
              <a:rPr lang="ru-RU" smtClean="0"/>
              <a:pPr/>
              <a:t>25.10.2020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7FD49-3D4E-4DCF-9E4A-EDF034F813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7940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7DFC-86E8-48AB-85A0-BE9BACB19645}" type="datetimeFigureOut">
              <a:rPr lang="ru-RU" smtClean="0"/>
              <a:pPr/>
              <a:t>25.10.2020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3D08-25E0-47AC-BA9F-2B8A934D0BE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1735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7DFC-86E8-48AB-85A0-BE9BACB19645}" type="datetimeFigureOut">
              <a:rPr lang="ru-RU" smtClean="0"/>
              <a:pPr/>
              <a:t>25.10.2020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3D08-25E0-47AC-BA9F-2B8A934D0BE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38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7DFC-86E8-48AB-85A0-BE9BACB19645}" type="datetimeFigureOut">
              <a:rPr lang="ru-RU" smtClean="0"/>
              <a:pPr/>
              <a:t>25.10.2020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3D08-25E0-47AC-BA9F-2B8A934D0BE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1833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7DFC-86E8-48AB-85A0-BE9BACB19645}" type="datetimeFigureOut">
              <a:rPr lang="ru-RU" smtClean="0"/>
              <a:pPr/>
              <a:t>25.10.2020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3D08-25E0-47AC-BA9F-2B8A934D0BE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196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7DFC-86E8-48AB-85A0-BE9BACB19645}" type="datetimeFigureOut">
              <a:rPr lang="ru-RU" smtClean="0"/>
              <a:pPr/>
              <a:t>25.10.2020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3D08-25E0-47AC-BA9F-2B8A934D0BE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8545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7DFC-86E8-48AB-85A0-BE9BACB19645}" type="datetimeFigureOut">
              <a:rPr lang="ru-RU" smtClean="0"/>
              <a:pPr/>
              <a:t>25.10.2020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3D08-25E0-47AC-BA9F-2B8A934D0BE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895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7DFC-86E8-48AB-85A0-BE9BACB19645}" type="datetimeFigureOut">
              <a:rPr lang="ru-RU" smtClean="0"/>
              <a:pPr/>
              <a:t>25.10.2020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3D08-25E0-47AC-BA9F-2B8A934D0BE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1354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7DFC-86E8-48AB-85A0-BE9BACB19645}" type="datetimeFigureOut">
              <a:rPr lang="ru-RU" smtClean="0"/>
              <a:pPr/>
              <a:t>25.10.2020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3D08-25E0-47AC-BA9F-2B8A934D0BE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9157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7DFC-86E8-48AB-85A0-BE9BACB19645}" type="datetimeFigureOut">
              <a:rPr lang="ru-RU" smtClean="0"/>
              <a:pPr/>
              <a:t>25.10.2020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3D08-25E0-47AC-BA9F-2B8A934D0BE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3285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7DFC-86E8-48AB-85A0-BE9BACB19645}" type="datetimeFigureOut">
              <a:rPr lang="ru-RU" smtClean="0"/>
              <a:pPr/>
              <a:t>25.10.2020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3D08-25E0-47AC-BA9F-2B8A934D0BE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3626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7DFC-86E8-48AB-85A0-BE9BACB19645}" type="datetimeFigureOut">
              <a:rPr lang="ru-RU" smtClean="0"/>
              <a:pPr/>
              <a:t>25.10.2020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3D08-25E0-47AC-BA9F-2B8A934D0BE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5344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7DFC-86E8-48AB-85A0-BE9BACB19645}" type="datetimeFigureOut">
              <a:rPr lang="ru-RU" smtClean="0"/>
              <a:pPr/>
              <a:t>25.10.2020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3D08-25E0-47AC-BA9F-2B8A934D0BE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0196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accent1">
                <a:lumMod val="5000"/>
                <a:lumOff val="95000"/>
              </a:schemeClr>
            </a:gs>
            <a:gs pos="80000">
              <a:srgbClr val="7FF5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37552" y="2097764"/>
            <a:ext cx="102380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Гибридная интеллектуальная система управления мобильным роботом</a:t>
            </a:r>
            <a:endParaRPr lang="ru-RU" sz="3600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566892" y="4181559"/>
            <a:ext cx="11112500" cy="12700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4805" y="4666745"/>
            <a:ext cx="11023600" cy="175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Студент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Шпаков В.К.,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гр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АПИМ-18</a:t>
            </a:r>
          </a:p>
          <a:p>
            <a:pPr>
              <a:lnSpc>
                <a:spcPct val="90000"/>
              </a:lnSpc>
              <a:defRPr/>
            </a:pP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Руководитель: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доцент, к.т.н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., доцент кафедры вычислительной техники Гаврилов А.В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Новосибирск 2020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7408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accent1">
                <a:lumMod val="5000"/>
                <a:lumOff val="95000"/>
              </a:schemeClr>
            </a:gs>
            <a:gs pos="80000">
              <a:srgbClr val="7FF5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176000" y="5907313"/>
            <a:ext cx="870857" cy="791029"/>
          </a:xfrm>
          <a:solidFill>
            <a:srgbClr val="C89CE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algn="ctr"/>
            <a:fld id="{61D53D08-25E0-47AC-BA9F-2B8A934D0BEE}" type="slidenum">
              <a:rPr lang="ru-RU" sz="4000" smtClean="0">
                <a:solidFill>
                  <a:schemeClr val="tx1"/>
                </a:solidFill>
              </a:rPr>
              <a:pPr algn="ctr"/>
              <a:t>10</a:t>
            </a:fld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404898" y="0"/>
            <a:ext cx="7153626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экспериментов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V="1">
            <a:off x="584200" y="863600"/>
            <a:ext cx="11112500" cy="12700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4406" y="5634971"/>
            <a:ext cx="7151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пользователя среды моделирования 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129082" y="1246175"/>
            <a:ext cx="4593580" cy="42887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B377E5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just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Терминал пользователя для ввода команд;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камера, отображающая то, что видит робот;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список комнат, которые исследовал робот;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список исследованных предметов, с которыми робот может взаимодействовать;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очередь действий, которые робот выполняет в данный момент.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580" y="1157433"/>
            <a:ext cx="5922190" cy="425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1697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accent1">
                <a:lumMod val="5000"/>
                <a:lumOff val="95000"/>
              </a:schemeClr>
            </a:gs>
            <a:gs pos="80000">
              <a:srgbClr val="7FF5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176000" y="5907313"/>
            <a:ext cx="870857" cy="791029"/>
          </a:xfrm>
          <a:solidFill>
            <a:srgbClr val="C89CE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algn="ctr"/>
            <a:fld id="{61D53D08-25E0-47AC-BA9F-2B8A934D0BEE}" type="slidenum">
              <a:rPr lang="ru-RU" sz="4000" smtClean="0">
                <a:solidFill>
                  <a:schemeClr val="tx1"/>
                </a:solidFill>
              </a:rPr>
              <a:pPr algn="ctr"/>
              <a:t>11</a:t>
            </a:fld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74649" y="1041401"/>
            <a:ext cx="10753271" cy="1777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B377E5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20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20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20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20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20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20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0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Работа представлялась на факультетской и университетской </a:t>
            </a:r>
            <a:r>
              <a:rPr lang="ru-RU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конференциях 2019</a:t>
            </a:r>
          </a:p>
          <a:p>
            <a:pPr marL="343080" lvl="0" indent="-342720" algn="just">
              <a:buClr>
                <a:srgbClr val="000000"/>
              </a:buClr>
              <a:buFont typeface="Arial"/>
              <a:buChar char="•"/>
            </a:pPr>
            <a:r>
              <a:rPr lang="ru-RU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Работа представлялась на семинаре «</a:t>
            </a:r>
            <a:r>
              <a:rPr lang="ru-RU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Нейроморфные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технологии» 16 декабря 2019</a:t>
            </a:r>
            <a:endParaRPr lang="ru-RU" sz="20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Статья представлялась на английском языке на заочной Всероссийской научно-практической конференции магистрантов и аспирантов «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Youth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Contributions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Breakthroughs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Future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 25 апреля 2019 г.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20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20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20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3080" indent="-342720" algn="just">
              <a:buClr>
                <a:srgbClr val="000000"/>
              </a:buClr>
              <a:buFont typeface="Arial"/>
              <a:buChar char="•"/>
            </a:pP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2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2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462651" y="0"/>
            <a:ext cx="5038110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Апробация работы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V="1">
            <a:off x="584200" y="863600"/>
            <a:ext cx="11112500" cy="12700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369404" y="2948611"/>
            <a:ext cx="10755796" cy="35791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B377E5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3080" indent="-342720" algn="just">
              <a:buClr>
                <a:srgbClr val="000000"/>
              </a:buClr>
              <a:buFont typeface="Arial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Shpakov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V.K., A HYBRID INTELLIGENT MOBILE ROBOT CONTROL SYSTEM (HIMRCS) // Computer Engineering and Automation. Youth Contributions to the Breakthroughs into the Future: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тезисы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докл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Всерос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конф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–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Новосибирск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25.04.2019</a:t>
            </a:r>
          </a:p>
          <a:p>
            <a:pPr marL="343080" indent="-342720" algn="just">
              <a:buClr>
                <a:srgbClr val="000000"/>
              </a:buClr>
              <a:buFont typeface="Arial"/>
              <a:buChar char="•"/>
            </a:pP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3080" indent="-342720" algn="just">
              <a:buClr>
                <a:srgbClr val="000000"/>
              </a:buClr>
              <a:buFont typeface="Arial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Шпаков В.К. Гибридная интеллектуальная система управления мобильным роботом (ГИСУМР) // Сборник научных трудов НГТУ. – 201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– № 3–4 (93). – С.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100-105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DOI: 10.17212/2307-6879-2018-3-4-70-82.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3080" indent="-342720" algn="just">
              <a:buClr>
                <a:srgbClr val="000000"/>
              </a:buClr>
              <a:buFont typeface="Arial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3080" lvl="0" indent="-342720" algn="just">
              <a:buClr>
                <a:srgbClr val="000000"/>
              </a:buClr>
              <a:buFont typeface="Arial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Шпаков В.К. . «Использование искусственных нейронных сетей для разработки интеллектуальной диалоговой системы» // Сборник статей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XX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Всероссийской научно–технической конференции «Проблемы социального и научно–технического развития в современном мире»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 международным участием. –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Рубцовск - 2018 г. – С. 54.</a:t>
            </a:r>
          </a:p>
        </p:txBody>
      </p:sp>
    </p:spTree>
    <p:extLst>
      <p:ext uri="{BB962C8B-B14F-4D97-AF65-F5344CB8AC3E}">
        <p14:creationId xmlns:p14="http://schemas.microsoft.com/office/powerpoint/2010/main" xmlns="" val="121697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accent1">
                <a:lumMod val="5000"/>
                <a:lumOff val="95000"/>
              </a:schemeClr>
            </a:gs>
            <a:gs pos="80000">
              <a:srgbClr val="7FF5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068148" y="4675109"/>
            <a:ext cx="9979501" cy="16764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B377E5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just" fontAlgn="base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обнаружено действующих аналогов систем управления роботами, понимающих ЕЯ, рассчитанных на обработку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русского языка,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примененных в области робототехники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47171" y="134071"/>
            <a:ext cx="11999686" cy="866094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176000" y="5881912"/>
            <a:ext cx="870857" cy="791029"/>
          </a:xfrm>
          <a:solidFill>
            <a:srgbClr val="C89CE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algn="ctr"/>
            <a:fld id="{61D53D08-25E0-47AC-BA9F-2B8A934D0BEE}" type="slidenum">
              <a:rPr lang="ru-RU" sz="4000" smtClean="0">
                <a:solidFill>
                  <a:schemeClr val="tx1"/>
                </a:solidFill>
              </a:rPr>
              <a:pPr algn="ctr"/>
              <a:t>2</a:t>
            </a:fld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076241" y="3131618"/>
            <a:ext cx="9933310" cy="14376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B377E5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just" fontAlgn="base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графические и программные интерфейсы слишком сложны в настройке и требуют специальных знаний от пользователя.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2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444500" y="1244600"/>
            <a:ext cx="11112500" cy="12700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602890" y="1337882"/>
            <a:ext cx="10753271" cy="16764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B377E5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3080" indent="-342720" algn="just">
              <a:buClr>
                <a:srgbClr val="000000"/>
              </a:buClr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343080" indent="-342720" algn="just">
              <a:buClr>
                <a:srgbClr val="000000"/>
              </a:buClr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Одной из наиболее важных проблем в робототехнике является создание системы управления роботом, обеспечивающей общение с роботом на естественном языке со всеми его особенностями. В ходе аналитического обзора установлено следующее: 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</a:pPr>
            <a:endParaRPr lang="ru-RU" sz="2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138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accent1">
                <a:lumMod val="5000"/>
                <a:lumOff val="95000"/>
              </a:schemeClr>
            </a:gs>
            <a:gs pos="80000">
              <a:srgbClr val="7FF5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592068" y="2945501"/>
            <a:ext cx="10753271" cy="33339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B377E5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just" fontAlgn="base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соответствии с целью ставятся следующие задачи: 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Разработка архитектуры ГИСУМР, ориентированной на использование ЕЯ;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Разработка интерпретатора ограниченного ЕЯ для управления роботом;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Разработка подсистемы сценариев поведения робота, обеспечивающей представление сценариев и процесс обучения системы новым сценариям;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Разработка подсистемы управления приводами для реализации сценариев;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Разработка программной модели робота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Проведение экспериментов с целью проверки и оценки реализованных методов на виртуальной модели робота в среде моделирования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Unreal Engine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4.</a:t>
            </a:r>
          </a:p>
          <a:p>
            <a:pPr marL="342900" lvl="0" indent="-342900" algn="just" fontAlgn="base"/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47171" y="134071"/>
            <a:ext cx="11999686" cy="866094"/>
          </a:xfrm>
        </p:spPr>
        <p:txBody>
          <a:bodyPr>
            <a:noAutofit/>
          </a:bodyPr>
          <a:lstStyle/>
          <a:p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176000" y="5881912"/>
            <a:ext cx="870857" cy="791029"/>
          </a:xfrm>
          <a:solidFill>
            <a:srgbClr val="C89CE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algn="ctr"/>
            <a:fld id="{61D53D08-25E0-47AC-BA9F-2B8A934D0BEE}" type="slidenum">
              <a:rPr lang="ru-RU" sz="4000" smtClean="0">
                <a:solidFill>
                  <a:schemeClr val="tx1"/>
                </a:solidFill>
              </a:rPr>
              <a:pPr algn="ctr"/>
              <a:t>3</a:t>
            </a:fld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36772" y="1506066"/>
            <a:ext cx="10753271" cy="13666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B377E5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just" fontAlgn="base"/>
            <a:r>
              <a:rPr lang="ru-RU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гибридную интеллектуальную систему управления мобильным роботом (ГИСУМР), обеспечивающую управление роботом с помощью речевых команд на русском языке.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444500" y="1244600"/>
            <a:ext cx="11112500" cy="12700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4138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accent1">
                <a:lumMod val="5000"/>
                <a:lumOff val="95000"/>
              </a:schemeClr>
            </a:gs>
            <a:gs pos="80000">
              <a:srgbClr val="7FF5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426870" y="1319002"/>
            <a:ext cx="4278086" cy="390452"/>
          </a:xfrm>
        </p:spPr>
        <p:txBody>
          <a:bodyPr>
            <a:noAutofit/>
          </a:bodyPr>
          <a:lstStyle/>
          <a:p>
            <a:pPr algn="l"/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Научная новизна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176000" y="5881912"/>
            <a:ext cx="870857" cy="791029"/>
          </a:xfrm>
          <a:solidFill>
            <a:srgbClr val="C89CE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algn="ctr"/>
            <a:fld id="{61D53D08-25E0-47AC-BA9F-2B8A934D0BEE}" type="slidenum">
              <a:rPr lang="ru-RU" sz="4000" smtClean="0">
                <a:solidFill>
                  <a:schemeClr val="tx1"/>
                </a:solidFill>
              </a:rPr>
              <a:pPr algn="ctr"/>
              <a:t>4</a:t>
            </a:fld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58859" y="1686303"/>
            <a:ext cx="11235871" cy="8303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B377E5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just" fontAlgn="base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контекстно-зависимой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гибридной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мобильным роботом, ориентированной на использование речевых команд на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ЕЯ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русском языке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3"/>
          <p:cNvSpPr txBox="1">
            <a:spLocks/>
          </p:cNvSpPr>
          <p:nvPr/>
        </p:nvSpPr>
        <p:spPr>
          <a:xfrm>
            <a:off x="199571" y="286471"/>
            <a:ext cx="11999686" cy="866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Научная новизна и практическая значимость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444500" y="1244600"/>
            <a:ext cx="11112500" cy="12700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389880" y="3026421"/>
            <a:ext cx="10404896" cy="37142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B377E5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Предложенные методы и разработанные алгоритмы могут стать основой интерфейса для персональных роботов, выполняющих роль помощников для людей с ограниченными возможностями.</a:t>
            </a:r>
          </a:p>
          <a:p>
            <a:pPr lvl="0"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Предложенные методы могут быть использованы в проектировании иных программных систем с естественно-языковым интерфейсом или моделей искусственного интеллекта в видеоиграх.</a:t>
            </a:r>
          </a:p>
          <a:p>
            <a:pPr lvl="0"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Разработанное ПО планируется использовать при постановке лабораторной работы по дисциплине «Интеллектуальные системы и технологии»</a:t>
            </a:r>
          </a:p>
          <a:p>
            <a:pPr lvl="0"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Разработанные алгоритмы и ПО планируется использовать для дальнейшей научно-исследовательской работы по использованию нейронных сетей и ЕЯ в робототехники, в частности, с использованием кафедрального робота-манипулятора Дельта 5Х.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3"/>
          <p:cNvSpPr txBox="1">
            <a:spLocks/>
          </p:cNvSpPr>
          <p:nvPr/>
        </p:nvSpPr>
        <p:spPr>
          <a:xfrm>
            <a:off x="386410" y="2629911"/>
            <a:ext cx="4278086" cy="3904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i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Практическая значимость</a:t>
            </a:r>
            <a:endParaRPr kumimoji="0" lang="ru-RU" sz="24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458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accent1">
                <a:lumMod val="5000"/>
                <a:lumOff val="95000"/>
              </a:schemeClr>
            </a:gs>
            <a:gs pos="80000">
              <a:srgbClr val="7FF5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176000" y="5907313"/>
            <a:ext cx="870857" cy="791029"/>
          </a:xfrm>
          <a:solidFill>
            <a:srgbClr val="C89CE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algn="ctr"/>
            <a:fld id="{61D53D08-25E0-47AC-BA9F-2B8A934D0BEE}" type="slidenum">
              <a:rPr lang="ru-RU" sz="4000" smtClean="0">
                <a:solidFill>
                  <a:schemeClr val="tx1"/>
                </a:solidFill>
              </a:rPr>
              <a:pPr algn="ctr"/>
              <a:t>5</a:t>
            </a:fld>
            <a:endParaRPr lang="ru-RU" sz="4000" dirty="0">
              <a:solidFill>
                <a:schemeClr val="tx1"/>
              </a:solidFill>
            </a:endParaRPr>
          </a:p>
        </p:txBody>
      </p:sp>
      <p:pic>
        <p:nvPicPr>
          <p:cNvPr id="6" name="Picture 38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794" y="1368515"/>
            <a:ext cx="6192883" cy="474072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</p:pic>
      <p:cxnSp>
        <p:nvCxnSpPr>
          <p:cNvPr id="9" name="Прямая соединительная линия 8"/>
          <p:cNvCxnSpPr/>
          <p:nvPr/>
        </p:nvCxnSpPr>
        <p:spPr>
          <a:xfrm flipV="1">
            <a:off x="431800" y="1155700"/>
            <a:ext cx="11112500" cy="12700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864889" y="263193"/>
            <a:ext cx="6144182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ГИСУМР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6886" y="6227806"/>
            <a:ext cx="582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Рисунок 1. Архитектура ГИСУМР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8326" y="1201558"/>
            <a:ext cx="2481350" cy="4929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768573" y="6106863"/>
            <a:ext cx="3262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Рисунок 2. Схема принятия решения ГИСУМР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73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accent1">
                <a:lumMod val="5000"/>
                <a:lumOff val="95000"/>
              </a:schemeClr>
            </a:gs>
            <a:gs pos="80000">
              <a:srgbClr val="7FF5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445986" y="1092200"/>
            <a:ext cx="5716814" cy="866094"/>
          </a:xfrm>
        </p:spPr>
        <p:txBody>
          <a:bodyPr>
            <a:noAutofit/>
          </a:bodyPr>
          <a:lstStyle/>
          <a:p>
            <a:pPr algn="l"/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</a:t>
            </a:r>
            <a:endParaRPr lang="ru-RU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176000" y="5907313"/>
            <a:ext cx="870857" cy="791029"/>
          </a:xfrm>
          <a:solidFill>
            <a:srgbClr val="C89CE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algn="ctr"/>
            <a:fld id="{61D53D08-25E0-47AC-BA9F-2B8A934D0BEE}" type="slidenum">
              <a:rPr lang="ru-RU" sz="4000" smtClean="0">
                <a:solidFill>
                  <a:schemeClr val="tx1"/>
                </a:solidFill>
              </a:rPr>
              <a:pPr algn="ctr"/>
              <a:t>6</a:t>
            </a:fld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9844" y="4774293"/>
            <a:ext cx="7151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вектора представления слов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8269" y="2047797"/>
            <a:ext cx="7664979" cy="251999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090847" y="263193"/>
            <a:ext cx="5692264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Кодирование словаря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381000" y="1054100"/>
            <a:ext cx="11112500" cy="12700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8529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accent1">
                <a:lumMod val="5000"/>
                <a:lumOff val="95000"/>
              </a:schemeClr>
            </a:gs>
            <a:gs pos="80000">
              <a:srgbClr val="7FF5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447565" y="927100"/>
            <a:ext cx="11379200" cy="487200"/>
          </a:xfrm>
        </p:spPr>
        <p:txBody>
          <a:bodyPr>
            <a:noAutofit/>
          </a:bodyPr>
          <a:lstStyle/>
          <a:p>
            <a:pPr algn="l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(Long short-term memory)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Модуль принятия решений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176000" y="5907313"/>
            <a:ext cx="870857" cy="791029"/>
          </a:xfrm>
          <a:solidFill>
            <a:srgbClr val="C89CE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algn="ctr"/>
            <a:fld id="{61D53D08-25E0-47AC-BA9F-2B8A934D0BEE}" type="slidenum">
              <a:rPr lang="ru-RU" sz="4000" smtClean="0">
                <a:solidFill>
                  <a:schemeClr val="tx1"/>
                </a:solidFill>
              </a:rPr>
              <a:pPr algn="ctr"/>
              <a:t>7</a:t>
            </a:fld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76398"/>
            <a:ext cx="601145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нейронной сети</a:t>
            </a:r>
          </a:p>
          <a:p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(2-е двунаправленные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едиными весами, ссылающиеся друг на друга)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88613" y="5288340"/>
            <a:ext cx="5192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векторов команды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нейроны обрабатывающего слоя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выходных векторов действий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330" y="1503058"/>
            <a:ext cx="12109670" cy="355732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091" y="0"/>
            <a:ext cx="11885241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нейронной сети интерпретатора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584200" y="863600"/>
            <a:ext cx="11112500" cy="12700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7313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accent1">
                <a:lumMod val="5000"/>
                <a:lumOff val="95000"/>
              </a:schemeClr>
            </a:gs>
            <a:gs pos="80000">
              <a:srgbClr val="7FF5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176000" y="5907313"/>
            <a:ext cx="870857" cy="791029"/>
          </a:xfrm>
          <a:solidFill>
            <a:srgbClr val="C89CE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algn="ctr"/>
            <a:fld id="{61D53D08-25E0-47AC-BA9F-2B8A934D0BEE}" type="slidenum">
              <a:rPr lang="ru-RU" sz="4000" smtClean="0">
                <a:solidFill>
                  <a:schemeClr val="tx1"/>
                </a:solidFill>
              </a:rPr>
              <a:pPr algn="ctr"/>
              <a:t>8</a:t>
            </a:fld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312786" y="0"/>
            <a:ext cx="7337843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Виртуальная модель робота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V="1">
            <a:off x="584200" y="863600"/>
            <a:ext cx="11112500" cy="12700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7127" y="1405497"/>
            <a:ext cx="6246547" cy="343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403139" y="4947148"/>
            <a:ext cx="7151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Сенсоры робота 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45176" y="5356927"/>
            <a:ext cx="10753271" cy="13190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B377E5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3080" indent="-342720" algn="just">
              <a:lnSpc>
                <a:spcPct val="100000"/>
              </a:lnSpc>
              <a:buClr>
                <a:srgbClr val="000000"/>
              </a:buClr>
            </a:pPr>
            <a:r>
              <a:rPr lang="ru-RU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На рисунке 5 разноцветными линиями указаны: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ru-RU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Зеленые – область видимости камеры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ru-RU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Голубые и желтые – радиус чувствительности микрофона</a:t>
            </a:r>
          </a:p>
        </p:txBody>
      </p:sp>
    </p:spTree>
    <p:extLst>
      <p:ext uri="{BB962C8B-B14F-4D97-AF65-F5344CB8AC3E}">
        <p14:creationId xmlns:p14="http://schemas.microsoft.com/office/powerpoint/2010/main" xmlns="" val="121697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accent1">
                <a:lumMod val="5000"/>
                <a:lumOff val="95000"/>
              </a:schemeClr>
            </a:gs>
            <a:gs pos="80000">
              <a:srgbClr val="7FF5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176000" y="5907313"/>
            <a:ext cx="870857" cy="791029"/>
          </a:xfrm>
          <a:solidFill>
            <a:srgbClr val="C89CE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algn="ctr"/>
            <a:fld id="{61D53D08-25E0-47AC-BA9F-2B8A934D0BEE}" type="slidenum">
              <a:rPr lang="ru-RU" sz="4000" smtClean="0">
                <a:solidFill>
                  <a:schemeClr val="tx1"/>
                </a:solidFill>
              </a:rPr>
              <a:pPr algn="ctr"/>
              <a:t>9</a:t>
            </a:fld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384861" y="0"/>
            <a:ext cx="7193701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принятия решений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V="1">
            <a:off x="584200" y="863600"/>
            <a:ext cx="11112500" cy="12700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9445" y="1035780"/>
            <a:ext cx="3924814" cy="539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0418" y="1096223"/>
            <a:ext cx="6154667" cy="51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23087" y="6376524"/>
            <a:ext cx="390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Рисунок 6. Набор ссылок и флагов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49430" y="6211669"/>
            <a:ext cx="5801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Рисунок 7. Сценарий выполнения дополнительных условий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69772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647</Words>
  <Application>Microsoft Office PowerPoint</Application>
  <PresentationFormat>Произвольный</PresentationFormat>
  <Paragraphs>85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Слайд 1</vt:lpstr>
      <vt:lpstr>Актуальность работы</vt:lpstr>
      <vt:lpstr>Цели и задачи</vt:lpstr>
      <vt:lpstr>Научная новизна</vt:lpstr>
      <vt:lpstr>Слайд 5</vt:lpstr>
      <vt:lpstr>Word Embedding</vt:lpstr>
      <vt:lpstr>LSTM (Long short-term memory) + Модуль принятия решений</vt:lpstr>
      <vt:lpstr>Слайд 8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«Гибридная интеллектуальная система управления мобильным роботом»</dc:title>
  <dc:creator>Mukudori</dc:creator>
  <cp:lastModifiedBy>Vladislav Shpakov</cp:lastModifiedBy>
  <cp:revision>121</cp:revision>
  <dcterms:created xsi:type="dcterms:W3CDTF">2019-03-16T15:58:39Z</dcterms:created>
  <dcterms:modified xsi:type="dcterms:W3CDTF">2020-10-25T14:55:38Z</dcterms:modified>
</cp:coreProperties>
</file>