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3" r:id="rId7"/>
    <p:sldId id="264" r:id="rId8"/>
    <p:sldId id="265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3083-FC88-4218-8F33-20841649B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CUSTOMER CHURN PREDICTOR FOR SYRIALTEL</a:t>
            </a:r>
            <a:endParaRPr lang="en-KE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1FB42-ACAC-4665-9782-3F7C4D7DD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Minimizing Churn, Maximizing Value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75400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1B30-6C90-4480-99BD-729E647B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3407-451D-4AAA-93EE-53E6549B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b="1" dirty="0"/>
              <a:t>2.Operational Excellence</a:t>
            </a:r>
          </a:p>
          <a:p>
            <a:pPr marL="0" indent="0" algn="just">
              <a:buNone/>
            </a:pPr>
            <a:r>
              <a:rPr lang="en-US" sz="2200" dirty="0"/>
              <a:t>📈 </a:t>
            </a:r>
            <a:r>
              <a:rPr lang="en-US" sz="2200" b="1" dirty="0"/>
              <a:t>Real-Time Risk Dashboards</a:t>
            </a:r>
            <a:r>
              <a:rPr lang="en-US" sz="2200" dirty="0"/>
              <a:t>-Use the model’s near perfect precision to identify real churn threats, Focus retention efforts only where it matters most, Enable confident, efficient interventions.</a:t>
            </a:r>
          </a:p>
          <a:p>
            <a:pPr marL="0" indent="0" algn="just">
              <a:buNone/>
            </a:pPr>
            <a:r>
              <a:rPr lang="en-US" sz="2200" dirty="0"/>
              <a:t>📩 </a:t>
            </a:r>
            <a:r>
              <a:rPr lang="en-US" sz="2200" b="1" dirty="0"/>
              <a:t>Voicemail Usage Monitoring- </a:t>
            </a:r>
            <a:r>
              <a:rPr lang="en-US" sz="2200" dirty="0"/>
              <a:t>Analyze voicemail behavior to detect dissatisfaction or evolving needs, Proactively resolve network or service issues before they trigger churn.</a:t>
            </a:r>
            <a:endParaRPr lang="en-KE" sz="2200" dirty="0"/>
          </a:p>
        </p:txBody>
      </p:sp>
    </p:spTree>
    <p:extLst>
      <p:ext uri="{BB962C8B-B14F-4D97-AF65-F5344CB8AC3E}">
        <p14:creationId xmlns:p14="http://schemas.microsoft.com/office/powerpoint/2010/main" val="429002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6CEE-AABE-43F8-84E4-BF1A8545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F152-F3C8-4E91-99E0-26C9D3C1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3.Smart Retention Tactics</a:t>
            </a:r>
          </a:p>
          <a:p>
            <a:pPr marL="0" indent="0">
              <a:buNone/>
            </a:pPr>
            <a:r>
              <a:rPr lang="en-KE" dirty="0"/>
              <a:t>🎯 </a:t>
            </a:r>
            <a:r>
              <a:rPr lang="en-US" dirty="0"/>
              <a:t>Personalized Retention Tactics-Infrequent users: Offer usage-based plans,</a:t>
            </a:r>
            <a:r>
              <a:rPr lang="en-KE" dirty="0"/>
              <a:t> </a:t>
            </a:r>
            <a:r>
              <a:rPr lang="en-US" dirty="0"/>
              <a:t>High complaint customers: Resolve fast, add goodwill gestures, Loyal but disengaging users: Deploy re-engagement campaigns.</a:t>
            </a:r>
          </a:p>
          <a:p>
            <a:pPr marL="0" indent="0">
              <a:buNone/>
            </a:pPr>
            <a:r>
              <a:rPr lang="en-KE" dirty="0"/>
              <a:t>🤖 </a:t>
            </a:r>
            <a:r>
              <a:rPr lang="en-US" dirty="0"/>
              <a:t>Automate at Scale-</a:t>
            </a:r>
            <a:r>
              <a:rPr lang="en-KE" dirty="0"/>
              <a:t> </a:t>
            </a:r>
            <a:r>
              <a:rPr lang="en-US" dirty="0"/>
              <a:t>Use churn scores to trigger retention workflows via SMS, email, or </a:t>
            </a:r>
            <a:r>
              <a:rPr lang="en-US" dirty="0" err="1"/>
              <a:t>push.,Ensure</a:t>
            </a:r>
            <a:r>
              <a:rPr lang="en-US" dirty="0"/>
              <a:t> timely, personalized outreach before it’s too late.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1629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2781-8ABB-4B2E-822B-30F5CAD2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Problem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A0EB4-DE22-41F4-99C9-38743A22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SyriaTel</a:t>
            </a:r>
            <a:r>
              <a:rPr lang="en-US" sz="1800" dirty="0"/>
              <a:t> is experiencing customer churn—when users stop using the service—which leads to significant revenue loss in a competitive telecom market.</a:t>
            </a:r>
          </a:p>
          <a:p>
            <a:pPr marL="0" indent="0">
              <a:buNone/>
            </a:pPr>
            <a:r>
              <a:rPr lang="en-US" sz="1800" dirty="0"/>
              <a:t>This project aims to develop a machine learning classifier that predicts customer churn using historical behavioral and demographic data. </a:t>
            </a:r>
          </a:p>
          <a:p>
            <a:pPr marL="0" indent="0">
              <a:buNone/>
            </a:pPr>
            <a:r>
              <a:rPr lang="en-US" sz="1800" dirty="0"/>
              <a:t>By identifying at-risk customers early, </a:t>
            </a:r>
            <a:r>
              <a:rPr lang="en-US" sz="1800" dirty="0" err="1"/>
              <a:t>SyriaTel</a:t>
            </a:r>
            <a:r>
              <a:rPr lang="en-US" sz="1800" dirty="0"/>
              <a:t> can take proactive measures (e.g. loyalty offers, targeted outreach) to improve retention and revenue stability.</a:t>
            </a:r>
          </a:p>
          <a:p>
            <a:pPr marL="0" indent="0">
              <a:buNone/>
            </a:pPr>
            <a:r>
              <a:rPr lang="en-US" sz="1800" dirty="0"/>
              <a:t>✅ Business Question-Can historical customer data reveal patterns that predict who is likely to churn?</a:t>
            </a:r>
          </a:p>
          <a:p>
            <a:pPr marL="0" indent="0">
              <a:buNone/>
            </a:pPr>
            <a:r>
              <a:rPr lang="en-US" sz="1800" dirty="0"/>
              <a:t>✅ Machine Learning Task-Binary Classification – Predict whether a customer will churn (Yes/No)</a:t>
            </a:r>
          </a:p>
        </p:txBody>
      </p:sp>
    </p:spTree>
    <p:extLst>
      <p:ext uri="{BB962C8B-B14F-4D97-AF65-F5344CB8AC3E}">
        <p14:creationId xmlns:p14="http://schemas.microsoft.com/office/powerpoint/2010/main" val="179167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028-EDA5-4DD1-ADFB-27503DCE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96530-F340-4F18-9C71-B653F593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</a:t>
            </a:r>
            <a:r>
              <a:rPr lang="en-US" dirty="0"/>
              <a:t>Identify the key drivers and patterns that contribute to customer churn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Predict churn with a classification model 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3</a:t>
            </a:r>
            <a:r>
              <a:rPr lang="en-US" dirty="0"/>
              <a:t>.Provide actionable business insights and interventions.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4.</a:t>
            </a:r>
            <a:r>
              <a:rPr lang="en-US" dirty="0"/>
              <a:t>Reduce customer attrition and increase revenue stability.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6063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F850-2688-42DE-8C50-257A784F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Driving Churn Prediction</a:t>
            </a:r>
            <a:r>
              <a:rPr lang="en-US" dirty="0"/>
              <a:t>.</a:t>
            </a:r>
            <a:endParaRPr lang="en-KE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C10AC92-D0D0-4916-967E-24374F203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064" y="2444817"/>
            <a:ext cx="6333423" cy="3859730"/>
          </a:xfrm>
        </p:spPr>
      </p:pic>
    </p:spTree>
    <p:extLst>
      <p:ext uri="{BB962C8B-B14F-4D97-AF65-F5344CB8AC3E}">
        <p14:creationId xmlns:p14="http://schemas.microsoft.com/office/powerpoint/2010/main" val="358882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D2C5-0963-4E8B-8841-1EFFA41F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Model’s performance in identifying potential Churners</a:t>
            </a:r>
            <a:endParaRPr lang="en-KE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FFEAA-C8E4-41FC-BFC5-5A5CCB365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200" y="2557463"/>
            <a:ext cx="8109599" cy="3317875"/>
          </a:xfrm>
        </p:spPr>
      </p:pic>
    </p:spTree>
    <p:extLst>
      <p:ext uri="{BB962C8B-B14F-4D97-AF65-F5344CB8AC3E}">
        <p14:creationId xmlns:p14="http://schemas.microsoft.com/office/powerpoint/2010/main" val="156907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1313-A69D-4CBA-A986-6682E310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Interpreting ROC –AUC &amp; precision-recall curve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AED0-8F1F-4013-BD06-F7EF5E9E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📈 ROC Curve (Left Chart)</a:t>
            </a:r>
          </a:p>
          <a:p>
            <a:pPr marL="0" indent="0">
              <a:buNone/>
            </a:pPr>
            <a:r>
              <a:rPr lang="en-US" dirty="0"/>
              <a:t>The Good News: Our model dramatically outperforms random guessing</a:t>
            </a:r>
          </a:p>
          <a:p>
            <a:pPr marL="0" indent="0">
              <a:buNone/>
            </a:pPr>
            <a:r>
              <a:rPr lang="en-US" dirty="0"/>
              <a:t> When we need to identify customers at risk, our model gets it right 9 out of 10 times</a:t>
            </a:r>
          </a:p>
          <a:p>
            <a:pPr marL="0" indent="0">
              <a:buNone/>
            </a:pPr>
            <a:r>
              <a:rPr lang="en-US" b="1" dirty="0"/>
              <a:t>Business Impact</a:t>
            </a:r>
            <a:r>
              <a:rPr lang="en-US" dirty="0"/>
              <a:t>: Minimal wasted effort on customers who aren’t actually at risk</a:t>
            </a:r>
          </a:p>
          <a:p>
            <a:pPr marL="0" indent="0">
              <a:buNone/>
            </a:pPr>
            <a:r>
              <a:rPr lang="en-US" dirty="0"/>
              <a:t>Precision-Recall Curve (Right Chart)</a:t>
            </a:r>
          </a:p>
          <a:p>
            <a:pPr marL="0" indent="0">
              <a:buNone/>
            </a:pPr>
            <a:r>
              <a:rPr lang="en-US" dirty="0"/>
              <a:t>The Good News: When our model flags a customer as “at-risk,” it’s almost always correct-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b="1" dirty="0"/>
              <a:t>Very few false alarms </a:t>
            </a:r>
            <a:r>
              <a:rPr lang="en-US" dirty="0"/>
              <a:t>- we won’t waste time and money on the wrong customers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Business Impact</a:t>
            </a:r>
            <a:r>
              <a:rPr lang="en-US" dirty="0"/>
              <a:t>: Focused, efficient use of retention resources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7219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D4FB-C195-44C0-903B-C95849BA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Model’s classification performance</a:t>
            </a:r>
            <a:endParaRPr lang="en-KE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A9F962-D289-4EA3-806D-48C5A127F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839" y="2557463"/>
            <a:ext cx="5467149" cy="3317875"/>
          </a:xfrm>
        </p:spPr>
      </p:pic>
    </p:spTree>
    <p:extLst>
      <p:ext uri="{BB962C8B-B14F-4D97-AF65-F5344CB8AC3E}">
        <p14:creationId xmlns:p14="http://schemas.microsoft.com/office/powerpoint/2010/main" val="330767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9F88-A957-4E6F-9788-1CFB5C3D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solidFill>
                  <a:srgbClr val="252525"/>
                </a:solidFill>
                <a:latin typeface="Garamond" panose="02020404030301010803" pitchFamily="18" charset="0"/>
              </a:rPr>
              <a:t>Interpretation of the Confusion matrix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D123-41B6-4A61-9855-C23B133E9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Class 0 (Non-Churners)  </a:t>
            </a:r>
            <a:r>
              <a:rPr lang="en-US" dirty="0"/>
              <a:t>- Precision- 0.97 - Of all customers predicted not to churn, 97% were correct. </a:t>
            </a:r>
          </a:p>
          <a:p>
            <a:pPr marL="0" indent="0">
              <a:buNone/>
            </a:pPr>
            <a:r>
              <a:rPr lang="en-US" dirty="0"/>
              <a:t>Recall- 0.99- The model correctly identified 99% of actual non-churners.</a:t>
            </a:r>
          </a:p>
          <a:p>
            <a:pPr marL="0" indent="0">
              <a:buNone/>
            </a:pPr>
            <a:r>
              <a:rPr lang="en-US" dirty="0"/>
              <a:t>F1-Score: 0.98 - Indicates excellent overall performance for this majority class.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1(Churners)</a:t>
            </a:r>
          </a:p>
          <a:p>
            <a:pPr marL="0" indent="0">
              <a:buNone/>
            </a:pPr>
            <a:r>
              <a:rPr lang="en-US" dirty="0"/>
              <a:t>Precision: 0.90 - 90% of customers predicted to churn actually did. </a:t>
            </a:r>
          </a:p>
          <a:p>
            <a:pPr marL="0" indent="0">
              <a:buNone/>
            </a:pPr>
            <a:r>
              <a:rPr lang="en-US" dirty="0"/>
              <a:t>Recall: 0.78 -The model successfully detected 78% of true churners. </a:t>
            </a:r>
          </a:p>
          <a:p>
            <a:pPr marL="0" indent="0">
              <a:buNone/>
            </a:pPr>
            <a:r>
              <a:rPr lang="en-US" dirty="0"/>
              <a:t>F1-Score: 0.84 - A solid score showing good balance despite slight under-detection of churners.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3241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2CB7-EBF4-418F-A590-7CF8E289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E000-662E-4162-9EEC-C068B24B8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97" y="2422178"/>
            <a:ext cx="9601196" cy="3318936"/>
          </a:xfrm>
        </p:spPr>
        <p:txBody>
          <a:bodyPr numCol="1"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 </a:t>
            </a:r>
            <a:r>
              <a:rPr lang="en-US" sz="2200" b="1" dirty="0"/>
              <a:t>1</a:t>
            </a:r>
            <a:r>
              <a:rPr lang="en-US" sz="2200" dirty="0"/>
              <a:t>.</a:t>
            </a:r>
            <a:r>
              <a:rPr lang="en-US" sz="2200" b="1" dirty="0"/>
              <a:t>Revenue Protection Strategy</a:t>
            </a:r>
          </a:p>
          <a:p>
            <a:pPr marL="0" indent="0" algn="just">
              <a:buNone/>
            </a:pPr>
            <a:r>
              <a:rPr lang="en-US" sz="2200" dirty="0"/>
              <a:t>🔔 </a:t>
            </a:r>
            <a:r>
              <a:rPr lang="en-US" sz="2200" b="1" dirty="0"/>
              <a:t>Billing-Based</a:t>
            </a:r>
            <a:r>
              <a:rPr lang="en-US" sz="2200" dirty="0"/>
              <a:t> </a:t>
            </a:r>
            <a:r>
              <a:rPr lang="en-US" sz="2200" b="1" dirty="0"/>
              <a:t>Retention</a:t>
            </a:r>
            <a:r>
              <a:rPr lang="en-US" sz="2200" dirty="0"/>
              <a:t>-Trigger alerts for customers with high Total Day Minutes-that translate to high day charges. Offer 10–20% discounts to prevent high-value customer churn. Protect revenue by addressing pricing concerns before they escalate.</a:t>
            </a:r>
          </a:p>
          <a:p>
            <a:pPr marL="0" indent="0" algn="just">
              <a:buNone/>
            </a:pPr>
            <a:r>
              <a:rPr lang="en-US" sz="2200" dirty="0"/>
              <a:t>📞 </a:t>
            </a:r>
            <a:r>
              <a:rPr lang="en-US" sz="2200" b="1" dirty="0"/>
              <a:t>Customer Service Churn Triggers</a:t>
            </a:r>
            <a:r>
              <a:rPr lang="en-US" sz="2200" dirty="0"/>
              <a:t>	•🛎️ Flag accounts with multiple recent support calls Escalate early to retention specialists. Treat every service call as a churn prevention opportunity.</a:t>
            </a:r>
          </a:p>
        </p:txBody>
      </p:sp>
    </p:spTree>
    <p:extLst>
      <p:ext uri="{BB962C8B-B14F-4D97-AF65-F5344CB8AC3E}">
        <p14:creationId xmlns:p14="http://schemas.microsoft.com/office/powerpoint/2010/main" val="744000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694</TotalTime>
  <Words>589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CUSTOMER CHURN PREDICTOR FOR SYRIALTEL</vt:lpstr>
      <vt:lpstr>Business Problem</vt:lpstr>
      <vt:lpstr>Project Objectives</vt:lpstr>
      <vt:lpstr>Key features Driving Churn Prediction.</vt:lpstr>
      <vt:lpstr>Model’s performance in identifying potential Churners</vt:lpstr>
      <vt:lpstr>Interpreting ROC –AUC &amp; precision-recall curve</vt:lpstr>
      <vt:lpstr>Model’s classification performance</vt:lpstr>
      <vt:lpstr>Interpretation of the Confusion matrix</vt:lpstr>
      <vt:lpstr>Recommendations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PREDICTOR FOR SYRIALTEL</dc:title>
  <dc:creator>HP</dc:creator>
  <cp:lastModifiedBy>HP</cp:lastModifiedBy>
  <cp:revision>23</cp:revision>
  <dcterms:created xsi:type="dcterms:W3CDTF">2025-07-20T19:09:40Z</dcterms:created>
  <dcterms:modified xsi:type="dcterms:W3CDTF">2025-07-22T19:34:38Z</dcterms:modified>
</cp:coreProperties>
</file>