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4" r:id="rId6"/>
    <p:sldId id="265" r:id="rId7"/>
    <p:sldId id="262" r:id="rId8"/>
    <p:sldId id="263" r:id="rId9"/>
    <p:sldId id="260" r:id="rId10"/>
    <p:sldId id="261" r:id="rId11"/>
  </p:sldIdLst>
  <p:sldSz cx="12192000" cy="6858000"/>
  <p:notesSz cx="6858000" cy="9144000"/>
  <p:embeddedFontLst>
    <p:embeddedFont>
      <p:font typeface="Arial Black" panose="020B0A04020102020204" pitchFamily="34" charset="0"/>
      <p:regular r:id="rId13"/>
      <p:bold r:id="rId14"/>
    </p:embeddedFont>
    <p:embeddedFont>
      <p:font typeface="Raleway ExtraBold" pitchFamily="2" charset="0"/>
      <p:bold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265186CA-2752-3A6A-1558-E3010063281A}"/>
            </a:ext>
          </a:extLst>
        </p:cNvPr>
        <p:cNvGrpSpPr/>
        <p:nvPr/>
      </p:nvGrpSpPr>
      <p:grpSpPr>
        <a:xfrm>
          <a:off x="0" y="0"/>
          <a:ext cx="0" cy="0"/>
          <a:chOff x="0" y="0"/>
          <a:chExt cx="0" cy="0"/>
        </a:xfrm>
      </p:grpSpPr>
      <p:sp>
        <p:nvSpPr>
          <p:cNvPr id="129" name="Google Shape;129;p5:notes">
            <a:extLst>
              <a:ext uri="{FF2B5EF4-FFF2-40B4-BE49-F238E27FC236}">
                <a16:creationId xmlns:a16="http://schemas.microsoft.com/office/drawing/2014/main" id="{8E2ED643-2839-03A4-4D86-456212A3FF1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a:extLst>
              <a:ext uri="{FF2B5EF4-FFF2-40B4-BE49-F238E27FC236}">
                <a16:creationId xmlns:a16="http://schemas.microsoft.com/office/drawing/2014/main" id="{EDAC187F-ADD1-3043-6213-1CF16957E18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76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652D9D43-F84C-73D0-1E96-7F0C87326101}"/>
            </a:ext>
          </a:extLst>
        </p:cNvPr>
        <p:cNvGrpSpPr/>
        <p:nvPr/>
      </p:nvGrpSpPr>
      <p:grpSpPr>
        <a:xfrm>
          <a:off x="0" y="0"/>
          <a:ext cx="0" cy="0"/>
          <a:chOff x="0" y="0"/>
          <a:chExt cx="0" cy="0"/>
        </a:xfrm>
      </p:grpSpPr>
      <p:sp>
        <p:nvSpPr>
          <p:cNvPr id="122" name="Google Shape;122;p4:notes">
            <a:extLst>
              <a:ext uri="{FF2B5EF4-FFF2-40B4-BE49-F238E27FC236}">
                <a16:creationId xmlns:a16="http://schemas.microsoft.com/office/drawing/2014/main" id="{8E835979-9118-82AD-1148-734CFDC5B9C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4:notes">
            <a:extLst>
              <a:ext uri="{FF2B5EF4-FFF2-40B4-BE49-F238E27FC236}">
                <a16:creationId xmlns:a16="http://schemas.microsoft.com/office/drawing/2014/main" id="{4994371E-D02E-B3A7-5316-0F12AC7C16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449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652D9D43-F84C-73D0-1E96-7F0C87326101}"/>
            </a:ext>
          </a:extLst>
        </p:cNvPr>
        <p:cNvGrpSpPr/>
        <p:nvPr/>
      </p:nvGrpSpPr>
      <p:grpSpPr>
        <a:xfrm>
          <a:off x="0" y="0"/>
          <a:ext cx="0" cy="0"/>
          <a:chOff x="0" y="0"/>
          <a:chExt cx="0" cy="0"/>
        </a:xfrm>
      </p:grpSpPr>
      <p:sp>
        <p:nvSpPr>
          <p:cNvPr id="122" name="Google Shape;122;p4:notes">
            <a:extLst>
              <a:ext uri="{FF2B5EF4-FFF2-40B4-BE49-F238E27FC236}">
                <a16:creationId xmlns:a16="http://schemas.microsoft.com/office/drawing/2014/main" id="{8E835979-9118-82AD-1148-734CFDC5B9C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4:notes">
            <a:extLst>
              <a:ext uri="{FF2B5EF4-FFF2-40B4-BE49-F238E27FC236}">
                <a16:creationId xmlns:a16="http://schemas.microsoft.com/office/drawing/2014/main" id="{4994371E-D02E-B3A7-5316-0F12AC7C16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395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652D9D43-F84C-73D0-1E96-7F0C87326101}"/>
            </a:ext>
          </a:extLst>
        </p:cNvPr>
        <p:cNvGrpSpPr/>
        <p:nvPr/>
      </p:nvGrpSpPr>
      <p:grpSpPr>
        <a:xfrm>
          <a:off x="0" y="0"/>
          <a:ext cx="0" cy="0"/>
          <a:chOff x="0" y="0"/>
          <a:chExt cx="0" cy="0"/>
        </a:xfrm>
      </p:grpSpPr>
      <p:sp>
        <p:nvSpPr>
          <p:cNvPr id="122" name="Google Shape;122;p4:notes">
            <a:extLst>
              <a:ext uri="{FF2B5EF4-FFF2-40B4-BE49-F238E27FC236}">
                <a16:creationId xmlns:a16="http://schemas.microsoft.com/office/drawing/2014/main" id="{8E835979-9118-82AD-1148-734CFDC5B9C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4:notes">
            <a:extLst>
              <a:ext uri="{FF2B5EF4-FFF2-40B4-BE49-F238E27FC236}">
                <a16:creationId xmlns:a16="http://schemas.microsoft.com/office/drawing/2014/main" id="{4994371E-D02E-B3A7-5316-0F12AC7C16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9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0439A573-C521-4127-AEFE-DCF17061B74F}"/>
            </a:ext>
          </a:extLst>
        </p:cNvPr>
        <p:cNvGrpSpPr/>
        <p:nvPr/>
      </p:nvGrpSpPr>
      <p:grpSpPr>
        <a:xfrm>
          <a:off x="0" y="0"/>
          <a:ext cx="0" cy="0"/>
          <a:chOff x="0" y="0"/>
          <a:chExt cx="0" cy="0"/>
        </a:xfrm>
      </p:grpSpPr>
      <p:sp>
        <p:nvSpPr>
          <p:cNvPr id="122" name="Google Shape;122;p4:notes">
            <a:extLst>
              <a:ext uri="{FF2B5EF4-FFF2-40B4-BE49-F238E27FC236}">
                <a16:creationId xmlns:a16="http://schemas.microsoft.com/office/drawing/2014/main" id="{1B987360-31D5-6D95-03DD-301091133EC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4:notes">
            <a:extLst>
              <a:ext uri="{FF2B5EF4-FFF2-40B4-BE49-F238E27FC236}">
                <a16:creationId xmlns:a16="http://schemas.microsoft.com/office/drawing/2014/main" id="{13556595-FDF2-7810-C6F5-63D27D0697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592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13"/>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4"/>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96" name="Google Shape;96;p14"/>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 name="Google Shape;97;p14"/>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 name="Google Shape;98;p14"/>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Submitted in the partial fulfillment for the award of the degree of</a:t>
            </a:r>
            <a:endParaRPr/>
          </a:p>
          <a:p>
            <a:pPr marL="0" marR="0" lvl="0" indent="0" algn="ctr" rtl="0">
              <a:lnSpc>
                <a:spcPct val="150000"/>
              </a:lnSpc>
              <a:spcBef>
                <a:spcPts val="0"/>
              </a:spcBef>
              <a:spcAft>
                <a:spcPts val="0"/>
              </a:spcAft>
              <a:buNone/>
            </a:pPr>
            <a:r>
              <a:rPr lang="en-US" sz="2400" b="1" i="0" u="none" strike="noStrike" cap="none">
                <a:solidFill>
                  <a:srgbClr val="000000"/>
                </a:solidFill>
                <a:latin typeface="Calibri"/>
                <a:ea typeface="Calibri"/>
                <a:cs typeface="Calibri"/>
                <a:sym typeface="Calibri"/>
              </a:rPr>
              <a:t>BACHELOR OF ENGINEERING </a:t>
            </a:r>
            <a:endParaRPr sz="2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 IN</a:t>
            </a:r>
            <a:endParaRPr/>
          </a:p>
          <a:p>
            <a:pPr marL="0" marR="0" lvl="0" indent="0" algn="ctr" rtl="0">
              <a:lnSpc>
                <a:spcPct val="150000"/>
              </a:lnSpc>
              <a:spcBef>
                <a:spcPts val="0"/>
              </a:spcBef>
              <a:spcAft>
                <a:spcPts val="0"/>
              </a:spcAft>
              <a:buNone/>
            </a:pPr>
            <a:r>
              <a:rPr lang="en-US" sz="2400">
                <a:latin typeface="Calibri"/>
                <a:ea typeface="Calibri"/>
                <a:cs typeface="Calibri"/>
                <a:sym typeface="Calibri"/>
              </a:rPr>
              <a:t>CSE-AIML</a:t>
            </a:r>
            <a:endParaRPr sz="2400" b="0" i="0" u="none" strike="noStrike" cap="none">
              <a:solidFill>
                <a:srgbClr val="000000"/>
              </a:solidFill>
              <a:latin typeface="Calibri"/>
              <a:ea typeface="Calibri"/>
              <a:cs typeface="Calibri"/>
              <a:sym typeface="Calibri"/>
            </a:endParaRPr>
          </a:p>
        </p:txBody>
      </p:sp>
      <p:sp>
        <p:nvSpPr>
          <p:cNvPr id="99" name="Google Shape;99;p14"/>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4"/>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01" name="Google Shape;101;p14"/>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4"/>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103" name="Google Shape;103;p14"/>
          <p:cNvSpPr txBox="1"/>
          <p:nvPr/>
        </p:nvSpPr>
        <p:spPr>
          <a:xfrm>
            <a:off x="1657138" y="443068"/>
            <a:ext cx="84771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chemeClr val="dk1"/>
                </a:solidFill>
                <a:latin typeface="Arial Black"/>
                <a:ea typeface="Raleway ExtraBold"/>
                <a:cs typeface="Raleway ExtraBold"/>
                <a:sym typeface="Arial Black"/>
              </a:rPr>
              <a:t>LANE LINE DETECTION</a:t>
            </a:r>
            <a:endParaRPr sz="3600" b="0" i="0" u="none" strike="noStrike" cap="none" dirty="0">
              <a:solidFill>
                <a:schemeClr val="dk1"/>
              </a:solidFill>
              <a:latin typeface="Raleway ExtraBold"/>
              <a:ea typeface="Raleway ExtraBold"/>
              <a:cs typeface="Raleway ExtraBold"/>
              <a:sym typeface="Raleway ExtraBold"/>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5" name="Google Shape;105;p14"/>
          <p:cNvSpPr txBox="1"/>
          <p:nvPr/>
        </p:nvSpPr>
        <p:spPr>
          <a:xfrm>
            <a:off x="1119070" y="4260529"/>
            <a:ext cx="5397900"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Submitted by: </a:t>
            </a: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Mukul Jain             21BCS10269</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Satyam Goyal       21BCS9824</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06" name="Google Shape;106;p14"/>
          <p:cNvSpPr txBox="1"/>
          <p:nvPr/>
        </p:nvSpPr>
        <p:spPr>
          <a:xfrm>
            <a:off x="7681250" y="4725655"/>
            <a:ext cx="29091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Mrs. Lata Gupta</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4CDDE269-9FA8-A28E-B897-E8E667AC0FEC}"/>
            </a:ext>
          </a:extLst>
        </p:cNvPr>
        <p:cNvGrpSpPr/>
        <p:nvPr/>
      </p:nvGrpSpPr>
      <p:grpSpPr>
        <a:xfrm>
          <a:off x="0" y="0"/>
          <a:ext cx="0" cy="0"/>
          <a:chOff x="0" y="0"/>
          <a:chExt cx="0" cy="0"/>
        </a:xfrm>
      </p:grpSpPr>
      <p:sp>
        <p:nvSpPr>
          <p:cNvPr id="132" name="Google Shape;132;p18">
            <a:extLst>
              <a:ext uri="{FF2B5EF4-FFF2-40B4-BE49-F238E27FC236}">
                <a16:creationId xmlns:a16="http://schemas.microsoft.com/office/drawing/2014/main" id="{8F14F858-4ECE-F760-87AD-D24FDE3FFDFB}"/>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t>Methodology</a:t>
            </a:r>
            <a:endParaRPr b="1" dirty="0"/>
          </a:p>
        </p:txBody>
      </p:sp>
      <p:sp>
        <p:nvSpPr>
          <p:cNvPr id="133" name="Google Shape;133;p18">
            <a:extLst>
              <a:ext uri="{FF2B5EF4-FFF2-40B4-BE49-F238E27FC236}">
                <a16:creationId xmlns:a16="http://schemas.microsoft.com/office/drawing/2014/main" id="{1B5ACA81-EDFC-6A06-BA5E-5C58FA370568}"/>
              </a:ext>
            </a:extLst>
          </p:cNvPr>
          <p:cNvSpPr txBox="1">
            <a:spLocks noGrp="1"/>
          </p:cNvSpPr>
          <p:nvPr>
            <p:ph type="body" idx="1"/>
          </p:nvPr>
        </p:nvSpPr>
        <p:spPr>
          <a:xfrm>
            <a:off x="838200" y="1618151"/>
            <a:ext cx="10515600" cy="45588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ts val="2800"/>
              <a:buNone/>
            </a:pPr>
            <a:r>
              <a:rPr lang="en-US" b="1" dirty="0"/>
              <a:t>Step 4: Edge Detection and Region of Interest (ROI) Selection</a:t>
            </a:r>
          </a:p>
          <a:p>
            <a:pPr marL="228600" lvl="0" indent="-228600" algn="l" rtl="0">
              <a:lnSpc>
                <a:spcPct val="90000"/>
              </a:lnSpc>
              <a:spcBef>
                <a:spcPts val="0"/>
              </a:spcBef>
              <a:spcAft>
                <a:spcPts val="0"/>
              </a:spcAft>
              <a:buClr>
                <a:schemeClr val="dk1"/>
              </a:buClr>
              <a:buSzPts val="2800"/>
              <a:buChar char="•"/>
            </a:pPr>
            <a:r>
              <a:rPr lang="en-US" dirty="0"/>
              <a:t>Apply Canny edge detection to identify edges in the blurred image.</a:t>
            </a:r>
          </a:p>
          <a:p>
            <a:pPr marL="228600" lvl="0" indent="-228600" algn="l" rtl="0">
              <a:lnSpc>
                <a:spcPct val="90000"/>
              </a:lnSpc>
              <a:spcBef>
                <a:spcPts val="0"/>
              </a:spcBef>
              <a:spcAft>
                <a:spcPts val="0"/>
              </a:spcAft>
              <a:buClr>
                <a:schemeClr val="dk1"/>
              </a:buClr>
              <a:buSzPts val="2800"/>
              <a:buChar char="•"/>
            </a:pPr>
            <a:r>
              <a:rPr lang="en-US" dirty="0"/>
              <a:t>Define a region of interest (ROI), typically the lower part of the image, focusing on the area where lane lines are expected.</a:t>
            </a:r>
          </a:p>
          <a:p>
            <a:pPr marL="228600" lvl="0" indent="-228600" algn="l" rtl="0">
              <a:lnSpc>
                <a:spcPct val="90000"/>
              </a:lnSpc>
              <a:spcBef>
                <a:spcPts val="0"/>
              </a:spcBef>
              <a:spcAft>
                <a:spcPts val="0"/>
              </a:spcAft>
              <a:buClr>
                <a:schemeClr val="dk1"/>
              </a:buClr>
              <a:buSzPts val="2800"/>
              <a:buChar char="•"/>
            </a:pPr>
            <a:endParaRPr lang="en-US" dirty="0"/>
          </a:p>
          <a:p>
            <a:pPr marL="0" lvl="0" indent="0" algn="l" rtl="0">
              <a:lnSpc>
                <a:spcPct val="90000"/>
              </a:lnSpc>
              <a:spcBef>
                <a:spcPts val="0"/>
              </a:spcBef>
              <a:spcAft>
                <a:spcPts val="0"/>
              </a:spcAft>
              <a:buClr>
                <a:schemeClr val="dk1"/>
              </a:buClr>
              <a:buSzPts val="2800"/>
              <a:buNone/>
            </a:pPr>
            <a:r>
              <a:rPr lang="en-US" b="1" dirty="0"/>
              <a:t>Step 5: Hough Transform and Lane Line Detection</a:t>
            </a:r>
          </a:p>
          <a:p>
            <a:pPr marL="228600" lvl="0" indent="-228600" algn="l" rtl="0">
              <a:lnSpc>
                <a:spcPct val="90000"/>
              </a:lnSpc>
              <a:spcBef>
                <a:spcPts val="0"/>
              </a:spcBef>
              <a:spcAft>
                <a:spcPts val="0"/>
              </a:spcAft>
              <a:buClr>
                <a:schemeClr val="dk1"/>
              </a:buClr>
              <a:buSzPts val="2800"/>
              <a:buChar char="•"/>
            </a:pPr>
            <a:r>
              <a:rPr lang="en-US" dirty="0"/>
              <a:t>Use the Hough Transform to detect lines within the defined ROI.</a:t>
            </a:r>
          </a:p>
          <a:p>
            <a:pPr marL="228600" lvl="0" indent="-228600" algn="l" rtl="0">
              <a:lnSpc>
                <a:spcPct val="90000"/>
              </a:lnSpc>
              <a:spcBef>
                <a:spcPts val="0"/>
              </a:spcBef>
              <a:spcAft>
                <a:spcPts val="0"/>
              </a:spcAft>
              <a:buClr>
                <a:schemeClr val="dk1"/>
              </a:buClr>
              <a:buSzPts val="2800"/>
              <a:buChar char="•"/>
            </a:pPr>
            <a:r>
              <a:rPr lang="en-US" dirty="0"/>
              <a:t>Filter and identify potential lane line candidates based on slope and position.</a:t>
            </a:r>
          </a:p>
          <a:p>
            <a:pPr marL="228600" lvl="0" indent="-228600" algn="l" rtl="0">
              <a:lnSpc>
                <a:spcPct val="90000"/>
              </a:lnSpc>
              <a:spcBef>
                <a:spcPts val="0"/>
              </a:spcBef>
              <a:spcAft>
                <a:spcPts val="0"/>
              </a:spcAft>
              <a:buClr>
                <a:schemeClr val="dk1"/>
              </a:buClr>
              <a:buSzPts val="2800"/>
              <a:buChar char="•"/>
            </a:pPr>
            <a:r>
              <a:rPr lang="en-US" dirty="0"/>
              <a:t>Average and extrapolate the detected lines to form representations of the left and right lane lines.</a:t>
            </a:r>
          </a:p>
          <a:p>
            <a:pPr marL="228600" lvl="0" indent="-228600" algn="l" rtl="0">
              <a:lnSpc>
                <a:spcPct val="90000"/>
              </a:lnSpc>
              <a:spcBef>
                <a:spcPts val="0"/>
              </a:spcBef>
              <a:spcAft>
                <a:spcPts val="0"/>
              </a:spcAft>
              <a:buClr>
                <a:schemeClr val="dk1"/>
              </a:buClr>
              <a:buSzPts val="2800"/>
              <a:buChar char="•"/>
            </a:pPr>
            <a:endParaRPr lang="en-US" dirty="0"/>
          </a:p>
          <a:p>
            <a:pPr marL="0" lvl="0" indent="0" algn="l" rtl="0">
              <a:lnSpc>
                <a:spcPct val="90000"/>
              </a:lnSpc>
              <a:spcBef>
                <a:spcPts val="0"/>
              </a:spcBef>
              <a:spcAft>
                <a:spcPts val="0"/>
              </a:spcAft>
              <a:buClr>
                <a:schemeClr val="dk1"/>
              </a:buClr>
              <a:buSzPts val="2800"/>
              <a:buNone/>
            </a:pPr>
            <a:r>
              <a:rPr lang="en-US" b="1" dirty="0"/>
              <a:t>Step 6: Visualization and Testing</a:t>
            </a:r>
          </a:p>
          <a:p>
            <a:pPr marL="228600" lvl="0" indent="-228600" algn="l" rtl="0">
              <a:lnSpc>
                <a:spcPct val="90000"/>
              </a:lnSpc>
              <a:spcBef>
                <a:spcPts val="0"/>
              </a:spcBef>
              <a:spcAft>
                <a:spcPts val="0"/>
              </a:spcAft>
              <a:buClr>
                <a:schemeClr val="dk1"/>
              </a:buClr>
              <a:buSzPts val="2800"/>
              <a:buChar char="•"/>
            </a:pPr>
            <a:r>
              <a:rPr lang="en-US" dirty="0"/>
              <a:t>Overlay and Visualization:</a:t>
            </a:r>
          </a:p>
          <a:p>
            <a:pPr marL="228600" lvl="0" indent="-228600" algn="l" rtl="0">
              <a:lnSpc>
                <a:spcPct val="90000"/>
              </a:lnSpc>
              <a:spcBef>
                <a:spcPts val="0"/>
              </a:spcBef>
              <a:spcAft>
                <a:spcPts val="0"/>
              </a:spcAft>
              <a:buClr>
                <a:schemeClr val="dk1"/>
              </a:buClr>
              <a:buSzPts val="2800"/>
              <a:buChar char="•"/>
            </a:pPr>
            <a:r>
              <a:rPr lang="en-US" dirty="0"/>
              <a:t>Overlay the detected lane lines on the original image for visual validation.</a:t>
            </a:r>
          </a:p>
          <a:p>
            <a:pPr marL="228600" lvl="0" indent="-228600" algn="l" rtl="0">
              <a:lnSpc>
                <a:spcPct val="90000"/>
              </a:lnSpc>
              <a:spcBef>
                <a:spcPts val="0"/>
              </a:spcBef>
              <a:spcAft>
                <a:spcPts val="0"/>
              </a:spcAft>
              <a:buClr>
                <a:schemeClr val="dk1"/>
              </a:buClr>
              <a:buSzPts val="2800"/>
              <a:buChar char="•"/>
            </a:pPr>
            <a:r>
              <a:rPr lang="en-US" dirty="0"/>
              <a:t>Implement real-time processing if needed.</a:t>
            </a:r>
          </a:p>
        </p:txBody>
      </p:sp>
      <p:sp>
        <p:nvSpPr>
          <p:cNvPr id="134" name="Google Shape;134;p18">
            <a:extLst>
              <a:ext uri="{FF2B5EF4-FFF2-40B4-BE49-F238E27FC236}">
                <a16:creationId xmlns:a16="http://schemas.microsoft.com/office/drawing/2014/main" id="{FE66ABB3-5419-3245-E05B-1643BE7E766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21617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Outline</a:t>
            </a:r>
            <a:endParaRPr dirty="0"/>
          </a:p>
        </p:txBody>
      </p:sp>
      <p:sp>
        <p:nvSpPr>
          <p:cNvPr id="112" name="Google Shape;112;p15"/>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Introduction to Project</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Scope of Project </a:t>
            </a:r>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Feature/Characteristics Identification</a:t>
            </a:r>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Constraint Identification</a:t>
            </a:r>
          </a:p>
          <a:p>
            <a:pPr marL="228600" lvl="0" indent="-228600" algn="l" rtl="0">
              <a:lnSpc>
                <a:spcPct val="90000"/>
              </a:lnSpc>
              <a:spcBef>
                <a:spcPts val="1000"/>
              </a:spcBef>
              <a:spcAft>
                <a:spcPts val="0"/>
              </a:spcAft>
              <a:buClr>
                <a:schemeClr val="dk1"/>
              </a:buClr>
              <a:buSzPts val="2800"/>
              <a:buChar char="•"/>
            </a:pPr>
            <a:r>
              <a:rPr lang="en-US" dirty="0">
                <a:latin typeface="Times New Roman"/>
                <a:cs typeface="Times New Roman"/>
                <a:sym typeface="Times New Roman"/>
              </a:rPr>
              <a:t>Analysis of Features</a:t>
            </a:r>
          </a:p>
          <a:p>
            <a:pPr marL="228600" lvl="0" indent="-228600" algn="l" rtl="0">
              <a:lnSpc>
                <a:spcPct val="90000"/>
              </a:lnSpc>
              <a:spcBef>
                <a:spcPts val="1000"/>
              </a:spcBef>
              <a:spcAft>
                <a:spcPts val="0"/>
              </a:spcAft>
              <a:buClr>
                <a:schemeClr val="dk1"/>
              </a:buClr>
              <a:buSzPts val="2800"/>
              <a:buChar char="•"/>
            </a:pPr>
            <a:r>
              <a:rPr lang="en-US" dirty="0">
                <a:latin typeface="Times New Roman"/>
                <a:cs typeface="Times New Roman"/>
                <a:sym typeface="Times New Roman"/>
              </a:rPr>
              <a:t>Design Selection</a:t>
            </a:r>
          </a:p>
          <a:p>
            <a:pPr marL="228600" lvl="0" indent="-228600" algn="l" rtl="0">
              <a:lnSpc>
                <a:spcPct val="90000"/>
              </a:lnSpc>
              <a:spcBef>
                <a:spcPts val="1000"/>
              </a:spcBef>
              <a:spcAft>
                <a:spcPts val="0"/>
              </a:spcAft>
              <a:buClr>
                <a:schemeClr val="dk1"/>
              </a:buClr>
              <a:buSzPts val="2800"/>
              <a:buChar char="•"/>
            </a:pPr>
            <a:r>
              <a:rPr lang="en-US" dirty="0">
                <a:latin typeface="Times New Roman"/>
                <a:cs typeface="Times New Roman"/>
                <a:sym typeface="Times New Roman"/>
              </a:rPr>
              <a:t>Methodology</a:t>
            </a:r>
            <a:endParaRPr dirty="0"/>
          </a:p>
          <a:p>
            <a:pPr marL="228600" lvl="0" indent="0" algn="l" rtl="0">
              <a:lnSpc>
                <a:spcPct val="90000"/>
              </a:lnSpc>
              <a:spcBef>
                <a:spcPts val="1000"/>
              </a:spcBef>
              <a:spcAft>
                <a:spcPts val="0"/>
              </a:spcAft>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9" name="Google Shape;119;p16"/>
          <p:cNvSpPr txBox="1">
            <a:spLocks noGrp="1"/>
          </p:cNvSpPr>
          <p:nvPr>
            <p:ph type="body" idx="1"/>
          </p:nvPr>
        </p:nvSpPr>
        <p:spPr>
          <a:xfrm>
            <a:off x="838200" y="1378776"/>
            <a:ext cx="10515600" cy="4798200"/>
          </a:xfrm>
          <a:prstGeom prst="rect">
            <a:avLst/>
          </a:prstGeom>
          <a:noFill/>
          <a:ln>
            <a:noFill/>
          </a:ln>
        </p:spPr>
        <p:txBody>
          <a:bodyPr spcFirstLastPara="1" wrap="square" lIns="91425" tIns="45700" rIns="91425" bIns="45700" anchor="t" anchorCtr="0">
            <a:normAutofit fontScale="92500" lnSpcReduction="10000"/>
          </a:bodyPr>
          <a:lstStyle/>
          <a:p>
            <a:pPr marL="457200" lvl="0" indent="0" algn="l" rtl="0">
              <a:lnSpc>
                <a:spcPct val="90000"/>
              </a:lnSpc>
              <a:spcBef>
                <a:spcPts val="0"/>
              </a:spcBef>
              <a:spcAft>
                <a:spcPts val="0"/>
              </a:spcAft>
              <a:buNone/>
            </a:pPr>
            <a:endParaRPr dirty="0"/>
          </a:p>
          <a:p>
            <a:pPr marL="457200" lvl="0" indent="-342900" algn="l" rtl="0">
              <a:lnSpc>
                <a:spcPct val="90000"/>
              </a:lnSpc>
              <a:spcBef>
                <a:spcPts val="0"/>
              </a:spcBef>
              <a:spcAft>
                <a:spcPts val="0"/>
              </a:spcAft>
              <a:buSzPts val="1800"/>
              <a:buChar char="•"/>
            </a:pPr>
            <a:r>
              <a:rPr lang="en-US" dirty="0"/>
              <a:t>As vehicles navigate through complex road environments, accurate and reliable detection of lane lines is essential for maintaining proper lane discipline, preventing unintended lane departures, and facilitating safe interactions with other road users. Lane line detection systems typically rely on image processing techniques and computer vision algorithms to analyze visual input from onboard cameras, identifying the position and orientation of lane markings relative to the vehicle.</a:t>
            </a:r>
          </a:p>
          <a:p>
            <a:pPr marL="457200" lvl="0" indent="-342900" algn="l" rtl="0">
              <a:lnSpc>
                <a:spcPct val="90000"/>
              </a:lnSpc>
              <a:spcBef>
                <a:spcPts val="0"/>
              </a:spcBef>
              <a:spcAft>
                <a:spcPts val="0"/>
              </a:spcAft>
              <a:buSzPts val="1800"/>
              <a:buChar char="•"/>
            </a:pPr>
            <a:endParaRPr lang="en-US" dirty="0"/>
          </a:p>
          <a:p>
            <a:pPr marL="457200" lvl="0" indent="-342900" algn="l" rtl="0">
              <a:lnSpc>
                <a:spcPct val="90000"/>
              </a:lnSpc>
              <a:spcBef>
                <a:spcPts val="0"/>
              </a:spcBef>
              <a:spcAft>
                <a:spcPts val="0"/>
              </a:spcAft>
              <a:buSzPts val="1800"/>
              <a:buChar char="•"/>
            </a:pPr>
            <a:r>
              <a:rPr lang="en-US" dirty="0"/>
              <a:t>The challenges addressed by lane line detection algorithms are diverse and include variations in lighting conditions, changes in road surfaces, presence of other vehicles, and the complexity of road geometries. Advanced systems often need to handle scenarios such as curved roads, intersections, and diverse weather conditions.</a:t>
            </a:r>
            <a:endParaRPr dirty="0"/>
          </a:p>
        </p:txBody>
      </p:sp>
      <p:sp>
        <p:nvSpPr>
          <p:cNvPr id="120" name="Google Shape;1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Scope of Project</a:t>
            </a:r>
            <a:endParaRPr dirty="0"/>
          </a:p>
        </p:txBody>
      </p:sp>
      <p:sp>
        <p:nvSpPr>
          <p:cNvPr id="126" name="Google Shape;126;p17"/>
          <p:cNvSpPr txBox="1">
            <a:spLocks noGrp="1"/>
          </p:cNvSpPr>
          <p:nvPr>
            <p:ph type="body" idx="1"/>
          </p:nvPr>
        </p:nvSpPr>
        <p:spPr>
          <a:xfrm>
            <a:off x="838200" y="1690700"/>
            <a:ext cx="10515600" cy="44862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800"/>
              <a:buChar char="•"/>
            </a:pPr>
            <a:r>
              <a:rPr lang="en-US" b="1" dirty="0"/>
              <a:t>Road Safety: </a:t>
            </a:r>
            <a:r>
              <a:rPr lang="en-US" dirty="0"/>
              <a:t>Lane line detection contributes significantly to road safety by reducing the risk of accidents caused by unintentional lane departures. It enhances driver awareness and supports safer road interactions.</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b="1" dirty="0"/>
              <a:t>Traffic Management: </a:t>
            </a:r>
            <a:r>
              <a:rPr lang="en-US" dirty="0"/>
              <a:t>Lane line detection can be used in smart traffic management systems to monitor and optimize traffic flow. By understanding lane occupancy and traffic patterns, authorities can make informed decisions for efficient traffic management.</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b="1" dirty="0"/>
              <a:t>Integration with Smart </a:t>
            </a:r>
            <a:r>
              <a:rPr lang="en-US" b="1" dirty="0" err="1"/>
              <a:t>Cities:</a:t>
            </a:r>
            <a:r>
              <a:rPr lang="en-US" dirty="0" err="1"/>
              <a:t>In</a:t>
            </a:r>
            <a:r>
              <a:rPr lang="en-US" dirty="0"/>
              <a:t> the context of smart cities, lane line detection can be integrated into broader intelligent transportation systems. It contributes to creating connected and efficient urban environments with enhanced safety measures.</a:t>
            </a:r>
            <a:endParaRPr lang="en-IN" dirty="0"/>
          </a:p>
        </p:txBody>
      </p:sp>
      <p:sp>
        <p:nvSpPr>
          <p:cNvPr id="127" name="Google Shape;12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a:extLst>
            <a:ext uri="{FF2B5EF4-FFF2-40B4-BE49-F238E27FC236}">
              <a16:creationId xmlns:a16="http://schemas.microsoft.com/office/drawing/2014/main" id="{CF992D11-CCB8-19C1-0224-B9D5FBF9FD95}"/>
            </a:ext>
          </a:extLst>
        </p:cNvPr>
        <p:cNvGrpSpPr/>
        <p:nvPr/>
      </p:nvGrpSpPr>
      <p:grpSpPr>
        <a:xfrm>
          <a:off x="0" y="0"/>
          <a:ext cx="0" cy="0"/>
          <a:chOff x="0" y="0"/>
          <a:chExt cx="0" cy="0"/>
        </a:xfrm>
      </p:grpSpPr>
      <p:sp>
        <p:nvSpPr>
          <p:cNvPr id="125" name="Google Shape;125;p17">
            <a:extLst>
              <a:ext uri="{FF2B5EF4-FFF2-40B4-BE49-F238E27FC236}">
                <a16:creationId xmlns:a16="http://schemas.microsoft.com/office/drawing/2014/main" id="{245ED7F8-8600-A780-4612-7F822868F4AA}"/>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Feature/Characteristics Identification</a:t>
            </a:r>
            <a:endParaRPr b="1" dirty="0"/>
          </a:p>
        </p:txBody>
      </p:sp>
      <p:sp>
        <p:nvSpPr>
          <p:cNvPr id="126" name="Google Shape;126;p17">
            <a:extLst>
              <a:ext uri="{FF2B5EF4-FFF2-40B4-BE49-F238E27FC236}">
                <a16:creationId xmlns:a16="http://schemas.microsoft.com/office/drawing/2014/main" id="{B2DB9CBC-2468-5BEC-76CB-B0ECD89161E2}"/>
              </a:ext>
            </a:extLst>
          </p:cNvPr>
          <p:cNvSpPr txBox="1">
            <a:spLocks noGrp="1"/>
          </p:cNvSpPr>
          <p:nvPr>
            <p:ph type="body" idx="1"/>
          </p:nvPr>
        </p:nvSpPr>
        <p:spPr>
          <a:xfrm>
            <a:off x="838200" y="1690700"/>
            <a:ext cx="10515600" cy="448620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ts val="2800"/>
              <a:buChar char="•"/>
            </a:pPr>
            <a:r>
              <a:rPr lang="en-US" b="1" dirty="0"/>
              <a:t>Color Segmentation: </a:t>
            </a:r>
            <a:r>
              <a:rPr lang="en-US" dirty="0"/>
              <a:t>Lane lines often have distinct colors compared to the surrounding road surface. Color segmentation techniques can be used to isolate pixels with similar color characteristics to those of lane lines.</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Edge Detection: </a:t>
            </a:r>
            <a:r>
              <a:rPr lang="en-US" dirty="0"/>
              <a:t>Lane lines typically represent edges in an image. Edge detection algorithms, such as Canny edge detection, Sobel edge detection, or </a:t>
            </a:r>
            <a:r>
              <a:rPr lang="en-US" dirty="0" err="1"/>
              <a:t>LoG</a:t>
            </a:r>
            <a:r>
              <a:rPr lang="en-US" dirty="0"/>
              <a:t> (Laplacian of Gaussian), can be applied to identify abrupt changes in intensity that correspond to lane boundaries.</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Hough Transform: </a:t>
            </a:r>
            <a:r>
              <a:rPr lang="en-US" dirty="0"/>
              <a:t>The Hough transform is a popular technique for detecting lines in images. By representing lines in polar coordinates, the Hough transform can robustly detect lines even in the presence of noise or gaps.</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Region of Interest (ROI) Selection: </a:t>
            </a:r>
            <a:r>
              <a:rPr lang="en-US" dirty="0"/>
              <a:t>Lane lines are typically located within a specific region of the image corresponding to the road ahead. By defining a region of interest, the system can focus processing resources on relevant areas of the image, reducing computational overhead.</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Perspective Transformation: </a:t>
            </a:r>
            <a:r>
              <a:rPr lang="en-US" dirty="0"/>
              <a:t>Lane lines appear to converge towards a vanishing point in the distance due to perspective. Applying perspective transformation techniques can rectify the image and make lane lines appear parallel, simplifying detection.</a:t>
            </a:r>
          </a:p>
        </p:txBody>
      </p:sp>
      <p:sp>
        <p:nvSpPr>
          <p:cNvPr id="127" name="Google Shape;127;p17">
            <a:extLst>
              <a:ext uri="{FF2B5EF4-FFF2-40B4-BE49-F238E27FC236}">
                <a16:creationId xmlns:a16="http://schemas.microsoft.com/office/drawing/2014/main" id="{F3AAA3F8-E1E1-502C-77A7-7DF3075299A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29155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a:extLst>
            <a:ext uri="{FF2B5EF4-FFF2-40B4-BE49-F238E27FC236}">
              <a16:creationId xmlns:a16="http://schemas.microsoft.com/office/drawing/2014/main" id="{CF992D11-CCB8-19C1-0224-B9D5FBF9FD95}"/>
            </a:ext>
          </a:extLst>
        </p:cNvPr>
        <p:cNvGrpSpPr/>
        <p:nvPr/>
      </p:nvGrpSpPr>
      <p:grpSpPr>
        <a:xfrm>
          <a:off x="0" y="0"/>
          <a:ext cx="0" cy="0"/>
          <a:chOff x="0" y="0"/>
          <a:chExt cx="0" cy="0"/>
        </a:xfrm>
      </p:grpSpPr>
      <p:sp>
        <p:nvSpPr>
          <p:cNvPr id="125" name="Google Shape;125;p17">
            <a:extLst>
              <a:ext uri="{FF2B5EF4-FFF2-40B4-BE49-F238E27FC236}">
                <a16:creationId xmlns:a16="http://schemas.microsoft.com/office/drawing/2014/main" id="{245ED7F8-8600-A780-4612-7F822868F4AA}"/>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Constraint Identification</a:t>
            </a:r>
            <a:endParaRPr b="1" dirty="0"/>
          </a:p>
        </p:txBody>
      </p:sp>
      <p:sp>
        <p:nvSpPr>
          <p:cNvPr id="126" name="Google Shape;126;p17">
            <a:extLst>
              <a:ext uri="{FF2B5EF4-FFF2-40B4-BE49-F238E27FC236}">
                <a16:creationId xmlns:a16="http://schemas.microsoft.com/office/drawing/2014/main" id="{B2DB9CBC-2468-5BEC-76CB-B0ECD89161E2}"/>
              </a:ext>
            </a:extLst>
          </p:cNvPr>
          <p:cNvSpPr txBox="1">
            <a:spLocks noGrp="1"/>
          </p:cNvSpPr>
          <p:nvPr>
            <p:ph type="body" idx="1"/>
          </p:nvPr>
        </p:nvSpPr>
        <p:spPr>
          <a:xfrm>
            <a:off x="838200" y="1690700"/>
            <a:ext cx="10515600" cy="4486200"/>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ts val="2800"/>
              <a:buChar char="•"/>
            </a:pPr>
            <a:r>
              <a:rPr lang="en-US" b="1" dirty="0"/>
              <a:t>Environmental Conditions: </a:t>
            </a:r>
            <a:r>
              <a:rPr lang="en-US" dirty="0"/>
              <a:t>Lane detection systems must be able to operate effectively under various environmental conditions such as different lighting conditions (daytime, nighttime, shadows), weather conditions (rain, fog, snow), and road surface conditions (wet, dry, reflective).</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Road Geometry: </a:t>
            </a:r>
            <a:r>
              <a:rPr lang="en-US" dirty="0"/>
              <a:t>The system should be able to handle different types of roads including straight roads, curves, intersections, and lane merges. It must accurately detect lane lines even when they are curved or distorted due to perspective.</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Vehicle Dynamics: </a:t>
            </a:r>
            <a:r>
              <a:rPr lang="en-US" dirty="0"/>
              <a:t>Lane detection algorithms need to account for the dynamics of the vehicle, including changes in position, orientation, and speed. This ensures that the system can adapt to different driving scenarios such as lane changes, overtaking, and turning.</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Noise and Disturbances: </a:t>
            </a:r>
            <a:r>
              <a:rPr lang="en-US" dirty="0"/>
              <a:t>Lane detection systems should be robust to noise and disturbances such as sensor noise, vibrations, and occlusions caused by other vehicles or objects on the road.</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Real-time Performance: </a:t>
            </a:r>
            <a:r>
              <a:rPr lang="en-US" dirty="0"/>
              <a:t>Since lane detection is often used in real-time applications such as autonomous driving or driver assistance systems, the algorithms need to be efficient enough to process images or sensor data in real-time without significant delays.</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Hardware Constraints: </a:t>
            </a:r>
            <a:r>
              <a:rPr lang="en-US" dirty="0"/>
              <a:t>The system should be designed to run on hardware platforms with limited computational resources such as embedded systems or onboard vehicle computers. This requires optimizing algorithms for efficiency and minimizing memory and processing requirements.</a:t>
            </a:r>
          </a:p>
        </p:txBody>
      </p:sp>
      <p:sp>
        <p:nvSpPr>
          <p:cNvPr id="127" name="Google Shape;127;p17">
            <a:extLst>
              <a:ext uri="{FF2B5EF4-FFF2-40B4-BE49-F238E27FC236}">
                <a16:creationId xmlns:a16="http://schemas.microsoft.com/office/drawing/2014/main" id="{F3AAA3F8-E1E1-502C-77A7-7DF3075299A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94976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a:extLst>
            <a:ext uri="{FF2B5EF4-FFF2-40B4-BE49-F238E27FC236}">
              <a16:creationId xmlns:a16="http://schemas.microsoft.com/office/drawing/2014/main" id="{CF992D11-CCB8-19C1-0224-B9D5FBF9FD95}"/>
            </a:ext>
          </a:extLst>
        </p:cNvPr>
        <p:cNvGrpSpPr/>
        <p:nvPr/>
      </p:nvGrpSpPr>
      <p:grpSpPr>
        <a:xfrm>
          <a:off x="0" y="0"/>
          <a:ext cx="0" cy="0"/>
          <a:chOff x="0" y="0"/>
          <a:chExt cx="0" cy="0"/>
        </a:xfrm>
      </p:grpSpPr>
      <p:sp>
        <p:nvSpPr>
          <p:cNvPr id="125" name="Google Shape;125;p17">
            <a:extLst>
              <a:ext uri="{FF2B5EF4-FFF2-40B4-BE49-F238E27FC236}">
                <a16:creationId xmlns:a16="http://schemas.microsoft.com/office/drawing/2014/main" id="{245ED7F8-8600-A780-4612-7F822868F4AA}"/>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Analysis of Features </a:t>
            </a:r>
            <a:endParaRPr b="1" dirty="0"/>
          </a:p>
        </p:txBody>
      </p:sp>
      <p:sp>
        <p:nvSpPr>
          <p:cNvPr id="126" name="Google Shape;126;p17">
            <a:extLst>
              <a:ext uri="{FF2B5EF4-FFF2-40B4-BE49-F238E27FC236}">
                <a16:creationId xmlns:a16="http://schemas.microsoft.com/office/drawing/2014/main" id="{B2DB9CBC-2468-5BEC-76CB-B0ECD89161E2}"/>
              </a:ext>
            </a:extLst>
          </p:cNvPr>
          <p:cNvSpPr txBox="1">
            <a:spLocks noGrp="1"/>
          </p:cNvSpPr>
          <p:nvPr>
            <p:ph type="body" idx="1"/>
          </p:nvPr>
        </p:nvSpPr>
        <p:spPr>
          <a:xfrm>
            <a:off x="838200" y="1690700"/>
            <a:ext cx="10515600" cy="448620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ts val="2800"/>
              <a:buChar char="•"/>
            </a:pPr>
            <a:r>
              <a:rPr lang="en-US" b="1" dirty="0"/>
              <a:t>Color Segmentation:</a:t>
            </a:r>
          </a:p>
          <a:p>
            <a:pPr marL="0" lvl="0" indent="0" algn="l" rtl="0">
              <a:lnSpc>
                <a:spcPct val="90000"/>
              </a:lnSpc>
              <a:spcBef>
                <a:spcPts val="0"/>
              </a:spcBef>
              <a:spcAft>
                <a:spcPts val="0"/>
              </a:spcAft>
              <a:buClr>
                <a:schemeClr val="dk1"/>
              </a:buClr>
              <a:buSzPts val="2800"/>
              <a:buNone/>
            </a:pPr>
            <a:r>
              <a:rPr lang="en-US" b="1" dirty="0"/>
              <a:t>       Effectiveness: </a:t>
            </a:r>
            <a:r>
              <a:rPr lang="en-US" dirty="0"/>
              <a:t>Effective for detecting lane lines with distinct colors, such as white or yellow 	markings.</a:t>
            </a:r>
          </a:p>
          <a:p>
            <a:pPr marL="0" lvl="0" indent="0" algn="l" rtl="0">
              <a:lnSpc>
                <a:spcPct val="90000"/>
              </a:lnSpc>
              <a:spcBef>
                <a:spcPts val="0"/>
              </a:spcBef>
              <a:spcAft>
                <a:spcPts val="0"/>
              </a:spcAft>
              <a:buClr>
                <a:schemeClr val="dk1"/>
              </a:buClr>
              <a:buSzPts val="2800"/>
              <a:buNone/>
            </a:pPr>
            <a:r>
              <a:rPr lang="en-US" b="1" dirty="0"/>
              <a:t>       Constraints: </a:t>
            </a:r>
            <a:r>
              <a:rPr lang="en-US" dirty="0"/>
              <a:t>Limited effectiveness in low-light or variable lighting conditions. Prone to false 	positives from other objects with similar colors.</a:t>
            </a:r>
          </a:p>
          <a:p>
            <a:pPr marL="0" lvl="0" indent="0" algn="l" rtl="0">
              <a:lnSpc>
                <a:spcPct val="90000"/>
              </a:lnSpc>
              <a:spcBef>
                <a:spcPts val="0"/>
              </a:spcBef>
              <a:spcAft>
                <a:spcPts val="0"/>
              </a:spcAft>
              <a:buClr>
                <a:schemeClr val="dk1"/>
              </a:buClr>
              <a:buSzPts val="2800"/>
              <a:buNone/>
            </a:pPr>
            <a:r>
              <a:rPr lang="en-US" b="1" dirty="0"/>
              <a:t>       Finalization: </a:t>
            </a:r>
            <a:r>
              <a:rPr lang="en-US" dirty="0"/>
              <a:t>Use in conjunction with other features for robustness. Apply adaptive thresholding 	or color space transformations to enhance performance under varying lighting conditions.</a:t>
            </a:r>
          </a:p>
          <a:p>
            <a:pPr marL="228600" lvl="0" indent="-228600" algn="l" rtl="0">
              <a:lnSpc>
                <a:spcPct val="90000"/>
              </a:lnSpc>
              <a:spcBef>
                <a:spcPts val="0"/>
              </a:spcBef>
              <a:spcAft>
                <a:spcPts val="0"/>
              </a:spcAft>
              <a:buClr>
                <a:schemeClr val="dk1"/>
              </a:buClr>
              <a:buSzPts val="2800"/>
              <a:buChar char="•"/>
            </a:pPr>
            <a:endParaRPr lang="en-US" b="1" dirty="0"/>
          </a:p>
          <a:p>
            <a:pPr marL="228600" lvl="0" indent="-228600" algn="l" rtl="0">
              <a:lnSpc>
                <a:spcPct val="90000"/>
              </a:lnSpc>
              <a:spcBef>
                <a:spcPts val="0"/>
              </a:spcBef>
              <a:spcAft>
                <a:spcPts val="0"/>
              </a:spcAft>
              <a:buClr>
                <a:schemeClr val="dk1"/>
              </a:buClr>
              <a:buSzPts val="2800"/>
              <a:buChar char="•"/>
            </a:pPr>
            <a:r>
              <a:rPr lang="en-US" b="1" dirty="0"/>
              <a:t>Edge Detection:</a:t>
            </a:r>
          </a:p>
          <a:p>
            <a:pPr marL="0" lvl="0" indent="0" algn="l" rtl="0">
              <a:lnSpc>
                <a:spcPct val="90000"/>
              </a:lnSpc>
              <a:spcBef>
                <a:spcPts val="0"/>
              </a:spcBef>
              <a:spcAft>
                <a:spcPts val="0"/>
              </a:spcAft>
              <a:buClr>
                <a:schemeClr val="dk1"/>
              </a:buClr>
              <a:buSzPts val="2800"/>
              <a:buNone/>
            </a:pPr>
            <a:r>
              <a:rPr lang="en-US" b="1" dirty="0"/>
              <a:t>      Effectiveness: </a:t>
            </a:r>
            <a:r>
              <a:rPr lang="en-US" dirty="0"/>
              <a:t>Useful for detecting abrupt intensity changes corresponding to lane boundaries.</a:t>
            </a:r>
          </a:p>
          <a:p>
            <a:pPr marL="0" lvl="0" indent="0" algn="l" rtl="0">
              <a:lnSpc>
                <a:spcPct val="90000"/>
              </a:lnSpc>
              <a:spcBef>
                <a:spcPts val="0"/>
              </a:spcBef>
              <a:spcAft>
                <a:spcPts val="0"/>
              </a:spcAft>
              <a:buClr>
                <a:schemeClr val="dk1"/>
              </a:buClr>
              <a:buSzPts val="2800"/>
              <a:buNone/>
            </a:pPr>
            <a:r>
              <a:rPr lang="en-US" b="1" dirty="0"/>
              <a:t>      Constraints: </a:t>
            </a:r>
            <a:r>
              <a:rPr lang="en-US" dirty="0"/>
              <a:t>Sensitive to noise and may produce false edges, especially in textured road 	surfaces or under poor visibility conditions.</a:t>
            </a:r>
          </a:p>
          <a:p>
            <a:pPr marL="0" lvl="0" indent="0" algn="l" rtl="0">
              <a:lnSpc>
                <a:spcPct val="90000"/>
              </a:lnSpc>
              <a:spcBef>
                <a:spcPts val="0"/>
              </a:spcBef>
              <a:spcAft>
                <a:spcPts val="0"/>
              </a:spcAft>
              <a:buClr>
                <a:schemeClr val="dk1"/>
              </a:buClr>
              <a:buSzPts val="2800"/>
              <a:buNone/>
            </a:pPr>
            <a:r>
              <a:rPr lang="en-US" b="1" dirty="0"/>
              <a:t>       Finalization: </a:t>
            </a:r>
            <a:r>
              <a:rPr lang="en-US" dirty="0"/>
              <a:t>Combine with noise reduction techniques and edge linking algorithms to improve     	robustness. </a:t>
            </a:r>
          </a:p>
          <a:p>
            <a:pPr marL="228600" lvl="0" indent="-228600" algn="l" rtl="0">
              <a:lnSpc>
                <a:spcPct val="90000"/>
              </a:lnSpc>
              <a:spcBef>
                <a:spcPts val="0"/>
              </a:spcBef>
              <a:spcAft>
                <a:spcPts val="0"/>
              </a:spcAft>
              <a:buClr>
                <a:schemeClr val="dk1"/>
              </a:buClr>
              <a:buSzPts val="2800"/>
              <a:buChar char="•"/>
            </a:pPr>
            <a:r>
              <a:rPr lang="en-US" b="1" dirty="0"/>
              <a:t>Hough Transform:</a:t>
            </a:r>
          </a:p>
          <a:p>
            <a:pPr marL="0" lvl="0" indent="0" algn="l" rtl="0">
              <a:lnSpc>
                <a:spcPct val="90000"/>
              </a:lnSpc>
              <a:spcBef>
                <a:spcPts val="0"/>
              </a:spcBef>
              <a:spcAft>
                <a:spcPts val="0"/>
              </a:spcAft>
              <a:buClr>
                <a:schemeClr val="dk1"/>
              </a:buClr>
              <a:buSzPts val="2800"/>
              <a:buNone/>
            </a:pPr>
            <a:r>
              <a:rPr lang="en-US" b="1" dirty="0"/>
              <a:t>      Effectiveness: </a:t>
            </a:r>
            <a:r>
              <a:rPr lang="en-US" dirty="0"/>
              <a:t>Robust method for detecting lines, including straight and curved lane boundaries.</a:t>
            </a:r>
          </a:p>
          <a:p>
            <a:pPr marL="0" lvl="0" indent="0" algn="l" rtl="0">
              <a:lnSpc>
                <a:spcPct val="90000"/>
              </a:lnSpc>
              <a:spcBef>
                <a:spcPts val="0"/>
              </a:spcBef>
              <a:spcAft>
                <a:spcPts val="0"/>
              </a:spcAft>
              <a:buClr>
                <a:schemeClr val="dk1"/>
              </a:buClr>
              <a:buSzPts val="2800"/>
              <a:buNone/>
            </a:pPr>
            <a:r>
              <a:rPr lang="en-US" b="1" dirty="0"/>
              <a:t>      Constraints: </a:t>
            </a:r>
            <a:r>
              <a:rPr lang="en-US" dirty="0"/>
              <a:t>Computationally expensive, especially for real-time applications. May struggle 	with detecting discontinuous or broken lane lines.</a:t>
            </a:r>
          </a:p>
          <a:p>
            <a:pPr marL="0" lvl="0" indent="0" algn="l" rtl="0">
              <a:lnSpc>
                <a:spcPct val="90000"/>
              </a:lnSpc>
              <a:spcBef>
                <a:spcPts val="0"/>
              </a:spcBef>
              <a:spcAft>
                <a:spcPts val="0"/>
              </a:spcAft>
              <a:buClr>
                <a:schemeClr val="dk1"/>
              </a:buClr>
              <a:buSzPts val="2800"/>
              <a:buNone/>
            </a:pPr>
            <a:r>
              <a:rPr lang="en-US" b="1" dirty="0"/>
              <a:t>      Finalization: </a:t>
            </a:r>
            <a:r>
              <a:rPr lang="en-US" dirty="0"/>
              <a:t>Optimize parameters and use ROI selection to reduce computational load. 	Employ probabilistic variants like Probabilistic Hough Transform to improve efficiency.</a:t>
            </a:r>
          </a:p>
        </p:txBody>
      </p:sp>
      <p:sp>
        <p:nvSpPr>
          <p:cNvPr id="127" name="Google Shape;127;p17">
            <a:extLst>
              <a:ext uri="{FF2B5EF4-FFF2-40B4-BE49-F238E27FC236}">
                <a16:creationId xmlns:a16="http://schemas.microsoft.com/office/drawing/2014/main" id="{F3AAA3F8-E1E1-502C-77A7-7DF3075299A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89053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a:extLst>
            <a:ext uri="{FF2B5EF4-FFF2-40B4-BE49-F238E27FC236}">
              <a16:creationId xmlns:a16="http://schemas.microsoft.com/office/drawing/2014/main" id="{CAF2BD4D-9091-AC15-8383-A4B578CF9D0D}"/>
            </a:ext>
          </a:extLst>
        </p:cNvPr>
        <p:cNvGrpSpPr/>
        <p:nvPr/>
      </p:nvGrpSpPr>
      <p:grpSpPr>
        <a:xfrm>
          <a:off x="0" y="0"/>
          <a:ext cx="0" cy="0"/>
          <a:chOff x="0" y="0"/>
          <a:chExt cx="0" cy="0"/>
        </a:xfrm>
      </p:grpSpPr>
      <p:sp>
        <p:nvSpPr>
          <p:cNvPr id="125" name="Google Shape;125;p17">
            <a:extLst>
              <a:ext uri="{FF2B5EF4-FFF2-40B4-BE49-F238E27FC236}">
                <a16:creationId xmlns:a16="http://schemas.microsoft.com/office/drawing/2014/main" id="{C9D043BC-8FE8-3020-D3D1-0FA615C845CD}"/>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Design Selection</a:t>
            </a:r>
            <a:endParaRPr b="1" dirty="0"/>
          </a:p>
        </p:txBody>
      </p:sp>
      <p:sp>
        <p:nvSpPr>
          <p:cNvPr id="127" name="Google Shape;127;p17">
            <a:extLst>
              <a:ext uri="{FF2B5EF4-FFF2-40B4-BE49-F238E27FC236}">
                <a16:creationId xmlns:a16="http://schemas.microsoft.com/office/drawing/2014/main" id="{85E57866-AB03-F5B9-B663-984751F270BE}"/>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 name="Picture 1">
            <a:extLst>
              <a:ext uri="{FF2B5EF4-FFF2-40B4-BE49-F238E27FC236}">
                <a16:creationId xmlns:a16="http://schemas.microsoft.com/office/drawing/2014/main" id="{F4A7D283-5397-F212-93B0-6AE177F73531}"/>
              </a:ext>
            </a:extLst>
          </p:cNvPr>
          <p:cNvPicPr/>
          <p:nvPr/>
        </p:nvPicPr>
        <p:blipFill>
          <a:blip r:embed="rId3"/>
          <a:stretch>
            <a:fillRect/>
          </a:stretch>
        </p:blipFill>
        <p:spPr>
          <a:xfrm>
            <a:off x="4009949" y="1815823"/>
            <a:ext cx="4600651" cy="4121257"/>
          </a:xfrm>
          <a:prstGeom prst="rect">
            <a:avLst/>
          </a:prstGeom>
        </p:spPr>
      </p:pic>
    </p:spTree>
    <p:extLst>
      <p:ext uri="{BB962C8B-B14F-4D97-AF65-F5344CB8AC3E}">
        <p14:creationId xmlns:p14="http://schemas.microsoft.com/office/powerpoint/2010/main" val="386017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Methodology</a:t>
            </a:r>
            <a:endParaRPr b="1" dirty="0"/>
          </a:p>
        </p:txBody>
      </p:sp>
      <p:sp>
        <p:nvSpPr>
          <p:cNvPr id="133" name="Google Shape;133;p18"/>
          <p:cNvSpPr txBox="1">
            <a:spLocks noGrp="1"/>
          </p:cNvSpPr>
          <p:nvPr>
            <p:ph type="body" idx="1"/>
          </p:nvPr>
        </p:nvSpPr>
        <p:spPr>
          <a:xfrm>
            <a:off x="838200" y="1618151"/>
            <a:ext cx="10515600" cy="45588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ts val="2800"/>
              <a:buNone/>
            </a:pPr>
            <a:r>
              <a:rPr lang="en-US" b="1" dirty="0"/>
              <a:t>Step 1: Environment Setup</a:t>
            </a:r>
          </a:p>
          <a:p>
            <a:pPr marL="228600" lvl="0" indent="-228600" algn="l" rtl="0">
              <a:lnSpc>
                <a:spcPct val="90000"/>
              </a:lnSpc>
              <a:spcBef>
                <a:spcPts val="0"/>
              </a:spcBef>
              <a:spcAft>
                <a:spcPts val="0"/>
              </a:spcAft>
              <a:buClr>
                <a:schemeClr val="dk1"/>
              </a:buClr>
              <a:buSzPts val="2800"/>
              <a:buChar char="•"/>
            </a:pPr>
            <a:r>
              <a:rPr lang="en-US" dirty="0"/>
              <a:t>Programming Language and Libraries:</a:t>
            </a:r>
          </a:p>
          <a:p>
            <a:pPr marL="228600" lvl="0" indent="-228600" algn="l" rtl="0">
              <a:lnSpc>
                <a:spcPct val="90000"/>
              </a:lnSpc>
              <a:spcBef>
                <a:spcPts val="0"/>
              </a:spcBef>
              <a:spcAft>
                <a:spcPts val="0"/>
              </a:spcAft>
              <a:buClr>
                <a:schemeClr val="dk1"/>
              </a:buClr>
              <a:buSzPts val="2800"/>
              <a:buChar char="•"/>
            </a:pPr>
            <a:r>
              <a:rPr lang="en-US" dirty="0"/>
              <a:t>Choose a programming language like Python.</a:t>
            </a:r>
          </a:p>
          <a:p>
            <a:pPr marL="228600" lvl="0" indent="-228600" algn="l" rtl="0">
              <a:lnSpc>
                <a:spcPct val="90000"/>
              </a:lnSpc>
              <a:spcBef>
                <a:spcPts val="0"/>
              </a:spcBef>
              <a:spcAft>
                <a:spcPts val="0"/>
              </a:spcAft>
              <a:buClr>
                <a:schemeClr val="dk1"/>
              </a:buClr>
              <a:buSzPts val="2800"/>
              <a:buChar char="•"/>
            </a:pPr>
            <a:r>
              <a:rPr lang="en-US" dirty="0"/>
              <a:t>Install relevant libraries, such as OpenCV, NumPy, and Matplotlib. You can use package managers like pip to install them.</a:t>
            </a:r>
          </a:p>
          <a:p>
            <a:pPr marL="228600" lvl="0" indent="-228600" algn="l" rtl="0">
              <a:lnSpc>
                <a:spcPct val="90000"/>
              </a:lnSpc>
              <a:spcBef>
                <a:spcPts val="0"/>
              </a:spcBef>
              <a:spcAft>
                <a:spcPts val="0"/>
              </a:spcAft>
              <a:buClr>
                <a:schemeClr val="dk1"/>
              </a:buClr>
              <a:buSzPts val="2800"/>
              <a:buChar char="•"/>
            </a:pPr>
            <a:endParaRPr lang="en-US" dirty="0"/>
          </a:p>
          <a:p>
            <a:pPr marL="0" lvl="0" indent="0" algn="l" rtl="0">
              <a:lnSpc>
                <a:spcPct val="90000"/>
              </a:lnSpc>
              <a:spcBef>
                <a:spcPts val="0"/>
              </a:spcBef>
              <a:spcAft>
                <a:spcPts val="0"/>
              </a:spcAft>
              <a:buClr>
                <a:schemeClr val="dk1"/>
              </a:buClr>
              <a:buSzPts val="2800"/>
              <a:buNone/>
            </a:pPr>
            <a:r>
              <a:rPr lang="en-US" b="1" dirty="0"/>
              <a:t>Step 2: Image Acquisition</a:t>
            </a:r>
          </a:p>
          <a:p>
            <a:pPr marL="228600" lvl="0" indent="-228600" algn="l" rtl="0">
              <a:lnSpc>
                <a:spcPct val="90000"/>
              </a:lnSpc>
              <a:spcBef>
                <a:spcPts val="0"/>
              </a:spcBef>
              <a:spcAft>
                <a:spcPts val="0"/>
              </a:spcAft>
              <a:buClr>
                <a:schemeClr val="dk1"/>
              </a:buClr>
              <a:buSzPts val="2800"/>
              <a:buChar char="•"/>
            </a:pPr>
            <a:r>
              <a:rPr lang="en-US" dirty="0"/>
              <a:t>Camera Setup:</a:t>
            </a:r>
          </a:p>
          <a:p>
            <a:pPr marL="228600" lvl="0" indent="-228600" algn="l" rtl="0">
              <a:lnSpc>
                <a:spcPct val="90000"/>
              </a:lnSpc>
              <a:spcBef>
                <a:spcPts val="0"/>
              </a:spcBef>
              <a:spcAft>
                <a:spcPts val="0"/>
              </a:spcAft>
              <a:buClr>
                <a:schemeClr val="dk1"/>
              </a:buClr>
              <a:buSzPts val="2800"/>
              <a:buChar char="•"/>
            </a:pPr>
            <a:r>
              <a:rPr lang="en-US" dirty="0"/>
              <a:t>Set up a camera to capture images or use pre-recorded video for initial testing.</a:t>
            </a:r>
          </a:p>
          <a:p>
            <a:pPr marL="228600" lvl="0" indent="-228600" algn="l" rtl="0">
              <a:lnSpc>
                <a:spcPct val="90000"/>
              </a:lnSpc>
              <a:spcBef>
                <a:spcPts val="0"/>
              </a:spcBef>
              <a:spcAft>
                <a:spcPts val="0"/>
              </a:spcAft>
              <a:buClr>
                <a:schemeClr val="dk1"/>
              </a:buClr>
              <a:buSzPts val="2800"/>
              <a:buChar char="•"/>
            </a:pPr>
            <a:r>
              <a:rPr lang="en-US" dirty="0"/>
              <a:t>Ensure the camera is properly calibrated to correct distortions.</a:t>
            </a:r>
          </a:p>
          <a:p>
            <a:pPr marL="228600" lvl="0" indent="-228600" algn="l" rtl="0">
              <a:lnSpc>
                <a:spcPct val="90000"/>
              </a:lnSpc>
              <a:spcBef>
                <a:spcPts val="0"/>
              </a:spcBef>
              <a:spcAft>
                <a:spcPts val="0"/>
              </a:spcAft>
              <a:buClr>
                <a:schemeClr val="dk1"/>
              </a:buClr>
              <a:buSzPts val="2800"/>
              <a:buChar char="•"/>
            </a:pPr>
            <a:endParaRPr lang="en-US" dirty="0"/>
          </a:p>
          <a:p>
            <a:pPr marL="0" lvl="0" indent="0" algn="l" rtl="0">
              <a:lnSpc>
                <a:spcPct val="90000"/>
              </a:lnSpc>
              <a:spcBef>
                <a:spcPts val="0"/>
              </a:spcBef>
              <a:spcAft>
                <a:spcPts val="0"/>
              </a:spcAft>
              <a:buClr>
                <a:schemeClr val="dk1"/>
              </a:buClr>
              <a:buSzPts val="2800"/>
              <a:buNone/>
            </a:pPr>
            <a:r>
              <a:rPr lang="en-US" b="1" dirty="0"/>
              <a:t>Step 3: Image Preprocessing</a:t>
            </a:r>
          </a:p>
          <a:p>
            <a:pPr marL="228600" lvl="0" indent="-228600" algn="l" rtl="0">
              <a:lnSpc>
                <a:spcPct val="90000"/>
              </a:lnSpc>
              <a:spcBef>
                <a:spcPts val="0"/>
              </a:spcBef>
              <a:spcAft>
                <a:spcPts val="0"/>
              </a:spcAft>
              <a:buClr>
                <a:schemeClr val="dk1"/>
              </a:buClr>
              <a:buSzPts val="2800"/>
              <a:buChar char="•"/>
            </a:pPr>
            <a:r>
              <a:rPr lang="en-US" dirty="0"/>
              <a:t>Grayscale Conversion and Blurring:</a:t>
            </a:r>
          </a:p>
          <a:p>
            <a:pPr marL="228600" lvl="0" indent="-228600" algn="l" rtl="0">
              <a:lnSpc>
                <a:spcPct val="90000"/>
              </a:lnSpc>
              <a:spcBef>
                <a:spcPts val="0"/>
              </a:spcBef>
              <a:spcAft>
                <a:spcPts val="0"/>
              </a:spcAft>
              <a:buClr>
                <a:schemeClr val="dk1"/>
              </a:buClr>
              <a:buSzPts val="2800"/>
              <a:buChar char="•"/>
            </a:pPr>
            <a:r>
              <a:rPr lang="en-US" dirty="0"/>
              <a:t>Convert captured images to grayscale for simplicity.</a:t>
            </a:r>
          </a:p>
          <a:p>
            <a:pPr marL="228600" lvl="0" indent="-228600" algn="l" rtl="0">
              <a:lnSpc>
                <a:spcPct val="90000"/>
              </a:lnSpc>
              <a:spcBef>
                <a:spcPts val="0"/>
              </a:spcBef>
              <a:spcAft>
                <a:spcPts val="0"/>
              </a:spcAft>
              <a:buClr>
                <a:schemeClr val="dk1"/>
              </a:buClr>
              <a:buSzPts val="2800"/>
              <a:buChar char="•"/>
            </a:pPr>
            <a:r>
              <a:rPr lang="en-US" dirty="0"/>
              <a:t>Apply a Gaussian blur to reduce noise and enhance lane features.</a:t>
            </a:r>
          </a:p>
        </p:txBody>
      </p:sp>
      <p:sp>
        <p:nvSpPr>
          <p:cNvPr id="134" name="Google Shape;13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1224</Words>
  <Application>Microsoft Office PowerPoint</Application>
  <PresentationFormat>Widescreen</PresentationFormat>
  <Paragraphs>108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Times New Roman</vt:lpstr>
      <vt:lpstr>Arial</vt:lpstr>
      <vt:lpstr>Raleway ExtraBold</vt:lpstr>
      <vt:lpstr>Arial Black</vt:lpstr>
      <vt:lpstr>1_Office Theme</vt:lpstr>
      <vt:lpstr>PowerPoint Presentation</vt:lpstr>
      <vt:lpstr>Outline</vt:lpstr>
      <vt:lpstr>Introduction</vt:lpstr>
      <vt:lpstr>Scope of Project</vt:lpstr>
      <vt:lpstr>Feature/Characteristics Identification</vt:lpstr>
      <vt:lpstr>Constraint Identification</vt:lpstr>
      <vt:lpstr>Analysis of Features </vt:lpstr>
      <vt:lpstr>Design Selection</vt:lpstr>
      <vt:lpstr>Methodology</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Mukul Jain</dc:creator>
  <cp:lastModifiedBy>MUKUL JAIN</cp:lastModifiedBy>
  <cp:revision>4</cp:revision>
  <dcterms:modified xsi:type="dcterms:W3CDTF">2024-03-14T16:20:14Z</dcterms:modified>
</cp:coreProperties>
</file>