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9" r:id="rId3"/>
    <p:sldId id="299" r:id="rId4"/>
    <p:sldId id="336" r:id="rId5"/>
    <p:sldId id="317" r:id="rId6"/>
    <p:sldId id="319" r:id="rId7"/>
    <p:sldId id="330" r:id="rId8"/>
    <p:sldId id="331" r:id="rId9"/>
    <p:sldId id="332" r:id="rId10"/>
    <p:sldId id="333" r:id="rId11"/>
    <p:sldId id="334" r:id="rId12"/>
    <p:sldId id="335" r:id="rId13"/>
    <p:sldId id="322" r:id="rId14"/>
    <p:sldId id="318" r:id="rId15"/>
    <p:sldId id="262" r:id="rId16"/>
    <p:sldId id="326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Share Tech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21FE7-C8A6-4AFF-9F51-EA0744C42D70}">
  <a:tblStyle styleId="{29721FE7-C8A6-4AFF-9F51-EA0744C42D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210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632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5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7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10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76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225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71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0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19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2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3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8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2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2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67" r:id="rId6"/>
    <p:sldLayoutId id="2147483668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taset/fake_job_postings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93099" y="1811439"/>
            <a:ext cx="3295500" cy="114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O</a:t>
            </a:r>
            <a:r>
              <a:rPr lang="en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-US" sz="2000" dirty="0" smtClean="0"/>
              <a:t>Fake Job Posting Prediction</a:t>
            </a:r>
            <a:endParaRPr sz="20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311726"/>
            <a:ext cx="6020700" cy="1738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Big Data </a:t>
            </a:r>
            <a:r>
              <a:rPr lang="en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Analytics</a:t>
            </a:r>
            <a:r>
              <a:rPr lang="en" dirty="0" smtClean="0"/>
              <a:t> Project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07282" y="2821005"/>
            <a:ext cx="30376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</a:rPr>
              <a:t> GLA </a:t>
            </a:r>
            <a:r>
              <a:rPr lang="en-US" sz="2000" b="1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</a:rPr>
              <a:t>University</a:t>
            </a:r>
          </a:p>
          <a:p>
            <a:pPr algn="ctr"/>
            <a:r>
              <a:rPr lang="en-US" sz="2000" b="1" dirty="0" smtClean="0"/>
              <a:t>   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</a:rPr>
              <a:t>Mathura-281406 , India</a:t>
            </a:r>
            <a:endParaRPr lang="en-IN" sz="2000" b="1" dirty="0">
              <a:solidFill>
                <a:schemeClr val="bg2">
                  <a:lumMod val="25000"/>
                  <a:lumOff val="75000"/>
                </a:schemeClr>
              </a:solidFill>
              <a:latin typeface="Share Tech" panose="020B0604020202020204" charset="0"/>
            </a:endParaRPr>
          </a:p>
          <a:p>
            <a:pPr algn="ctr"/>
            <a:endParaRPr lang="en-US" sz="2000" b="1" dirty="0">
              <a:solidFill>
                <a:schemeClr val="bg2">
                  <a:lumMod val="25000"/>
                  <a:lumOff val="75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8599" y="3382176"/>
            <a:ext cx="3556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IN" sz="1800" b="1" u="sng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  <a:cs typeface="Times New Roman" panose="02020603050405020304" pitchFamily="18" charset="0"/>
              </a:rPr>
              <a:t>Presented By:</a:t>
            </a:r>
            <a:r>
              <a:rPr lang="en-IN" sz="1800" b="1" u="sng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</a:rPr>
              <a:t> </a:t>
            </a:r>
          </a:p>
          <a:p>
            <a:pPr lvl="8"/>
            <a:r>
              <a:rPr lang="en-IN" sz="1800" b="1" dirty="0" smtClean="0">
                <a:solidFill>
                  <a:schemeClr val="bg1"/>
                </a:solidFill>
                <a:latin typeface="Share Tech" panose="020B0604020202020204" charset="0"/>
                <a:cs typeface="Times New Roman" panose="02020603050405020304" pitchFamily="18" charset="0"/>
              </a:rPr>
              <a:t>Mukund Agrawal(181500401)</a:t>
            </a:r>
          </a:p>
          <a:p>
            <a:pPr lvl="8"/>
            <a:r>
              <a:rPr lang="en-IN" sz="1800" b="1" dirty="0" smtClean="0">
                <a:solidFill>
                  <a:schemeClr val="bg1"/>
                </a:solidFill>
                <a:latin typeface="Share Tech" panose="020B0604020202020204" charset="0"/>
                <a:cs typeface="Times New Roman" panose="02020603050405020304" pitchFamily="18" charset="0"/>
              </a:rPr>
              <a:t>Mukul Agrawal(181500397)</a:t>
            </a:r>
          </a:p>
          <a:p>
            <a:pPr lvl="8"/>
            <a:r>
              <a:rPr lang="en-IN" sz="1800" b="1" dirty="0" smtClean="0">
                <a:solidFill>
                  <a:schemeClr val="bg1"/>
                </a:solidFill>
                <a:latin typeface="Share Tech" panose="020B0604020202020204" charset="0"/>
                <a:cs typeface="Times New Roman" panose="02020603050405020304" pitchFamily="18" charset="0"/>
              </a:rPr>
              <a:t>Surendra Singh(181500737)</a:t>
            </a:r>
          </a:p>
          <a:p>
            <a:pPr lvl="8"/>
            <a:r>
              <a:rPr lang="en-IN" sz="1800" b="1" u="sng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  <a:cs typeface="Times New Roman" panose="02020603050405020304" pitchFamily="18" charset="0"/>
              </a:rPr>
              <a:t>Project Mentor:</a:t>
            </a:r>
            <a:r>
              <a:rPr lang="en-IN" sz="1800" b="1" u="sng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</a:rPr>
              <a:t> </a:t>
            </a:r>
            <a:endParaRPr lang="en-IN" sz="1800" b="1" u="sng" dirty="0">
              <a:solidFill>
                <a:schemeClr val="bg2">
                  <a:lumMod val="25000"/>
                  <a:lumOff val="75000"/>
                </a:schemeClr>
              </a:solidFill>
              <a:latin typeface="Share Tech" panose="020B0604020202020204" charset="0"/>
            </a:endParaRPr>
          </a:p>
          <a:p>
            <a:pPr lvl="8"/>
            <a:r>
              <a:rPr lang="en-IN" sz="1800" b="1" dirty="0" err="1" smtClean="0">
                <a:solidFill>
                  <a:schemeClr val="bg1"/>
                </a:solidFill>
                <a:latin typeface="Share Tech" panose="020B0604020202020204" charset="0"/>
              </a:rPr>
              <a:t>Mr.</a:t>
            </a:r>
            <a:r>
              <a:rPr lang="en-IN" sz="1800" b="1" dirty="0" smtClean="0">
                <a:solidFill>
                  <a:schemeClr val="bg1"/>
                </a:solidFill>
                <a:latin typeface="Share Tech" panose="020B0604020202020204" charset="0"/>
              </a:rPr>
              <a:t> Ashutosh Shankhdhar</a:t>
            </a:r>
            <a:endParaRPr lang="en-IN" sz="1800" b="1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3545" y="614978"/>
            <a:ext cx="8292775" cy="1561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STOPWORDS = spacy.lang.en.stop_words.STOP_WORDS</a:t>
            </a:r>
            <a:br>
              <a:rPr lang="en-US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plt.figure(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figsize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(16,14))</a:t>
            </a:r>
            <a:br>
              <a:rPr lang="en-US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wc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WordCloud(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min_font_size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3,  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max_words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3000 , width = 1600 , height = 800 , 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stopwords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STOPWORDS).generate(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(" ".join(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fraudjobs_text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)))</a:t>
            </a:r>
            <a:br>
              <a:rPr lang="en-US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plt.imshow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wc,interpolation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'bilinear')</a:t>
            </a:r>
          </a:p>
        </p:txBody>
      </p:sp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63545" y="125730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Fraudulent jobs word cloud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1" y="2176855"/>
            <a:ext cx="5791200" cy="28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3545" y="614978"/>
            <a:ext cx="8292775" cy="1561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STOPWORDS = spacy.lang.en.stop_words.STOP_WORDS</a:t>
            </a:r>
            <a:br>
              <a:rPr lang="en-US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plt.figure(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figsize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(16,14))</a:t>
            </a:r>
            <a:br>
              <a:rPr lang="en-US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wc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WordCloud(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min_font_size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3,  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max_words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3000 , width = 1600 , height = 800 , 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stopwords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STOPWORDS).generate(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(" ".join(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actualjobs_text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)))</a:t>
            </a:r>
            <a:br>
              <a:rPr lang="en-US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plt.imshow(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wc,interpolation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= 'bilinear')</a:t>
            </a:r>
          </a:p>
        </p:txBody>
      </p:sp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63545" y="125730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Actual jobs word cloud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39" y="2176855"/>
            <a:ext cx="5818991" cy="28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3545" y="754603"/>
            <a:ext cx="8292775" cy="3840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Support Vector </a:t>
            </a:r>
            <a:r>
              <a:rPr lang="en-US" dirty="0" smtClean="0"/>
              <a:t>Classifier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k-Nearest </a:t>
            </a:r>
            <a:r>
              <a:rPr lang="en-US" dirty="0" smtClean="0"/>
              <a:t>Neighbors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Decision Tree </a:t>
            </a:r>
            <a:r>
              <a:rPr lang="en-US" dirty="0" smtClean="0"/>
              <a:t>Classifier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RandomForestClassifier</a:t>
            </a:r>
            <a:endParaRPr lang="en-US" dirty="0" smtClean="0"/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63545" y="125730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/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Various ML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41825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title"/>
          </p:nvPr>
        </p:nvSpPr>
        <p:spPr>
          <a:xfrm>
            <a:off x="250260" y="182879"/>
            <a:ext cx="5449500" cy="726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Result</a:t>
            </a:r>
            <a:endParaRPr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7380" y="3908400"/>
            <a:ext cx="4045200" cy="587400"/>
          </a:xfrm>
        </p:spPr>
        <p:txBody>
          <a:bodyPr/>
          <a:lstStyle/>
          <a:p>
            <a:r>
              <a:rPr lang="en-US" sz="1600" dirty="0" smtClean="0"/>
              <a:t>Model Accuracy table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56026"/>
              </p:ext>
            </p:extLst>
          </p:nvPr>
        </p:nvGraphicFramePr>
        <p:xfrm>
          <a:off x="250260" y="909534"/>
          <a:ext cx="4009321" cy="29988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6033"/>
                <a:gridCol w="2169068"/>
                <a:gridCol w="1474220"/>
              </a:tblGrid>
              <a:tr h="61826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Model_Applied</a:t>
                      </a:r>
                    </a:p>
                    <a:p>
                      <a:pPr algn="r"/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82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Support Vector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0.978561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682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k-Nearest Neighbors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0.641685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682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0.988069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7491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0.984340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7491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RandomForestClassifier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0.983967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799441"/>
            <a:ext cx="4716218" cy="3208020"/>
          </a:xfrm>
          <a:prstGeom prst="rect">
            <a:avLst/>
          </a:prstGeom>
        </p:spPr>
      </p:pic>
      <p:sp>
        <p:nvSpPr>
          <p:cNvPr id="13" name="Subtitle 6"/>
          <p:cNvSpPr txBox="1">
            <a:spLocks/>
          </p:cNvSpPr>
          <p:nvPr/>
        </p:nvSpPr>
        <p:spPr>
          <a:xfrm>
            <a:off x="4563180" y="3908400"/>
            <a:ext cx="4045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600" dirty="0" smtClean="0"/>
              <a:t>Accuracy graph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28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588345" y="22879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U</a:t>
            </a:r>
            <a:r>
              <a:rPr lang="en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ser Interface</a:t>
            </a:r>
            <a:endParaRPr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5" y="989475"/>
            <a:ext cx="8189895" cy="34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Advantages</a:t>
            </a:r>
            <a:endParaRPr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202474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Accessible </a:t>
            </a:r>
            <a:r>
              <a:rPr lang="en-US" sz="18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anytime</a:t>
            </a:r>
            <a:endParaRPr lang="en-US" sz="1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1289823" y="1479500"/>
            <a:ext cx="2235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Can acess any time</a:t>
            </a:r>
            <a:endParaRPr sz="1400" dirty="0"/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18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Handling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Capacity</a:t>
            </a:r>
            <a:endParaRPr sz="1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1369424" y="2281300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Communicate miltiple Users</a:t>
            </a:r>
            <a:endParaRPr sz="1400"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8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User Interface</a:t>
            </a:r>
            <a:endParaRPr lang="en-US" sz="1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80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1140825" y="3083100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Friendly user interface</a:t>
            </a:r>
            <a:endParaRPr sz="1400" dirty="0"/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913909" y="3724735"/>
            <a:ext cx="2643548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8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differentiate </a:t>
            </a:r>
            <a:r>
              <a:rPr lang="en-US" sz="18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between jobs</a:t>
            </a:r>
            <a:endParaRPr lang="en-US" sz="1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1140600" y="3936475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User can see fake and real job posts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855465" y="884559"/>
            <a:ext cx="5070000" cy="3196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66731" y="1035644"/>
            <a:ext cx="8299045" cy="3959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Unemployment rates are increasing every single day millions of people are on the lookout for a job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14300" indent="0"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see a daily rise in these fake job postings.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114300" indent="0"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There are a lot of job advertisements on the internet,  which never seem fake. </a:t>
            </a:r>
          </a:p>
          <a:p>
            <a:pPr marL="285750" indent="-285750" algn="just"/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328367" y="225237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Problem Statement</a:t>
            </a:r>
            <a:endParaRPr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3545" y="1027145"/>
            <a:ext cx="8004775" cy="3482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>
                <a:solidFill>
                  <a:schemeClr val="bg1"/>
                </a:solidFill>
              </a:rPr>
              <a:t>Classification model that uses text data and predict which job are fraudulent or </a:t>
            </a:r>
            <a:r>
              <a:rPr lang="en-US" dirty="0" smtClean="0">
                <a:solidFill>
                  <a:schemeClr val="bg1"/>
                </a:solidFill>
              </a:rPr>
              <a:t>real.</a:t>
            </a:r>
          </a:p>
          <a:p>
            <a:pPr marL="285750" indent="-285750" algn="just"/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/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/>
            <a:r>
              <a:rPr lang="en-US" dirty="0" smtClean="0">
                <a:solidFill>
                  <a:schemeClr val="bg1"/>
                </a:solidFill>
              </a:rPr>
              <a:t>Identify </a:t>
            </a:r>
            <a:r>
              <a:rPr lang="en-US" dirty="0">
                <a:solidFill>
                  <a:schemeClr val="bg1"/>
                </a:solidFill>
              </a:rPr>
              <a:t>words, entities, phrases of job  which are fraudulent in </a:t>
            </a:r>
            <a:r>
              <a:rPr lang="en-US" dirty="0" smtClean="0">
                <a:solidFill>
                  <a:schemeClr val="bg1"/>
                </a:solidFill>
              </a:rPr>
              <a:t>nature.</a:t>
            </a:r>
          </a:p>
          <a:p>
            <a:pPr marL="285750" indent="-285750" algn="just"/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/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/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/>
            <a:r>
              <a:rPr lang="en-US" dirty="0" smtClean="0">
                <a:solidFill>
                  <a:schemeClr val="bg1"/>
                </a:solidFill>
              </a:rPr>
              <a:t>Perform </a:t>
            </a:r>
            <a:r>
              <a:rPr lang="en-US" dirty="0">
                <a:solidFill>
                  <a:schemeClr val="bg1"/>
                </a:solidFill>
              </a:rPr>
              <a:t>Exploratory Data Analysis on the dataset.</a:t>
            </a:r>
          </a:p>
        </p:txBody>
      </p:sp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63545" y="194310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0" indent="-762000">
              <a:lnSpc>
                <a:spcPct val="80000"/>
              </a:lnSpc>
            </a:pPr>
            <a:r>
              <a:rPr lang="en-US" alt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Objective</a:t>
            </a:r>
            <a:endParaRPr lang="en-US" altLang="en-US" sz="3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63545" y="194310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0" indent="-762000">
              <a:lnSpc>
                <a:spcPct val="80000"/>
              </a:lnSpc>
            </a:pPr>
            <a:r>
              <a:rPr lang="en-US" alt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Gantt Chart</a:t>
            </a:r>
            <a:endParaRPr lang="en-US" altLang="en-US" sz="3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62" y="1061795"/>
            <a:ext cx="5952490" cy="3571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2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6;p28"/>
          <p:cNvSpPr txBox="1">
            <a:spLocks noGrp="1"/>
          </p:cNvSpPr>
          <p:nvPr>
            <p:ph type="body" idx="1"/>
          </p:nvPr>
        </p:nvSpPr>
        <p:spPr>
          <a:xfrm>
            <a:off x="185497" y="587859"/>
            <a:ext cx="8292874" cy="433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Hardware Requirement: </a:t>
            </a:r>
            <a:endParaRPr lang="en-US" b="1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/>
              <a:t>RAM</a:t>
            </a:r>
            <a:r>
              <a:rPr lang="en-US" dirty="0"/>
              <a:t>: 4</a:t>
            </a:r>
            <a:r>
              <a:rPr lang="en-US" dirty="0" smtClean="0"/>
              <a:t> GB </a:t>
            </a:r>
          </a:p>
          <a:p>
            <a:pPr marL="114300" indent="0">
              <a:buNone/>
            </a:pPr>
            <a:r>
              <a:rPr lang="en-US" dirty="0" smtClean="0"/>
              <a:t>Processor</a:t>
            </a:r>
            <a:r>
              <a:rPr lang="en-US" dirty="0"/>
              <a:t>: i3 </a:t>
            </a: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Software </a:t>
            </a:r>
            <a:r>
              <a:rPr lang="en-US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Requirement: </a:t>
            </a:r>
          </a:p>
          <a:p>
            <a:pPr marL="114300" indent="0">
              <a:buNone/>
            </a:pPr>
            <a:r>
              <a:rPr lang="en-US" dirty="0"/>
              <a:t>Spyder(Anaconda3)</a:t>
            </a: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Algorithm Used 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Various ML Classification algorithms</a:t>
            </a:r>
          </a:p>
          <a:p>
            <a:pPr marL="114300" indent="0">
              <a:buNone/>
            </a:pPr>
            <a:endParaRPr lang="en-US" b="1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Libraries Used 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Numpy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Pandas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Spacy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Sklearn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 </a:t>
            </a:r>
            <a:endParaRPr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43375" y="120352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0" indent="-762000">
              <a:lnSpc>
                <a:spcPct val="80000"/>
              </a:lnSpc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Implementation Technology</a:t>
            </a:r>
            <a:endParaRPr lang="en-US" altLang="en-US" sz="3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05739" y="749224"/>
            <a:ext cx="8299525" cy="4112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Dataset of 18K job descriptions compiled . This dataset contains 800 fake job </a:t>
            </a:r>
            <a:r>
              <a:rPr lang="en-US" dirty="0" smtClean="0">
                <a:solidFill>
                  <a:schemeClr val="bg1"/>
                </a:solidFill>
              </a:rPr>
              <a:t>descriptions.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variables in dataset:</a:t>
            </a:r>
          </a:p>
          <a:p>
            <a:pPr marL="101600" indent="0">
              <a:buNone/>
            </a:pP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Title: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Location: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Company profile: </a:t>
            </a:r>
            <a:endParaRPr lang="en-US" sz="16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Description: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Requirements: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Benefits</a:t>
            </a:r>
            <a:r>
              <a:rPr lang="en-US" sz="16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endParaRPr lang="en-US" sz="1600" b="1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en-US" sz="1400" b="1" dirty="0">
                <a:hlinkClick r:id="rId3" action="ppaction://hlinkfile"/>
              </a:rPr>
              <a:t>[Real or Fake] Fake </a:t>
            </a:r>
            <a:r>
              <a:rPr lang="en-US" sz="1400" b="1" dirty="0" err="1">
                <a:hlinkClick r:id="rId3" action="ppaction://hlinkfile"/>
              </a:rPr>
              <a:t>JobPosting</a:t>
            </a:r>
            <a:r>
              <a:rPr lang="en-US" sz="1400" b="1" dirty="0">
                <a:hlinkClick r:id="rId3" action="ppaction://hlinkfile"/>
              </a:rPr>
              <a:t> Prediction</a:t>
            </a:r>
            <a:endParaRPr lang="en-US" sz="1400" b="1" dirty="0"/>
          </a:p>
          <a:p>
            <a:r>
              <a:rPr lang="en-US" sz="14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Link-https://www.kaggle.com/shivamb/real-or-fake-fake-jobposting-prediction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sz="16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43375" y="120352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Dataset Details</a:t>
            </a:r>
          </a:p>
        </p:txBody>
      </p:sp>
    </p:spTree>
    <p:extLst>
      <p:ext uri="{BB962C8B-B14F-4D97-AF65-F5344CB8AC3E}">
        <p14:creationId xmlns:p14="http://schemas.microsoft.com/office/powerpoint/2010/main" val="40598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43375" y="120352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Approach:-</a:t>
            </a:r>
            <a:endParaRPr lang="en-US" sz="3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49225"/>
            <a:ext cx="7475220" cy="39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3545" y="1027145"/>
            <a:ext cx="8330875" cy="111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sns.countplot(data.fraudulent).set_title('Real &amp; Fradulent')</a:t>
            </a:r>
          </a:p>
          <a:p>
            <a:pPr marL="10160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data.groupby('fraudulent').count()['title'].reset_index().sort_values(by='title',ascending=False)</a:t>
            </a:r>
          </a:p>
          <a:p>
            <a:pPr marL="285750" indent="-285750"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63545" y="194310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0" indent="-762000">
              <a:lnSpc>
                <a:spcPct val="80000"/>
              </a:lnSpc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Fraud and Real visualization</a:t>
            </a:r>
            <a:endParaRPr lang="en-US" altLang="en-US" sz="3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5" y="1770529"/>
            <a:ext cx="4846378" cy="32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3545" y="882365"/>
            <a:ext cx="8330875" cy="1525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plt.figure(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figsize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=(8,6))</a:t>
            </a:r>
          </a:p>
          <a:p>
            <a:pPr marL="114300" indent="0" algn="just">
              <a:buNone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plt.title('Country-wise Job Posting', size=20)</a:t>
            </a:r>
          </a:p>
          <a:p>
            <a:pPr marL="114300" indent="0" algn="just">
              <a:buNone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plt.bar(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country.keys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(), country.values())</a:t>
            </a:r>
          </a:p>
          <a:p>
            <a:pPr marL="114300" indent="0" algn="just">
              <a:buNone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plt.ylabel('No. of jobs', size=10)</a:t>
            </a:r>
          </a:p>
          <a:p>
            <a:pPr marL="114300" indent="0" algn="just">
              <a:buNone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plt.xlabel('Countries', size=10)</a:t>
            </a:r>
          </a:p>
          <a:p>
            <a:pPr marL="285750" indent="-285750"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507;p28"/>
          <p:cNvSpPr txBox="1">
            <a:spLocks noGrp="1"/>
          </p:cNvSpPr>
          <p:nvPr>
            <p:ph type="ctrTitle"/>
          </p:nvPr>
        </p:nvSpPr>
        <p:spPr>
          <a:xfrm>
            <a:off x="363545" y="194310"/>
            <a:ext cx="6059218" cy="62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0" indent="-762000">
              <a:lnSpc>
                <a:spcPct val="80000"/>
              </a:lnSpc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Visualize Job posting by countries</a:t>
            </a:r>
            <a:endParaRPr lang="en-US" altLang="en-US" sz="3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2110740"/>
            <a:ext cx="4343400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298</Words>
  <Application>Microsoft Office PowerPoint</Application>
  <PresentationFormat>On-screen Show (16:9)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Maven Pro</vt:lpstr>
      <vt:lpstr>Share Tech</vt:lpstr>
      <vt:lpstr>Times New Roman</vt:lpstr>
      <vt:lpstr>Arial</vt:lpstr>
      <vt:lpstr>Data Science Consulting by Slidesgo</vt:lpstr>
      <vt:lpstr>Big Data Analytics Project</vt:lpstr>
      <vt:lpstr>Problem Statement</vt:lpstr>
      <vt:lpstr>Objective</vt:lpstr>
      <vt:lpstr>Gantt Chart</vt:lpstr>
      <vt:lpstr>Implementation Technology</vt:lpstr>
      <vt:lpstr>Dataset Details</vt:lpstr>
      <vt:lpstr>Approach:-</vt:lpstr>
      <vt:lpstr>Fraud and Real visualization</vt:lpstr>
      <vt:lpstr>Visualize Job posting by countries</vt:lpstr>
      <vt:lpstr>Fraudulent jobs word cloud</vt:lpstr>
      <vt:lpstr>Actual jobs word cloud</vt:lpstr>
      <vt:lpstr>Various ML Classification algorithms</vt:lpstr>
      <vt:lpstr>Result</vt:lpstr>
      <vt:lpstr>User Interface</vt:lpstr>
      <vt:lpstr>Advantages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Presentation</dc:title>
  <cp:lastModifiedBy>Microsoft account</cp:lastModifiedBy>
  <cp:revision>64</cp:revision>
  <dcterms:modified xsi:type="dcterms:W3CDTF">2020-12-01T05:58:04Z</dcterms:modified>
</cp:coreProperties>
</file>