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3" r:id="rId4"/>
    <p:sldId id="276" r:id="rId5"/>
    <p:sldId id="275" r:id="rId6"/>
    <p:sldId id="277" r:id="rId7"/>
    <p:sldId id="278" r:id="rId8"/>
    <p:sldId id="279" r:id="rId9"/>
    <p:sldId id="280"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600205"/>
            <a:ext cx="40385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5"/>
            <a:ext cx="40385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2" y="273053"/>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9"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A15266-C95D-47C4-9140-59F6C1DA7F1F}"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4393D-F5F2-45E5-AEAB-D83DB9F68C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schemeClr val="accent3">
                <a:shade val="45000"/>
                <a:satMod val="135000"/>
              </a:schemeClr>
              <a:prstClr val="white"/>
            </a:duotone>
            <a:lum bright="16000"/>
          </a:blip>
          <a:srcRect/>
          <a:stretch>
            <a:fillRect l="-7000" r="-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38"/>
            <a:ext cx="8229601"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1" y="1600205"/>
            <a:ext cx="8229601"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15266-C95D-47C4-9140-59F6C1DA7F1F}" type="datetimeFigureOut">
              <a:rPr lang="en-US" smtClean="0"/>
              <a:pPr/>
              <a:t>10/30/2018</a:t>
            </a:fld>
            <a:endParaRPr lang="en-US"/>
          </a:p>
        </p:txBody>
      </p:sp>
      <p:sp>
        <p:nvSpPr>
          <p:cNvPr id="5" name="Footer Placeholder 4"/>
          <p:cNvSpPr>
            <a:spLocks noGrp="1"/>
          </p:cNvSpPr>
          <p:nvPr>
            <p:ph type="ftr" sz="quarter" idx="3"/>
          </p:nvPr>
        </p:nvSpPr>
        <p:spPr>
          <a:xfrm>
            <a:off x="3124201" y="635635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4393D-F5F2-45E5-AEAB-D83DB9F68C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001.jpg"/>
          <p:cNvPicPr>
            <a:picLocks noChangeAspect="1"/>
          </p:cNvPicPr>
          <p:nvPr/>
        </p:nvPicPr>
        <p:blipFill>
          <a:blip r:embed="rId2" cstate="print">
            <a:lum bright="9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026" name="Picture 2"/>
          <p:cNvPicPr>
            <a:picLocks noChangeAspect="1" noChangeArrowheads="1"/>
          </p:cNvPicPr>
          <p:nvPr/>
        </p:nvPicPr>
        <p:blipFill>
          <a:blip r:embed="rId3" cstate="print"/>
          <a:stretch>
            <a:fillRect/>
          </a:stretch>
        </p:blipFill>
        <p:spPr bwMode="auto">
          <a:xfrm>
            <a:off x="5105401" y="1600201"/>
            <a:ext cx="3543300" cy="2162175"/>
          </a:xfrm>
          <a:prstGeom prst="rect">
            <a:avLst/>
          </a:prstGeom>
          <a:noFill/>
          <a:ln>
            <a:noFill/>
          </a:ln>
        </p:spPr>
      </p:pic>
      <p:sp>
        <p:nvSpPr>
          <p:cNvPr id="6" name="TextBox 5"/>
          <p:cNvSpPr txBox="1"/>
          <p:nvPr/>
        </p:nvSpPr>
        <p:spPr>
          <a:xfrm>
            <a:off x="3429000" y="6324600"/>
            <a:ext cx="5524269" cy="369332"/>
          </a:xfrm>
          <a:prstGeom prst="rect">
            <a:avLst/>
          </a:prstGeom>
          <a:noFill/>
        </p:spPr>
        <p:txBody>
          <a:bodyPr wrap="none" rtlCol="0">
            <a:spAutoFit/>
          </a:bodyPr>
          <a:lstStyle/>
          <a:p>
            <a:r>
              <a:rPr lang="en-US" dirty="0" smtClean="0">
                <a:latin typeface="Book Antiqua" pitchFamily="18" charset="0"/>
              </a:rPr>
              <a:t>C-85, Sector 65, </a:t>
            </a:r>
            <a:r>
              <a:rPr lang="en-US" dirty="0" err="1" smtClean="0">
                <a:latin typeface="Book Antiqua" pitchFamily="18" charset="0"/>
              </a:rPr>
              <a:t>Noida</a:t>
            </a:r>
            <a:r>
              <a:rPr lang="en-US" dirty="0" smtClean="0">
                <a:latin typeface="Book Antiqua" pitchFamily="18" charset="0"/>
              </a:rPr>
              <a:t>, Uttar Pradesh, India - 201301</a:t>
            </a:r>
            <a:endParaRPr lang="en-US" dirty="0">
              <a:latin typeface="Book Antiqua" pitchFamily="18" charset="0"/>
            </a:endParaRPr>
          </a:p>
        </p:txBody>
      </p:sp>
      <p:sp>
        <p:nvSpPr>
          <p:cNvPr id="7" name="Rectangle 6"/>
          <p:cNvSpPr/>
          <p:nvPr/>
        </p:nvSpPr>
        <p:spPr>
          <a:xfrm>
            <a:off x="4038600" y="3733800"/>
            <a:ext cx="4677884" cy="369332"/>
          </a:xfrm>
          <a:prstGeom prst="rect">
            <a:avLst/>
          </a:prstGeom>
        </p:spPr>
        <p:txBody>
          <a:bodyPr wrap="none">
            <a:spAutoFit/>
          </a:bodyPr>
          <a:lstStyle/>
          <a:p>
            <a:r>
              <a:rPr lang="en-US" b="1" i="1" dirty="0" smtClean="0">
                <a:latin typeface="Book Antiqua" pitchFamily="18" charset="0"/>
              </a:rPr>
              <a:t>“Creating values through trusted endeavor”</a:t>
            </a:r>
            <a:endParaRPr lang="en-US" dirty="0" smtClean="0">
              <a:latin typeface="Book Antiq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990600"/>
            <a:ext cx="8229600" cy="3970318"/>
          </a:xfrm>
          <a:prstGeom prst="rect">
            <a:avLst/>
          </a:prstGeom>
        </p:spPr>
        <p:txBody>
          <a:bodyPr wrap="square">
            <a:spAutoFit/>
          </a:bodyPr>
          <a:lstStyle/>
          <a:p>
            <a:pPr algn="just"/>
            <a:r>
              <a:rPr lang="en-US" b="1" dirty="0" smtClean="0">
                <a:latin typeface="Book Antiqua" pitchFamily="18" charset="0"/>
              </a:rPr>
              <a:t>India is one of the Oldest Civilization in the World. With such a vast history India is the it is the sixth-largest economy and World Second largest producer of Agricultural product.</a:t>
            </a:r>
          </a:p>
          <a:p>
            <a:pPr algn="just"/>
            <a:endParaRPr lang="en-US" b="1" dirty="0" smtClean="0">
              <a:latin typeface="Book Antiqua" pitchFamily="18" charset="0"/>
            </a:endParaRPr>
          </a:p>
          <a:p>
            <a:pPr algn="just"/>
            <a:r>
              <a:rPr lang="en-US" b="1" dirty="0" smtClean="0">
                <a:latin typeface="Book Antiqua" pitchFamily="18" charset="0"/>
              </a:rPr>
              <a:t>In this land of ethical farming, K2K Group was formed in the year </a:t>
            </a:r>
            <a:r>
              <a:rPr lang="en-US" b="1" dirty="0" smtClean="0">
                <a:latin typeface="Book Antiqua" pitchFamily="18" charset="0"/>
              </a:rPr>
              <a:t>2015 </a:t>
            </a:r>
            <a:r>
              <a:rPr lang="en-US" b="1" dirty="0" smtClean="0">
                <a:latin typeface="Book Antiqua" pitchFamily="18" charset="0"/>
              </a:rPr>
              <a:t>with a motive to serve the country as well as all the other Nations for their daily food requirements.</a:t>
            </a:r>
          </a:p>
          <a:p>
            <a:pPr algn="just"/>
            <a:endParaRPr lang="en-US" b="1" dirty="0" smtClean="0">
              <a:latin typeface="Book Antiqua" pitchFamily="18" charset="0"/>
            </a:endParaRPr>
          </a:p>
          <a:p>
            <a:pPr algn="just"/>
            <a:r>
              <a:rPr lang="en-US" b="1" dirty="0" smtClean="0">
                <a:latin typeface="Book Antiqua" pitchFamily="18" charset="0"/>
              </a:rPr>
              <a:t>K2K is a part of USD 150 million marketing &amp; sales conglomerate with interests in both organic &amp; non-organic fruits &amp; vegetables, processed foods, confectioneries, dry-fruits &amp; spices.</a:t>
            </a:r>
          </a:p>
          <a:p>
            <a:pPr algn="just"/>
            <a:endParaRPr lang="en-US" b="1" dirty="0" smtClean="0">
              <a:latin typeface="Book Antiqua" pitchFamily="18" charset="0"/>
            </a:endParaRPr>
          </a:p>
          <a:p>
            <a:pPr algn="just"/>
            <a:r>
              <a:rPr lang="en-US" b="1" dirty="0" smtClean="0">
                <a:latin typeface="Book Antiqua" pitchFamily="18" charset="0"/>
              </a:rPr>
              <a:t>Our reach extends across all 30 Indian provinces and covers more than 35 A class cities of </a:t>
            </a:r>
            <a:r>
              <a:rPr lang="en-US" b="1" dirty="0" smtClean="0">
                <a:latin typeface="Book Antiqua" pitchFamily="18" charset="0"/>
              </a:rPr>
              <a:t>India.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latin typeface="Bookman Old Style" pitchFamily="18" charset="0"/>
              </a:rPr>
              <a:t>VISION</a:t>
            </a:r>
            <a:endParaRPr lang="en-US" b="1" dirty="0">
              <a:solidFill>
                <a:schemeClr val="tx2"/>
              </a:solidFill>
              <a:latin typeface="Bookman Old Style" pitchFamily="18" charset="0"/>
            </a:endParaRPr>
          </a:p>
        </p:txBody>
      </p:sp>
      <p:sp>
        <p:nvSpPr>
          <p:cNvPr id="3" name="Content Placeholder 2"/>
          <p:cNvSpPr>
            <a:spLocks noGrp="1"/>
          </p:cNvSpPr>
          <p:nvPr>
            <p:ph idx="1"/>
          </p:nvPr>
        </p:nvSpPr>
        <p:spPr/>
        <p:txBody>
          <a:bodyPr/>
          <a:lstStyle/>
          <a:p>
            <a:pPr algn="ctr">
              <a:buNone/>
            </a:pPr>
            <a:r>
              <a:rPr lang="en-US" b="1" i="1" dirty="0" smtClean="0">
                <a:solidFill>
                  <a:schemeClr val="tx2"/>
                </a:solidFill>
                <a:latin typeface="Bookman Old Style" pitchFamily="18" charset="0"/>
              </a:rPr>
              <a:t>To be the most recommended names for essential food products across the globe.</a:t>
            </a:r>
            <a:endParaRPr lang="en-US" b="1" dirty="0" smtClean="0">
              <a:solidFill>
                <a:schemeClr val="tx2"/>
              </a:solidFill>
              <a:latin typeface="Bookman Old Style"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latin typeface="Bookman Old Style" pitchFamily="18" charset="0"/>
              </a:rPr>
              <a:t>MISSION</a:t>
            </a:r>
            <a:endParaRPr lang="en-US" b="1" dirty="0">
              <a:solidFill>
                <a:schemeClr val="tx2"/>
              </a:solidFill>
              <a:latin typeface="Bookman Old Style" pitchFamily="18" charset="0"/>
            </a:endParaRPr>
          </a:p>
        </p:txBody>
      </p:sp>
      <p:sp>
        <p:nvSpPr>
          <p:cNvPr id="3" name="Content Placeholder 2"/>
          <p:cNvSpPr>
            <a:spLocks noGrp="1"/>
          </p:cNvSpPr>
          <p:nvPr>
            <p:ph idx="1"/>
          </p:nvPr>
        </p:nvSpPr>
        <p:spPr/>
        <p:txBody>
          <a:bodyPr/>
          <a:lstStyle/>
          <a:p>
            <a:pPr algn="ctr">
              <a:buNone/>
            </a:pPr>
            <a:r>
              <a:rPr lang="en-US" b="1" i="1" dirty="0" smtClean="0">
                <a:solidFill>
                  <a:schemeClr val="tx2"/>
                </a:solidFill>
                <a:latin typeface="Bookman Old Style" pitchFamily="18" charset="0"/>
              </a:rPr>
              <a:t>	To procure essential food products directly from the source and deliver it directly to the end consumer in Best Quality and Best Prices</a:t>
            </a:r>
            <a:endParaRPr lang="en-US" b="1" i="1" dirty="0">
              <a:solidFill>
                <a:schemeClr val="tx2"/>
              </a:solidFill>
              <a:latin typeface="Bookman Old Styl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Products</a:t>
            </a:r>
            <a:r>
              <a:rPr lang="en-US" dirty="0" smtClean="0">
                <a:latin typeface="Bookman Old Style" pitchFamily="18" charset="0"/>
              </a:rPr>
              <a:t>	</a:t>
            </a:r>
            <a:endParaRPr lang="en-US" dirty="0">
              <a:latin typeface="Bookman Old Style" pitchFamily="18" charset="0"/>
            </a:endParaRPr>
          </a:p>
        </p:txBody>
      </p:sp>
      <p:sp>
        <p:nvSpPr>
          <p:cNvPr id="3" name="Content Placeholder 2"/>
          <p:cNvSpPr>
            <a:spLocks noGrp="1"/>
          </p:cNvSpPr>
          <p:nvPr>
            <p:ph idx="1"/>
          </p:nvPr>
        </p:nvSpPr>
        <p:spPr/>
        <p:txBody>
          <a:bodyPr>
            <a:normAutofit fontScale="85000" lnSpcReduction="10000"/>
          </a:bodyPr>
          <a:lstStyle/>
          <a:p>
            <a:pPr>
              <a:buNone/>
            </a:pPr>
            <a:r>
              <a:rPr lang="en-US" sz="3800" b="1" dirty="0" smtClean="0">
                <a:latin typeface="Bookman Old Style" pitchFamily="18" charset="0"/>
              </a:rPr>
              <a:t>Agri Business</a:t>
            </a:r>
          </a:p>
          <a:p>
            <a:pPr algn="just">
              <a:buNone/>
            </a:pPr>
            <a:r>
              <a:rPr lang="en-US" dirty="0" smtClean="0">
                <a:latin typeface="Bookman Old Style" pitchFamily="18" charset="0"/>
              </a:rPr>
              <a:t>	</a:t>
            </a:r>
            <a:r>
              <a:rPr lang="en-US" sz="1900" dirty="0" smtClean="0">
                <a:latin typeface="Bookman Old Style" pitchFamily="18" charset="0"/>
              </a:rPr>
              <a:t>India's diverse climate ensures availability of all varieties of fresh fruits &amp; vegetables. It ranks second in fruits and vegetables production in the world, after China. As per National Horticulture Database published by National Horticulture Board, during 2015-16, India produced 90.2 million metric </a:t>
            </a:r>
            <a:r>
              <a:rPr lang="en-US" sz="1900" dirty="0" err="1" smtClean="0">
                <a:latin typeface="Bookman Old Style" pitchFamily="18" charset="0"/>
              </a:rPr>
              <a:t>tonnes</a:t>
            </a:r>
            <a:r>
              <a:rPr lang="en-US" sz="1900" dirty="0" smtClean="0">
                <a:latin typeface="Bookman Old Style" pitchFamily="18" charset="0"/>
              </a:rPr>
              <a:t> of fruits and 169.1 million metric </a:t>
            </a:r>
            <a:r>
              <a:rPr lang="en-US" sz="1900" dirty="0" err="1" smtClean="0">
                <a:latin typeface="Bookman Old Style" pitchFamily="18" charset="0"/>
              </a:rPr>
              <a:t>tonnes</a:t>
            </a:r>
            <a:r>
              <a:rPr lang="en-US" sz="1900" dirty="0" smtClean="0">
                <a:latin typeface="Bookman Old Style" pitchFamily="18" charset="0"/>
              </a:rPr>
              <a:t> of vegetables. The area under cultivation of fruits stood at 6.3 million hectares while vegetables were cultivated at 10.1 million hectares.</a:t>
            </a:r>
          </a:p>
          <a:p>
            <a:pPr algn="just">
              <a:buNone/>
            </a:pPr>
            <a:r>
              <a:rPr lang="en-US" sz="1900" dirty="0" smtClean="0">
                <a:latin typeface="Bookman Old Style" pitchFamily="18" charset="0"/>
              </a:rPr>
              <a:t>	</a:t>
            </a:r>
          </a:p>
          <a:p>
            <a:pPr algn="just">
              <a:buNone/>
            </a:pPr>
            <a:r>
              <a:rPr lang="en-US" sz="1900" dirty="0" smtClean="0">
                <a:latin typeface="Bookman Old Style" pitchFamily="18" charset="0"/>
              </a:rPr>
              <a:t>	As K2K, we have got into contracts with more than 100 acres of farms all across the country to ensure the quality and timely deliveries of the produce. Our technical team is well versed to procure best both organic and non-organic fruits and vegetables round the year. </a:t>
            </a:r>
          </a:p>
          <a:p>
            <a:pPr algn="just">
              <a:buNone/>
            </a:pPr>
            <a:r>
              <a:rPr lang="en-US" sz="1900" dirty="0" smtClean="0">
                <a:latin typeface="Bookman Old Style" pitchFamily="18" charset="0"/>
              </a:rPr>
              <a:t>	</a:t>
            </a:r>
          </a:p>
          <a:p>
            <a:pPr algn="just">
              <a:buNone/>
            </a:pPr>
            <a:r>
              <a:rPr lang="en-US" sz="1900" dirty="0" smtClean="0">
                <a:latin typeface="Bookman Old Style" pitchFamily="18" charset="0"/>
              </a:rPr>
              <a:t>	Our product range includes fruits &amp; vegetables, sugar, rice, spices, flour, honey and pulses. </a:t>
            </a:r>
          </a:p>
          <a:p>
            <a:endParaRPr lang="en-US" dirty="0" smtClean="0">
              <a:latin typeface="Bookman Old Styl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Products</a:t>
            </a:r>
            <a:r>
              <a:rPr lang="en-US" dirty="0" smtClean="0">
                <a:latin typeface="Bookman Old Style" pitchFamily="18" charset="0"/>
              </a:rPr>
              <a:t>	</a:t>
            </a:r>
            <a:endParaRPr lang="en-US" dirty="0">
              <a:latin typeface="Bookman Old Style"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3800" b="1" dirty="0" smtClean="0">
                <a:latin typeface="Bookman Old Style" pitchFamily="18" charset="0"/>
              </a:rPr>
              <a:t>Impulse Foods</a:t>
            </a:r>
          </a:p>
          <a:p>
            <a:pPr algn="just">
              <a:buNone/>
            </a:pPr>
            <a:r>
              <a:rPr lang="en-US" dirty="0" smtClean="0">
                <a:latin typeface="Bookman Old Style" pitchFamily="18" charset="0"/>
              </a:rPr>
              <a:t>	</a:t>
            </a:r>
            <a:r>
              <a:rPr lang="en-US" sz="1900" dirty="0" smtClean="0">
                <a:latin typeface="Bookman Old Style" pitchFamily="18" charset="0"/>
              </a:rPr>
              <a:t>We are serving to 1500+ channel partners, which are among the best performing sales outlets for their requirement of processed foods.</a:t>
            </a:r>
          </a:p>
          <a:p>
            <a:pPr algn="just">
              <a:buNone/>
            </a:pPr>
            <a:endParaRPr lang="en-US" sz="1900" dirty="0" smtClean="0">
              <a:latin typeface="Bookman Old Style" pitchFamily="18" charset="0"/>
            </a:endParaRPr>
          </a:p>
          <a:p>
            <a:pPr algn="just">
              <a:buNone/>
            </a:pPr>
            <a:r>
              <a:rPr lang="en-US" sz="1900" dirty="0" smtClean="0">
                <a:latin typeface="Bookman Old Style" pitchFamily="18" charset="0"/>
              </a:rPr>
              <a:t>	We are the  exclusive importer of Barbican Drink into India along with the official vendor for Coca Cola.</a:t>
            </a:r>
          </a:p>
          <a:p>
            <a:pPr algn="just">
              <a:buNone/>
            </a:pPr>
            <a:endParaRPr lang="en-US" sz="1900" dirty="0" smtClean="0">
              <a:latin typeface="Bookman Old Style" pitchFamily="18" charset="0"/>
            </a:endParaRPr>
          </a:p>
          <a:p>
            <a:pPr algn="just">
              <a:buNone/>
            </a:pPr>
            <a:r>
              <a:rPr lang="en-US" sz="1900" dirty="0" smtClean="0">
                <a:latin typeface="Bookman Old Style" pitchFamily="18" charset="0"/>
              </a:rPr>
              <a:t>	We are catering Indian market with </a:t>
            </a:r>
            <a:r>
              <a:rPr lang="en-US" sz="1900" dirty="0" err="1" smtClean="0">
                <a:latin typeface="Bookman Old Style" pitchFamily="18" charset="0"/>
              </a:rPr>
              <a:t>Delicio</a:t>
            </a:r>
            <a:r>
              <a:rPr lang="en-US" sz="1900" dirty="0" smtClean="0">
                <a:latin typeface="Bookman Old Style" pitchFamily="18" charset="0"/>
              </a:rPr>
              <a:t> products since we enjoy the exclusive contract with the brand in India. </a:t>
            </a:r>
          </a:p>
          <a:p>
            <a:pPr algn="just">
              <a:buNone/>
            </a:pPr>
            <a:endParaRPr lang="en-US" sz="1900" dirty="0" smtClean="0">
              <a:latin typeface="Bookman Old Style" pitchFamily="18" charset="0"/>
            </a:endParaRPr>
          </a:p>
          <a:p>
            <a:pPr algn="just">
              <a:buNone/>
            </a:pPr>
            <a:r>
              <a:rPr lang="en-US" sz="1900" dirty="0" smtClean="0">
                <a:latin typeface="Bookman Old Style" pitchFamily="18" charset="0"/>
              </a:rPr>
              <a:t>	Our range includes beverages, confectionaries, biscuits, pickles and culinary.</a:t>
            </a:r>
          </a:p>
          <a:p>
            <a:pPr algn="just">
              <a:buNone/>
            </a:pPr>
            <a:endParaRPr lang="en-US" sz="1900" dirty="0" smtClean="0">
              <a:latin typeface="Bookman Old Style" pitchFamily="18" charset="0"/>
            </a:endParaRPr>
          </a:p>
          <a:p>
            <a:pPr algn="just">
              <a:buNone/>
            </a:pPr>
            <a:r>
              <a:rPr lang="en-US" sz="1900" dirty="0" smtClean="0">
                <a:latin typeface="Bookman Old Style" pitchFamily="18" charset="0"/>
              </a:rPr>
              <a:t> </a:t>
            </a:r>
            <a:endParaRPr lang="en-US" dirty="0" smtClean="0">
              <a:latin typeface="Bookman Old Styl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Products</a:t>
            </a:r>
            <a:r>
              <a:rPr lang="en-US" dirty="0" smtClean="0">
                <a:latin typeface="Bookman Old Style" pitchFamily="18" charset="0"/>
              </a:rPr>
              <a:t>	</a:t>
            </a:r>
            <a:endParaRPr lang="en-US" dirty="0">
              <a:latin typeface="Bookman Old Style" pitchFamily="18" charset="0"/>
            </a:endParaRPr>
          </a:p>
        </p:txBody>
      </p:sp>
      <p:sp>
        <p:nvSpPr>
          <p:cNvPr id="3" name="Content Placeholder 2"/>
          <p:cNvSpPr>
            <a:spLocks noGrp="1"/>
          </p:cNvSpPr>
          <p:nvPr>
            <p:ph idx="1"/>
          </p:nvPr>
        </p:nvSpPr>
        <p:spPr/>
        <p:txBody>
          <a:bodyPr>
            <a:normAutofit/>
          </a:bodyPr>
          <a:lstStyle/>
          <a:p>
            <a:pPr>
              <a:buNone/>
            </a:pPr>
            <a:r>
              <a:rPr lang="en-US" sz="3800" b="1" dirty="0" smtClean="0">
                <a:latin typeface="Bookman Old Style" pitchFamily="18" charset="0"/>
              </a:rPr>
              <a:t>Company Stores </a:t>
            </a:r>
          </a:p>
          <a:p>
            <a:pPr algn="just">
              <a:buNone/>
            </a:pPr>
            <a:r>
              <a:rPr lang="en-US" dirty="0" smtClean="0">
                <a:latin typeface="Bookman Old Style" pitchFamily="18" charset="0"/>
              </a:rPr>
              <a:t>	</a:t>
            </a:r>
            <a:r>
              <a:rPr lang="en-US" sz="1800" dirty="0" smtClean="0">
                <a:latin typeface="Bookman Old Style" pitchFamily="18" charset="0"/>
              </a:rPr>
              <a:t>Since India has a big population of 1.3 billion, we are on the verge of launching our stores in India which will sell only our products.</a:t>
            </a:r>
          </a:p>
          <a:p>
            <a:pPr algn="just">
              <a:buNone/>
            </a:pPr>
            <a:r>
              <a:rPr lang="en-US" sz="1800" dirty="0" smtClean="0">
                <a:latin typeface="Bookman Old Style" pitchFamily="18" charset="0"/>
              </a:rPr>
              <a:t>	</a:t>
            </a:r>
          </a:p>
          <a:p>
            <a:pPr algn="just">
              <a:buNone/>
            </a:pPr>
            <a:r>
              <a:rPr lang="en-US" sz="1800" dirty="0" smtClean="0">
                <a:latin typeface="Bookman Old Style" pitchFamily="18" charset="0"/>
              </a:rPr>
              <a:t>	The Initial phase will cater to the capital region of Delhi and will spread to other cities gradually.</a:t>
            </a:r>
          </a:p>
          <a:p>
            <a:pPr algn="just">
              <a:buNone/>
            </a:pPr>
            <a:r>
              <a:rPr lang="en-US" sz="1900" dirty="0" smtClean="0">
                <a:latin typeface="Bookman Old Style" pitchFamily="18" charset="0"/>
              </a:rPr>
              <a:t> </a:t>
            </a:r>
            <a:endParaRPr lang="en-US" dirty="0" smtClean="0">
              <a:latin typeface="Bookman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Products</a:t>
            </a:r>
            <a:r>
              <a:rPr lang="en-US" dirty="0" smtClean="0">
                <a:latin typeface="Bookman Old Style" pitchFamily="18" charset="0"/>
              </a:rPr>
              <a:t>	</a:t>
            </a:r>
            <a:endParaRPr lang="en-US" dirty="0">
              <a:latin typeface="Bookman Old Style"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sz="3800" b="1" dirty="0" smtClean="0">
                <a:latin typeface="Bookman Old Style" pitchFamily="18" charset="0"/>
              </a:rPr>
              <a:t>General Health</a:t>
            </a:r>
          </a:p>
          <a:p>
            <a:pPr algn="just">
              <a:buNone/>
            </a:pPr>
            <a:r>
              <a:rPr lang="en-US" sz="2000" dirty="0" smtClean="0">
                <a:latin typeface="Bookman Old Style" pitchFamily="18" charset="0"/>
              </a:rPr>
              <a:t>	The pharmaceutical industry in India ranks 3rd in the world terms of volume and 14th in terms of value.</a:t>
            </a:r>
          </a:p>
          <a:p>
            <a:pPr algn="just">
              <a:buNone/>
            </a:pPr>
            <a:endParaRPr lang="en-US" sz="2000" dirty="0" smtClean="0">
              <a:latin typeface="Bookman Old Style" pitchFamily="18" charset="0"/>
            </a:endParaRPr>
          </a:p>
          <a:p>
            <a:pPr algn="just">
              <a:buNone/>
            </a:pPr>
            <a:r>
              <a:rPr lang="en-US" sz="2000" dirty="0" smtClean="0">
                <a:latin typeface="Bookman Old Style" pitchFamily="18" charset="0"/>
              </a:rPr>
              <a:t>	K2K has got into arrangements with different pharmacy companies for supplies of medicines and medical equipments for different regions in the World.</a:t>
            </a:r>
          </a:p>
          <a:p>
            <a:pPr algn="just">
              <a:buNone/>
            </a:pPr>
            <a:endParaRPr lang="en-US" sz="2000" dirty="0" smtClean="0">
              <a:latin typeface="Bookman Old Style" pitchFamily="18" charset="0"/>
            </a:endParaRPr>
          </a:p>
          <a:p>
            <a:pPr algn="just">
              <a:buNone/>
            </a:pPr>
            <a:r>
              <a:rPr lang="en-US" sz="2000" dirty="0" smtClean="0">
                <a:latin typeface="Bookman Old Style" pitchFamily="18" charset="0"/>
              </a:rPr>
              <a:t>	We can meet the demand from needle to OT equipments with competitive pricing and quality along with all the necessary medicines.</a:t>
            </a:r>
          </a:p>
          <a:p>
            <a:pPr algn="just">
              <a:buNone/>
            </a:pPr>
            <a:r>
              <a:rPr lang="en-US" sz="2000" dirty="0" smtClean="0">
                <a:latin typeface="Bookman Old Style" pitchFamily="18" charset="0"/>
              </a:rPr>
              <a:t>	</a:t>
            </a:r>
          </a:p>
          <a:p>
            <a:pPr algn="just">
              <a:buNone/>
            </a:pPr>
            <a:r>
              <a:rPr lang="en-US" sz="2000" dirty="0" smtClean="0">
                <a:latin typeface="Bookman Old Style" pitchFamily="18" charset="0"/>
              </a:rPr>
              <a:t>	We can also supply Organic </a:t>
            </a:r>
            <a:r>
              <a:rPr lang="en-US" sz="2000" dirty="0" err="1" smtClean="0">
                <a:latin typeface="Bookman Old Style" pitchFamily="18" charset="0"/>
              </a:rPr>
              <a:t>Ayurvedic</a:t>
            </a:r>
            <a:r>
              <a:rPr lang="en-US" sz="2000" dirty="0" smtClean="0">
                <a:latin typeface="Bookman Old Style" pitchFamily="18" charset="0"/>
              </a:rPr>
              <a:t> medicines and protein supplements to the World. </a:t>
            </a:r>
          </a:p>
          <a:p>
            <a:pPr algn="just">
              <a:buNone/>
            </a:pPr>
            <a:endParaRPr lang="en-US" sz="2000" dirty="0" smtClean="0">
              <a:latin typeface="Bookman Old Styl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itchFamily="18" charset="0"/>
              </a:rPr>
              <a:t>Our Channels Partners	</a:t>
            </a:r>
            <a:endParaRPr lang="en-US" dirty="0">
              <a:latin typeface="Bookman Old Style" pitchFamily="18" charset="0"/>
            </a:endParaRPr>
          </a:p>
        </p:txBody>
      </p:sp>
      <p:sp>
        <p:nvSpPr>
          <p:cNvPr id="3" name="Content Placeholder 2"/>
          <p:cNvSpPr>
            <a:spLocks noGrp="1"/>
          </p:cNvSpPr>
          <p:nvPr>
            <p:ph idx="1"/>
          </p:nvPr>
        </p:nvSpPr>
        <p:spPr/>
        <p:txBody>
          <a:bodyPr>
            <a:normAutofit/>
          </a:bodyPr>
          <a:lstStyle/>
          <a:p>
            <a:pPr algn="just">
              <a:buNone/>
            </a:pPr>
            <a:r>
              <a:rPr lang="en-US" sz="2000" dirty="0" smtClean="0">
                <a:latin typeface="Bookman Old Style" pitchFamily="18" charset="0"/>
              </a:rPr>
              <a:t>Future </a:t>
            </a:r>
            <a:r>
              <a:rPr lang="en-US" sz="2000" dirty="0" smtClean="0">
                <a:latin typeface="Bookman Old Style" pitchFamily="18" charset="0"/>
              </a:rPr>
              <a:t>Group </a:t>
            </a:r>
            <a:r>
              <a:rPr lang="en-US" sz="2000" dirty="0" smtClean="0">
                <a:latin typeface="Bookman Old Style" pitchFamily="18" charset="0"/>
              </a:rPr>
              <a:t>Max</a:t>
            </a:r>
          </a:p>
          <a:p>
            <a:pPr algn="just">
              <a:buNone/>
            </a:pPr>
            <a:r>
              <a:rPr lang="en-US" sz="2000" dirty="0" smtClean="0">
                <a:latin typeface="Bookman Old Style" pitchFamily="18" charset="0"/>
              </a:rPr>
              <a:t>24 Seven</a:t>
            </a:r>
          </a:p>
          <a:p>
            <a:pPr algn="just">
              <a:buNone/>
            </a:pPr>
            <a:r>
              <a:rPr lang="en-US" sz="2000" dirty="0" smtClean="0">
                <a:latin typeface="Bookman Old Style" pitchFamily="18" charset="0"/>
              </a:rPr>
              <a:t>Reliance Retail</a:t>
            </a:r>
          </a:p>
          <a:p>
            <a:pPr algn="just">
              <a:buNone/>
            </a:pPr>
            <a:r>
              <a:rPr lang="en-US" sz="2000" dirty="0" err="1" smtClean="0">
                <a:latin typeface="Bookman Old Style" pitchFamily="18" charset="0"/>
              </a:rPr>
              <a:t>Spencers</a:t>
            </a:r>
            <a:endParaRPr lang="en-US" sz="2000" dirty="0" smtClean="0">
              <a:latin typeface="Bookman Old Style" pitchFamily="18" charset="0"/>
            </a:endParaRPr>
          </a:p>
          <a:p>
            <a:pPr algn="just">
              <a:buNone/>
            </a:pPr>
            <a:r>
              <a:rPr lang="en-US" sz="2000" dirty="0" smtClean="0">
                <a:latin typeface="Bookman Old Style" pitchFamily="18" charset="0"/>
              </a:rPr>
              <a:t>Le Marche</a:t>
            </a:r>
          </a:p>
          <a:p>
            <a:pPr algn="just">
              <a:buNone/>
            </a:pPr>
            <a:r>
              <a:rPr lang="en-US" sz="2000" dirty="0" smtClean="0">
                <a:latin typeface="Bookman Old Style" pitchFamily="18" charset="0"/>
              </a:rPr>
              <a:t>Ratnadeep Super </a:t>
            </a:r>
            <a:r>
              <a:rPr lang="en-US" sz="2000" dirty="0" smtClean="0">
                <a:latin typeface="Bookman Old Style" pitchFamily="18" charset="0"/>
              </a:rPr>
              <a:t>Market</a:t>
            </a:r>
            <a:endParaRPr lang="en-US" sz="2000" dirty="0" smtClean="0">
              <a:latin typeface="Bookman Old Style" pitchFamily="18" charset="0"/>
            </a:endParaRPr>
          </a:p>
          <a:p>
            <a:pPr algn="just">
              <a:buNone/>
            </a:pPr>
            <a:r>
              <a:rPr lang="en-US" sz="2000" dirty="0" smtClean="0">
                <a:latin typeface="Bookman Old Style" pitchFamily="18" charset="0"/>
              </a:rPr>
              <a:t>Modern Bazaar Department </a:t>
            </a:r>
            <a:r>
              <a:rPr lang="en-US" sz="2000" dirty="0" smtClean="0">
                <a:latin typeface="Bookman Old Style" pitchFamily="18" charset="0"/>
              </a:rPr>
              <a:t>Stores</a:t>
            </a:r>
          </a:p>
          <a:p>
            <a:pPr algn="just">
              <a:buNone/>
            </a:pPr>
            <a:r>
              <a:rPr lang="en-US" sz="2000" dirty="0" smtClean="0">
                <a:latin typeface="Bookman Old Style" pitchFamily="18" charset="0"/>
              </a:rPr>
              <a:t>Coca Cola</a:t>
            </a:r>
          </a:p>
          <a:p>
            <a:pPr algn="just">
              <a:buNone/>
            </a:pPr>
            <a:r>
              <a:rPr lang="en-US" sz="2000" dirty="0" smtClean="0">
                <a:latin typeface="Bookman Old Style" pitchFamily="18" charset="0"/>
              </a:rPr>
              <a:t>Barbican</a:t>
            </a:r>
          </a:p>
          <a:p>
            <a:pPr algn="just">
              <a:buNone/>
            </a:pPr>
            <a:r>
              <a:rPr lang="en-US" sz="2000" dirty="0" smtClean="0">
                <a:latin typeface="Bookman Old Style" pitchFamily="18" charset="0"/>
              </a:rPr>
              <a:t> </a:t>
            </a:r>
            <a:endParaRPr lang="en-US" sz="2000" dirty="0" smtClean="0">
              <a:latin typeface="Bookman Old Style"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191</Words>
  <Application>Microsoft Office PowerPoint</Application>
  <PresentationFormat>On-screen Show (4:3)</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VISION</vt:lpstr>
      <vt:lpstr>MISSION</vt:lpstr>
      <vt:lpstr>Products </vt:lpstr>
      <vt:lpstr>Products </vt:lpstr>
      <vt:lpstr>Products </vt:lpstr>
      <vt:lpstr>Products </vt:lpstr>
      <vt:lpstr>Our Channels Partners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Khan</dc:creator>
  <cp:lastModifiedBy>Junaid Khan</cp:lastModifiedBy>
  <cp:revision>60</cp:revision>
  <dcterms:created xsi:type="dcterms:W3CDTF">2017-10-05T08:43:27Z</dcterms:created>
  <dcterms:modified xsi:type="dcterms:W3CDTF">2018-10-30T06:53:11Z</dcterms:modified>
</cp:coreProperties>
</file>