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2.svg" ContentType="image/svg+xml"/>
  <Override PartName="/ppt/media/image2.svg" ContentType="image/svg+xml"/>
  <Override PartName="/ppt/media/image27.svg" ContentType="image/svg+xml"/>
  <Override PartName="/ppt/media/image4.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8288000" cy="10287000"/>
  <p:notesSz cx="6858000" cy="9144000"/>
  <p:embeddedFontLst>
    <p:embeddedFont>
      <p:font typeface="Canva Sans" panose="020B0503030501040103"/>
      <p:regular r:id="rId23"/>
    </p:embeddedFont>
    <p:embeddedFont>
      <p:font typeface="Canva Sans Bold" panose="020B0803030501040103"/>
      <p:bold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22"/>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25.png"/><Relationship Id="rId2" Type="http://schemas.openxmlformats.org/officeDocument/2006/relationships/image" Target="../media/image12.sv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openxmlformats.org/officeDocument/2006/relationships/image" Target="../media/image27.sv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2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9.sv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2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9.sv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sv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4.xml"/><Relationship Id="rId2" Type="http://schemas.openxmlformats.org/officeDocument/2006/relationships/image" Target="../media/image7.sv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openxmlformats.org/officeDocument/2006/relationships/image" Target="../media/image9.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2.xml"/><Relationship Id="rId6" Type="http://schemas.openxmlformats.org/officeDocument/2006/relationships/image" Target="../media/image10.png"/><Relationship Id="rId5" Type="http://schemas.openxmlformats.org/officeDocument/2006/relationships/slide" Target="slide4.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9.sv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2.sv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1">
              <a:alphaModFix amt="46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29842"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4" name="Table 4"/>
          <p:cNvGraphicFramePr>
            <a:graphicFrameLocks noGrp="1"/>
          </p:cNvGraphicFramePr>
          <p:nvPr/>
        </p:nvGraphicFramePr>
        <p:xfrm>
          <a:off x="541179" y="6831312"/>
          <a:ext cx="16004779" cy="3027362"/>
        </p:xfrm>
        <a:graphic>
          <a:graphicData uri="http://schemas.openxmlformats.org/drawingml/2006/table">
            <a:tbl>
              <a:tblPr/>
              <a:tblGrid>
                <a:gridCol w="5907727"/>
                <a:gridCol w="3262282"/>
                <a:gridCol w="6834770"/>
              </a:tblGrid>
              <a:tr h="3027362">
                <a:tc>
                  <a:txBody>
                    <a:bodyPr rtlCol="0"/>
                    <a:lstStyle/>
                    <a:p>
                      <a:pPr algn="l">
                        <a:lnSpc>
                          <a:spcPts val="3360"/>
                        </a:lnSpc>
                        <a:defRPr/>
                      </a:pPr>
                      <a:r>
                        <a:rPr lang="en-US" sz="2400">
                          <a:solidFill>
                            <a:srgbClr val="FFFFFF"/>
                          </a:solidFill>
                          <a:latin typeface="Codec Pro Bold" panose="00000600000000000000"/>
                        </a:rPr>
                        <a:t>Presented By :-</a:t>
                      </a:r>
                      <a:endParaRPr lang="en-US" sz="1100"/>
                    </a:p>
                    <a:p>
                      <a:pPr>
                        <a:lnSpc>
                          <a:spcPts val="3360"/>
                        </a:lnSpc>
                      </a:pPr>
                      <a:r>
                        <a:rPr lang="en-US" sz="2400">
                          <a:solidFill>
                            <a:srgbClr val="FFFFFF"/>
                          </a:solidFill>
                          <a:latin typeface="Codec Pro" panose="00000500000000000000"/>
                        </a:rPr>
                        <a:t>Mukul jain                </a:t>
                      </a:r>
                      <a:r>
                        <a:rPr lang="en-IN" altLang="en-US" sz="2400">
                          <a:solidFill>
                            <a:srgbClr val="FFFFFF"/>
                          </a:solidFill>
                          <a:latin typeface="Codec Pro" panose="00000500000000000000"/>
                        </a:rPr>
                        <a:t>      </a:t>
                      </a:r>
                      <a:r>
                        <a:rPr lang="en-US" sz="2400">
                          <a:solidFill>
                            <a:srgbClr val="FFFFFF"/>
                          </a:solidFill>
                          <a:latin typeface="Codec Pro" panose="00000500000000000000"/>
                        </a:rPr>
                        <a:t>  (2129078)</a:t>
                      </a:r>
                      <a:endParaRPr lang="en-US" sz="2400">
                        <a:solidFill>
                          <a:srgbClr val="FFFFFF"/>
                        </a:solidFill>
                        <a:latin typeface="Codec Pro" panose="00000500000000000000"/>
                      </a:endParaRPr>
                    </a:p>
                    <a:p>
                      <a:pPr>
                        <a:lnSpc>
                          <a:spcPts val="3360"/>
                        </a:lnSpc>
                      </a:pPr>
                      <a:r>
                        <a:rPr lang="en-US" sz="2400">
                          <a:solidFill>
                            <a:srgbClr val="FFFFFF"/>
                          </a:solidFill>
                          <a:latin typeface="Codec Pro" panose="00000500000000000000"/>
                        </a:rPr>
                        <a:t>Ashutosh dubey     </a:t>
                      </a:r>
                      <a:r>
                        <a:rPr lang="en-IN" altLang="en-US" sz="2400">
                          <a:solidFill>
                            <a:srgbClr val="FFFFFF"/>
                          </a:solidFill>
                          <a:latin typeface="Codec Pro" panose="00000500000000000000"/>
                        </a:rPr>
                        <a:t>       </a:t>
                      </a:r>
                      <a:r>
                        <a:rPr lang="en-US" sz="2400">
                          <a:solidFill>
                            <a:srgbClr val="FFFFFF"/>
                          </a:solidFill>
                          <a:latin typeface="Codec Pro" panose="00000500000000000000"/>
                        </a:rPr>
                        <a:t> (2129128)</a:t>
                      </a:r>
                      <a:endParaRPr lang="en-US" sz="2400">
                        <a:solidFill>
                          <a:srgbClr val="FFFFFF"/>
                        </a:solidFill>
                        <a:latin typeface="Codec Pro" panose="00000500000000000000"/>
                      </a:endParaRPr>
                    </a:p>
                    <a:p>
                      <a:pPr>
                        <a:lnSpc>
                          <a:spcPts val="3360"/>
                        </a:lnSpc>
                      </a:pPr>
                      <a:r>
                        <a:rPr lang="en-IN" altLang="en-US" sz="2400">
                          <a:solidFill>
                            <a:srgbClr val="FFFFFF"/>
                          </a:solidFill>
                          <a:latin typeface="Codec Pro" panose="00000500000000000000"/>
                        </a:rPr>
                        <a:t>Pradyumn</a:t>
                      </a:r>
                      <a:r>
                        <a:rPr lang="en-US" sz="2400">
                          <a:solidFill>
                            <a:srgbClr val="FFFFFF"/>
                          </a:solidFill>
                          <a:latin typeface="Codec Pro" panose="00000500000000000000"/>
                        </a:rPr>
                        <a:t> Mukherjee   (2129082)</a:t>
                      </a:r>
                      <a:endParaRPr lang="en-US" sz="2400">
                        <a:solidFill>
                          <a:srgbClr val="FFFFFF"/>
                        </a:solidFill>
                        <a:latin typeface="Codec Pro" panose="00000500000000000000"/>
                      </a:endParaRPr>
                    </a:p>
                    <a:p>
                      <a:pPr>
                        <a:lnSpc>
                          <a:spcPts val="3360"/>
                        </a:lnSpc>
                      </a:pPr>
                      <a:r>
                        <a:rPr lang="en-US" sz="2400">
                          <a:solidFill>
                            <a:srgbClr val="FFFFFF"/>
                          </a:solidFill>
                          <a:latin typeface="Codec Pro" panose="00000500000000000000"/>
                        </a:rPr>
                        <a:t>Alkesh Singh            </a:t>
                      </a:r>
                      <a:r>
                        <a:rPr lang="en-IN" altLang="en-US" sz="2400">
                          <a:solidFill>
                            <a:srgbClr val="FFFFFF"/>
                          </a:solidFill>
                          <a:latin typeface="Codec Pro" panose="00000500000000000000"/>
                        </a:rPr>
                        <a:t>      </a:t>
                      </a:r>
                      <a:r>
                        <a:rPr lang="en-US" sz="2400">
                          <a:solidFill>
                            <a:srgbClr val="FFFFFF"/>
                          </a:solidFill>
                          <a:latin typeface="Codec Pro" panose="00000500000000000000"/>
                        </a:rPr>
                        <a:t> (2129021)</a:t>
                      </a:r>
                      <a:endParaRPr lang="en-US" sz="2400">
                        <a:solidFill>
                          <a:srgbClr val="FFFFFF"/>
                        </a:solidFill>
                        <a:latin typeface="Codec Pro" panose="00000500000000000000"/>
                      </a:endParaRPr>
                    </a:p>
                  </a:txBody>
                  <a:tcPr marL="0" marR="0" marT="0" marB="0" anchor="t">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2800"/>
                        </a:lnSpc>
                        <a:defRPr/>
                      </a:pPr>
                      <a:endParaRPr lang="en-US" sz="1100"/>
                    </a:p>
                  </a:txBody>
                  <a:tcPr marL="0" marR="0" marT="0" marB="0" anchor="t">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r">
                        <a:lnSpc>
                          <a:spcPts val="2520"/>
                        </a:lnSpc>
                        <a:defRPr/>
                      </a:pPr>
                      <a:endParaRPr lang="en-US" sz="1100"/>
                    </a:p>
                  </a:txBody>
                  <a:tcPr marL="0" marR="0" marT="0" marB="0" anchor="t">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5" name="Freeform 5"/>
          <p:cNvSpPr/>
          <p:nvPr/>
        </p:nvSpPr>
        <p:spPr>
          <a:xfrm>
            <a:off x="15156059" y="0"/>
            <a:ext cx="3131941" cy="2655534"/>
          </a:xfrm>
          <a:custGeom>
            <a:avLst/>
            <a:gdLst/>
            <a:ahLst/>
            <a:cxnLst/>
            <a:rect l="l" t="t" r="r" b="b"/>
            <a:pathLst>
              <a:path w="3131941" h="2655534">
                <a:moveTo>
                  <a:pt x="0" y="0"/>
                </a:moveTo>
                <a:lnTo>
                  <a:pt x="3131941" y="0"/>
                </a:lnTo>
                <a:lnTo>
                  <a:pt x="3131941" y="2655534"/>
                </a:lnTo>
                <a:lnTo>
                  <a:pt x="0" y="2655534"/>
                </a:lnTo>
                <a:lnTo>
                  <a:pt x="0" y="0"/>
                </a:lnTo>
                <a:close/>
              </a:path>
            </a:pathLst>
          </a:custGeom>
          <a:blipFill>
            <a:blip r:embed="rId5"/>
            <a:stretch>
              <a:fillRect t="-890" b="-17049"/>
            </a:stretch>
          </a:blipFill>
        </p:spPr>
      </p:sp>
      <p:sp>
        <p:nvSpPr>
          <p:cNvPr id="6" name="TextBox 6"/>
          <p:cNvSpPr txBox="1"/>
          <p:nvPr/>
        </p:nvSpPr>
        <p:spPr>
          <a:xfrm>
            <a:off x="861624" y="2756100"/>
            <a:ext cx="16230600" cy="1619892"/>
          </a:xfrm>
          <a:prstGeom prst="rect">
            <a:avLst/>
          </a:prstGeom>
        </p:spPr>
        <p:txBody>
          <a:bodyPr lIns="0" tIns="0" rIns="0" bIns="0" rtlCol="0" anchor="t">
            <a:spAutoFit/>
          </a:bodyPr>
          <a:lstStyle/>
          <a:p>
            <a:pPr>
              <a:lnSpc>
                <a:spcPts val="10900"/>
              </a:lnSpc>
            </a:pPr>
            <a:r>
              <a:rPr lang="en-US" sz="10900">
                <a:solidFill>
                  <a:srgbClr val="FFFFFF"/>
                </a:solidFill>
                <a:latin typeface="Codec Pro Bold" panose="00000600000000000000"/>
              </a:rPr>
              <a:t>MUSIC RECOMMENDATION SYSTEM</a:t>
            </a:r>
            <a:endParaRPr lang="en-US" sz="10900">
              <a:solidFill>
                <a:srgbClr val="FFFFFF"/>
              </a:solidFill>
              <a:latin typeface="Codec Pro Bold" panose="0000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1677462"/>
            <a:ext cx="11148300" cy="4563709"/>
          </a:xfrm>
          <a:prstGeom prst="rect">
            <a:avLst/>
          </a:prstGeom>
        </p:spPr>
        <p:txBody>
          <a:bodyPr lIns="0" tIns="0" rIns="0" bIns="0" rtlCol="0" anchor="t">
            <a:spAutoFit/>
          </a:bodyPr>
          <a:lstStyle/>
          <a:p>
            <a:pPr marL="556260" lvl="1" indent="-278130">
              <a:lnSpc>
                <a:spcPts val="3605"/>
              </a:lnSpc>
              <a:buFont typeface="Arial" panose="020B0604020202020204"/>
              <a:buChar char="•"/>
            </a:pPr>
            <a:r>
              <a:rPr lang="en-US" sz="2575">
                <a:solidFill>
                  <a:srgbClr val="FFFFFF"/>
                </a:solidFill>
                <a:latin typeface="Canva Sans" panose="020B0503030501040103"/>
              </a:rPr>
              <a:t>Logistic Regression is a machine learning algorithm for classification problems where the objective is to predict the likelihood that an instance belongs to a specific class or not, one supervised machine learning approach that is utilized is called logistic regression. A statistical method called logistic regression examines the connection between two data elements.</a:t>
            </a:r>
            <a:endParaRPr lang="en-US" sz="2575">
              <a:solidFill>
                <a:srgbClr val="FFFFFF"/>
              </a:solidFill>
              <a:latin typeface="Canva Sans" panose="020B0503030501040103"/>
            </a:endParaRPr>
          </a:p>
          <a:p>
            <a:pPr marL="556260" lvl="1" indent="-278130">
              <a:lnSpc>
                <a:spcPts val="3605"/>
              </a:lnSpc>
              <a:buFont typeface="Arial" panose="020B0604020202020204"/>
              <a:buChar char="•"/>
            </a:pPr>
            <a:r>
              <a:rPr lang="en-US" sz="2575">
                <a:solidFill>
                  <a:srgbClr val="FFFFFF"/>
                </a:solidFill>
                <a:latin typeface="Canva Sans" panose="020B0503030501040103"/>
              </a:rPr>
              <a:t>The logistic regression model is trained with a test size of 0.2 and random state of 42.</a:t>
            </a:r>
            <a:endParaRPr lang="en-US" sz="2575">
              <a:solidFill>
                <a:srgbClr val="FFFFFF"/>
              </a:solidFill>
              <a:latin typeface="Canva Sans" panose="020B0503030501040103"/>
            </a:endParaRPr>
          </a:p>
          <a:p>
            <a:pPr marL="556260" lvl="1" indent="-278130">
              <a:lnSpc>
                <a:spcPts val="3605"/>
              </a:lnSpc>
              <a:buFont typeface="Arial" panose="020B0604020202020204"/>
              <a:buChar char="•"/>
            </a:pPr>
            <a:r>
              <a:rPr lang="en-US" sz="2575">
                <a:solidFill>
                  <a:srgbClr val="FFFFFF"/>
                </a:solidFill>
                <a:latin typeface="Canva Sans" panose="020B0503030501040103"/>
              </a:rPr>
              <a:t>The best hyperparameters are test size of 0.2.</a:t>
            </a:r>
            <a:endParaRPr lang="en-US" sz="2575">
              <a:solidFill>
                <a:srgbClr val="FFFFFF"/>
              </a:solidFill>
              <a:latin typeface="Canva Sans" panose="020B0503030501040103"/>
            </a:endParaRPr>
          </a:p>
          <a:p>
            <a:pPr algn="ctr">
              <a:lnSpc>
                <a:spcPts val="3605"/>
              </a:lnSpc>
            </a:pPr>
            <a:r>
              <a:rPr lang="en-US" sz="2575">
                <a:solidFill>
                  <a:srgbClr val="FFFFFF"/>
                </a:solidFill>
                <a:latin typeface="Canva Sans" panose="020B0503030501040103"/>
              </a:rPr>
              <a:t> </a:t>
            </a:r>
            <a:endParaRPr lang="en-US" sz="2575">
              <a:solidFill>
                <a:srgbClr val="FFFFFF"/>
              </a:solidFill>
              <a:latin typeface="Canva Sans" panose="020B0503030501040103"/>
            </a:endParaRPr>
          </a:p>
        </p:txBody>
      </p:sp>
      <p:sp>
        <p:nvSpPr>
          <p:cNvPr id="3" name="Freeform 3"/>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extLst>
                <a:ext uri="{96DAC541-7B7A-43D3-8B79-37D633B846F1}">
                  <asvg:svgBlip xmlns:asvg="http://schemas.microsoft.com/office/drawing/2016/SVG/main" r:embed="rId2"/>
                </a:ext>
              </a:extLst>
            </a:blip>
            <a:stretch>
              <a:fillRect/>
            </a:stretch>
          </a:blipFill>
        </p:spPr>
      </p:sp>
      <p:sp>
        <p:nvSpPr>
          <p:cNvPr id="4" name="Freeform 4"/>
          <p:cNvSpPr/>
          <p:nvPr/>
        </p:nvSpPr>
        <p:spPr>
          <a:xfrm>
            <a:off x="11606877" y="768639"/>
            <a:ext cx="6429901" cy="5239179"/>
          </a:xfrm>
          <a:custGeom>
            <a:avLst/>
            <a:gdLst/>
            <a:ahLst/>
            <a:cxnLst/>
            <a:rect l="l" t="t" r="r" b="b"/>
            <a:pathLst>
              <a:path w="6429901" h="5239179">
                <a:moveTo>
                  <a:pt x="0" y="0"/>
                </a:moveTo>
                <a:lnTo>
                  <a:pt x="6429901" y="0"/>
                </a:lnTo>
                <a:lnTo>
                  <a:pt x="6429901" y="5239179"/>
                </a:lnTo>
                <a:lnTo>
                  <a:pt x="0" y="5239179"/>
                </a:lnTo>
                <a:lnTo>
                  <a:pt x="0" y="0"/>
                </a:lnTo>
                <a:close/>
              </a:path>
            </a:pathLst>
          </a:custGeom>
          <a:blipFill>
            <a:blip r:embed="rId3"/>
            <a:stretch>
              <a:fillRect/>
            </a:stretch>
          </a:blipFill>
        </p:spPr>
      </p:sp>
      <p:sp>
        <p:nvSpPr>
          <p:cNvPr id="5" name="Freeform 5"/>
          <p:cNvSpPr/>
          <p:nvPr/>
        </p:nvSpPr>
        <p:spPr>
          <a:xfrm>
            <a:off x="8266450" y="6007818"/>
            <a:ext cx="4925753" cy="3953108"/>
          </a:xfrm>
          <a:custGeom>
            <a:avLst/>
            <a:gdLst/>
            <a:ahLst/>
            <a:cxnLst/>
            <a:rect l="l" t="t" r="r" b="b"/>
            <a:pathLst>
              <a:path w="4925753" h="3953108">
                <a:moveTo>
                  <a:pt x="0" y="0"/>
                </a:moveTo>
                <a:lnTo>
                  <a:pt x="4925754" y="0"/>
                </a:lnTo>
                <a:lnTo>
                  <a:pt x="4925754" y="3953108"/>
                </a:lnTo>
                <a:lnTo>
                  <a:pt x="0" y="3953108"/>
                </a:lnTo>
                <a:lnTo>
                  <a:pt x="0" y="0"/>
                </a:lnTo>
                <a:close/>
              </a:path>
            </a:pathLst>
          </a:custGeom>
          <a:blipFill>
            <a:blip r:embed="rId4"/>
            <a:stretch>
              <a:fillRect/>
            </a:stretch>
          </a:blipFill>
        </p:spPr>
      </p:sp>
      <p:sp>
        <p:nvSpPr>
          <p:cNvPr id="6" name="Freeform 6"/>
          <p:cNvSpPr/>
          <p:nvPr/>
        </p:nvSpPr>
        <p:spPr>
          <a:xfrm>
            <a:off x="1376606" y="5910978"/>
            <a:ext cx="5046420" cy="4049948"/>
          </a:xfrm>
          <a:custGeom>
            <a:avLst/>
            <a:gdLst/>
            <a:ahLst/>
            <a:cxnLst/>
            <a:rect l="l" t="t" r="r" b="b"/>
            <a:pathLst>
              <a:path w="5046420" h="4049948">
                <a:moveTo>
                  <a:pt x="0" y="0"/>
                </a:moveTo>
                <a:lnTo>
                  <a:pt x="5046420" y="0"/>
                </a:lnTo>
                <a:lnTo>
                  <a:pt x="5046420" y="4049948"/>
                </a:lnTo>
                <a:lnTo>
                  <a:pt x="0" y="4049948"/>
                </a:lnTo>
                <a:lnTo>
                  <a:pt x="0" y="0"/>
                </a:lnTo>
                <a:close/>
              </a:path>
            </a:pathLst>
          </a:custGeom>
          <a:blipFill>
            <a:blip r:embed="rId5"/>
            <a:stretch>
              <a:fillRect/>
            </a:stretch>
          </a:blipFill>
        </p:spPr>
      </p:sp>
      <p:sp>
        <p:nvSpPr>
          <p:cNvPr id="7" name="TextBox 7"/>
          <p:cNvSpPr txBox="1"/>
          <p:nvPr/>
        </p:nvSpPr>
        <p:spPr>
          <a:xfrm>
            <a:off x="143208" y="242568"/>
            <a:ext cx="9859447" cy="1324614"/>
          </a:xfrm>
          <a:prstGeom prst="rect">
            <a:avLst/>
          </a:prstGeom>
        </p:spPr>
        <p:txBody>
          <a:bodyPr lIns="0" tIns="0" rIns="0" bIns="0" rtlCol="0" anchor="t">
            <a:spAutoFit/>
          </a:bodyPr>
          <a:lstStyle/>
          <a:p>
            <a:pPr marL="0" lvl="0" indent="0" algn="l">
              <a:lnSpc>
                <a:spcPts val="9940"/>
              </a:lnSpc>
              <a:spcBef>
                <a:spcPct val="0"/>
              </a:spcBef>
            </a:pPr>
            <a:r>
              <a:rPr lang="en-US" sz="7100" u="none" strike="noStrike">
                <a:solidFill>
                  <a:srgbClr val="2667FF"/>
                </a:solidFill>
                <a:latin typeface="Codec Pro Bold" panose="00000600000000000000"/>
                <a:hlinkClick r:id="rId6" action="ppaction://hlinksldjump"/>
              </a:rPr>
              <a:t>LOGISTIC REGRESSION</a:t>
            </a:r>
            <a:endParaRPr lang="en-US" sz="7100" u="none" strike="noStrike">
              <a:solidFill>
                <a:srgbClr val="2667FF"/>
              </a:solidFill>
              <a:latin typeface="Codec Pro Bold" panose="00000600000000000000"/>
              <a:hlinkClick r:id="rId6" action="ppaction://hlinksldjum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1633575"/>
            <a:ext cx="10353059" cy="5015837"/>
          </a:xfrm>
          <a:prstGeom prst="rect">
            <a:avLst/>
          </a:prstGeom>
        </p:spPr>
        <p:txBody>
          <a:bodyPr lIns="0" tIns="0" rIns="0" bIns="0" rtlCol="0" anchor="t">
            <a:spAutoFit/>
          </a:bodyPr>
          <a:lstStyle/>
          <a:p>
            <a:pPr marL="680085" lvl="1" indent="-340360">
              <a:lnSpc>
                <a:spcPts val="4410"/>
              </a:lnSpc>
              <a:spcBef>
                <a:spcPct val="0"/>
              </a:spcBef>
              <a:buFont typeface="Arial" panose="020B0604020202020204"/>
              <a:buChar char="•"/>
            </a:pPr>
            <a:r>
              <a:rPr lang="en-US" sz="3150">
                <a:solidFill>
                  <a:srgbClr val="FFFFFF"/>
                </a:solidFill>
                <a:latin typeface="Codec Pro" panose="00000500000000000000"/>
              </a:rPr>
              <a:t>A decision tree is a machine learning algorithm in which a type of tree structure resembles a flowchart, with core nodes representing features, branches representing rules, and leaf nodes representing the algorithm's outcome.</a:t>
            </a:r>
            <a:endParaRPr lang="en-US" sz="3150">
              <a:solidFill>
                <a:srgbClr val="FFFFFF"/>
              </a:solidFill>
              <a:latin typeface="Codec Pro" panose="00000500000000000000"/>
            </a:endParaRPr>
          </a:p>
          <a:p>
            <a:pPr marL="680085" lvl="1" indent="-340360">
              <a:lnSpc>
                <a:spcPts val="4410"/>
              </a:lnSpc>
              <a:spcBef>
                <a:spcPct val="0"/>
              </a:spcBef>
              <a:buFont typeface="Arial" panose="020B0604020202020204"/>
              <a:buChar char="•"/>
            </a:pPr>
            <a:r>
              <a:rPr lang="en-US" sz="3150">
                <a:solidFill>
                  <a:srgbClr val="FFFFFF"/>
                </a:solidFill>
                <a:latin typeface="Codec Pro" panose="00000500000000000000"/>
              </a:rPr>
              <a:t>The Decision Tree model is trained with test size of 0.2 and random state of 42.</a:t>
            </a:r>
            <a:endParaRPr lang="en-US" sz="3150">
              <a:solidFill>
                <a:srgbClr val="FFFFFF"/>
              </a:solidFill>
              <a:latin typeface="Codec Pro" panose="00000500000000000000"/>
            </a:endParaRPr>
          </a:p>
          <a:p>
            <a:pPr marL="680085" lvl="1" indent="-340360">
              <a:lnSpc>
                <a:spcPts val="4410"/>
              </a:lnSpc>
              <a:buFont typeface="Arial" panose="020B0604020202020204"/>
              <a:buChar char="•"/>
            </a:pPr>
            <a:r>
              <a:rPr lang="en-US" sz="3150">
                <a:solidFill>
                  <a:srgbClr val="FFFFFF"/>
                </a:solidFill>
                <a:latin typeface="Codec Pro" panose="00000500000000000000"/>
              </a:rPr>
              <a:t>The best hyperparameters are test size of 0.21.</a:t>
            </a:r>
            <a:endParaRPr lang="en-US" sz="3150">
              <a:solidFill>
                <a:srgbClr val="FFFFFF"/>
              </a:solidFill>
              <a:latin typeface="Codec Pro" panose="00000500000000000000"/>
            </a:endParaRPr>
          </a:p>
          <a:p>
            <a:pPr>
              <a:lnSpc>
                <a:spcPts val="4410"/>
              </a:lnSpc>
              <a:spcBef>
                <a:spcPct val="0"/>
              </a:spcBef>
            </a:pPr>
          </a:p>
        </p:txBody>
      </p:sp>
      <p:sp>
        <p:nvSpPr>
          <p:cNvPr id="3" name="Freeform 3"/>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extLst>
                <a:ext uri="{96DAC541-7B7A-43D3-8B79-37D633B846F1}">
                  <asvg:svgBlip xmlns:asvg="http://schemas.microsoft.com/office/drawing/2016/SVG/main" r:embed="rId2"/>
                </a:ext>
              </a:extLst>
            </a:blip>
            <a:stretch>
              <a:fillRect/>
            </a:stretch>
          </a:blipFill>
        </p:spPr>
      </p:sp>
      <p:sp>
        <p:nvSpPr>
          <p:cNvPr id="4" name="Freeform 4"/>
          <p:cNvSpPr/>
          <p:nvPr/>
        </p:nvSpPr>
        <p:spPr>
          <a:xfrm>
            <a:off x="10504479" y="1460274"/>
            <a:ext cx="7351522" cy="4198586"/>
          </a:xfrm>
          <a:custGeom>
            <a:avLst/>
            <a:gdLst/>
            <a:ahLst/>
            <a:cxnLst/>
            <a:rect l="l" t="t" r="r" b="b"/>
            <a:pathLst>
              <a:path w="7351522" h="4198586">
                <a:moveTo>
                  <a:pt x="0" y="0"/>
                </a:moveTo>
                <a:lnTo>
                  <a:pt x="7351522" y="0"/>
                </a:lnTo>
                <a:lnTo>
                  <a:pt x="7351522" y="4198586"/>
                </a:lnTo>
                <a:lnTo>
                  <a:pt x="0" y="4198586"/>
                </a:lnTo>
                <a:lnTo>
                  <a:pt x="0" y="0"/>
                </a:lnTo>
                <a:close/>
              </a:path>
            </a:pathLst>
          </a:custGeom>
          <a:blipFill>
            <a:blip r:embed="rId3"/>
            <a:stretch>
              <a:fillRect r="-1371"/>
            </a:stretch>
          </a:blipFill>
        </p:spPr>
      </p:sp>
      <p:sp>
        <p:nvSpPr>
          <p:cNvPr id="5" name="Freeform 5"/>
          <p:cNvSpPr/>
          <p:nvPr/>
        </p:nvSpPr>
        <p:spPr>
          <a:xfrm>
            <a:off x="10729327" y="6026028"/>
            <a:ext cx="4950797" cy="3973206"/>
          </a:xfrm>
          <a:custGeom>
            <a:avLst/>
            <a:gdLst/>
            <a:ahLst/>
            <a:cxnLst/>
            <a:rect l="l" t="t" r="r" b="b"/>
            <a:pathLst>
              <a:path w="4950797" h="3973206">
                <a:moveTo>
                  <a:pt x="0" y="0"/>
                </a:moveTo>
                <a:lnTo>
                  <a:pt x="4950797" y="0"/>
                </a:lnTo>
                <a:lnTo>
                  <a:pt x="4950797" y="3973207"/>
                </a:lnTo>
                <a:lnTo>
                  <a:pt x="0" y="3973207"/>
                </a:lnTo>
                <a:lnTo>
                  <a:pt x="0" y="0"/>
                </a:lnTo>
                <a:close/>
              </a:path>
            </a:pathLst>
          </a:custGeom>
          <a:blipFill>
            <a:blip r:embed="rId4"/>
            <a:stretch>
              <a:fillRect/>
            </a:stretch>
          </a:blipFill>
        </p:spPr>
      </p:sp>
      <p:sp>
        <p:nvSpPr>
          <p:cNvPr id="6" name="Freeform 6"/>
          <p:cNvSpPr/>
          <p:nvPr/>
        </p:nvSpPr>
        <p:spPr>
          <a:xfrm>
            <a:off x="3732169" y="6026028"/>
            <a:ext cx="4950797" cy="3973206"/>
          </a:xfrm>
          <a:custGeom>
            <a:avLst/>
            <a:gdLst/>
            <a:ahLst/>
            <a:cxnLst/>
            <a:rect l="l" t="t" r="r" b="b"/>
            <a:pathLst>
              <a:path w="4950797" h="3973206">
                <a:moveTo>
                  <a:pt x="0" y="0"/>
                </a:moveTo>
                <a:lnTo>
                  <a:pt x="4950797" y="0"/>
                </a:lnTo>
                <a:lnTo>
                  <a:pt x="4950797" y="3973207"/>
                </a:lnTo>
                <a:lnTo>
                  <a:pt x="0" y="3973207"/>
                </a:lnTo>
                <a:lnTo>
                  <a:pt x="0" y="0"/>
                </a:lnTo>
                <a:close/>
              </a:path>
            </a:pathLst>
          </a:custGeom>
          <a:blipFill>
            <a:blip r:embed="rId5"/>
            <a:stretch>
              <a:fillRect/>
            </a:stretch>
          </a:blipFill>
        </p:spPr>
      </p:sp>
      <p:sp>
        <p:nvSpPr>
          <p:cNvPr id="7" name="TextBox 7"/>
          <p:cNvSpPr txBox="1"/>
          <p:nvPr/>
        </p:nvSpPr>
        <p:spPr>
          <a:xfrm>
            <a:off x="5625286" y="53110"/>
            <a:ext cx="7037427" cy="1407164"/>
          </a:xfrm>
          <a:prstGeom prst="rect">
            <a:avLst/>
          </a:prstGeom>
        </p:spPr>
        <p:txBody>
          <a:bodyPr lIns="0" tIns="0" rIns="0" bIns="0" rtlCol="0" anchor="t">
            <a:spAutoFit/>
          </a:bodyPr>
          <a:lstStyle/>
          <a:p>
            <a:pPr marL="0" lvl="0" indent="0" algn="l">
              <a:lnSpc>
                <a:spcPts val="10640"/>
              </a:lnSpc>
              <a:spcBef>
                <a:spcPct val="0"/>
              </a:spcBef>
            </a:pPr>
            <a:r>
              <a:rPr lang="en-US" sz="7600" u="none" strike="noStrike">
                <a:solidFill>
                  <a:srgbClr val="2667FF"/>
                </a:solidFill>
                <a:latin typeface="Codec Pro Bold" panose="00000600000000000000"/>
                <a:hlinkClick r:id="rId6" action="ppaction://hlinksldjump"/>
              </a:rPr>
              <a:t>DECISION TREE</a:t>
            </a:r>
            <a:endParaRPr lang="en-US" sz="7600" u="none" strike="noStrike">
              <a:solidFill>
                <a:srgbClr val="2667FF"/>
              </a:solidFill>
              <a:latin typeface="Codec Pro Bold" panose="00000600000000000000"/>
              <a:hlinkClick r:id="rId6" action="ppaction://hlinksldjum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
        <p:nvSpPr>
          <p:cNvPr id="3" name="Freeform 3"/>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
        <p:nvSpPr>
          <p:cNvPr id="4" name="Freeform 4"/>
          <p:cNvSpPr/>
          <p:nvPr/>
        </p:nvSpPr>
        <p:spPr>
          <a:xfrm>
            <a:off x="6240904" y="2373069"/>
            <a:ext cx="11471889" cy="6107531"/>
          </a:xfrm>
          <a:custGeom>
            <a:avLst/>
            <a:gdLst/>
            <a:ahLst/>
            <a:cxnLst/>
            <a:rect l="l" t="t" r="r" b="b"/>
            <a:pathLst>
              <a:path w="11471889" h="6107531">
                <a:moveTo>
                  <a:pt x="0" y="0"/>
                </a:moveTo>
                <a:lnTo>
                  <a:pt x="11471889" y="0"/>
                </a:lnTo>
                <a:lnTo>
                  <a:pt x="11471889" y="6107531"/>
                </a:lnTo>
                <a:lnTo>
                  <a:pt x="0" y="6107531"/>
                </a:lnTo>
                <a:lnTo>
                  <a:pt x="0" y="0"/>
                </a:lnTo>
                <a:close/>
              </a:path>
            </a:pathLst>
          </a:custGeom>
          <a:blipFill>
            <a:blip r:embed="rId3"/>
            <a:stretch>
              <a:fillRect/>
            </a:stretch>
          </a:blipFill>
        </p:spPr>
      </p:sp>
      <p:sp>
        <p:nvSpPr>
          <p:cNvPr id="5" name="TextBox 5"/>
          <p:cNvSpPr txBox="1"/>
          <p:nvPr/>
        </p:nvSpPr>
        <p:spPr>
          <a:xfrm>
            <a:off x="1028700" y="8938260"/>
            <a:ext cx="6910589"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panose="00000600000000000000"/>
                <a:hlinkClick r:id="rId4" action="ppaction://hlinksldjump"/>
              </a:rPr>
              <a:t>Back to Agenda</a:t>
            </a:r>
            <a:endParaRPr lang="en-US" sz="1800" u="sng">
              <a:solidFill>
                <a:srgbClr val="FFFFFF"/>
              </a:solidFill>
              <a:latin typeface="Codec Pro Bold" panose="00000600000000000000"/>
              <a:hlinkClick r:id="rId4" action="ppaction://hlinksldjump"/>
            </a:endParaRPr>
          </a:p>
        </p:txBody>
      </p:sp>
      <p:grpSp>
        <p:nvGrpSpPr>
          <p:cNvPr id="6" name="Group 6"/>
          <p:cNvGrpSpPr/>
          <p:nvPr/>
        </p:nvGrpSpPr>
        <p:grpSpPr>
          <a:xfrm rot="0">
            <a:off x="360831" y="1082484"/>
            <a:ext cx="6189832" cy="4344350"/>
            <a:chOff x="0" y="0"/>
            <a:chExt cx="8253109" cy="5792467"/>
          </a:xfrm>
        </p:grpSpPr>
        <p:sp>
          <p:nvSpPr>
            <p:cNvPr id="7" name="TextBox 7"/>
            <p:cNvSpPr txBox="1"/>
            <p:nvPr/>
          </p:nvSpPr>
          <p:spPr>
            <a:xfrm>
              <a:off x="0" y="1876422"/>
              <a:ext cx="8253109" cy="3916044"/>
            </a:xfrm>
            <a:prstGeom prst="rect">
              <a:avLst/>
            </a:prstGeom>
          </p:spPr>
          <p:txBody>
            <a:bodyPr lIns="0" tIns="0" rIns="0" bIns="0" rtlCol="0" anchor="t">
              <a:spAutoFit/>
            </a:bodyPr>
            <a:lstStyle/>
            <a:p>
              <a:pPr>
                <a:lnSpc>
                  <a:spcPts val="3360"/>
                </a:lnSpc>
              </a:pPr>
              <a:r>
                <a:rPr lang="en-US" sz="2400">
                  <a:solidFill>
                    <a:srgbClr val="1B131B"/>
                  </a:solidFill>
                  <a:latin typeface="Codec Pro" panose="00000500000000000000"/>
                </a:rPr>
                <a:t>F1 score is used for evaluating the performance of a classification model. It considers both precision and recall to provide a single measure of a model's accuracy, particularly useful when dealing with imbalanced classes.</a:t>
              </a:r>
              <a:endParaRPr lang="en-US" sz="2400">
                <a:solidFill>
                  <a:srgbClr val="1B131B"/>
                </a:solidFill>
                <a:latin typeface="Codec Pro" panose="00000500000000000000"/>
              </a:endParaRPr>
            </a:p>
            <a:p>
              <a:pPr marL="0" lvl="0" indent="0">
                <a:lnSpc>
                  <a:spcPts val="3360"/>
                </a:lnSpc>
                <a:spcBef>
                  <a:spcPct val="0"/>
                </a:spcBef>
              </a:pPr>
            </a:p>
          </p:txBody>
        </p:sp>
        <p:sp>
          <p:nvSpPr>
            <p:cNvPr id="8" name="TextBox 8"/>
            <p:cNvSpPr txBox="1"/>
            <p:nvPr/>
          </p:nvSpPr>
          <p:spPr>
            <a:xfrm>
              <a:off x="0" y="47625"/>
              <a:ext cx="8253109" cy="1675341"/>
            </a:xfrm>
            <a:prstGeom prst="rect">
              <a:avLst/>
            </a:prstGeom>
          </p:spPr>
          <p:txBody>
            <a:bodyPr lIns="0" tIns="0" rIns="0" bIns="0" rtlCol="0" anchor="t">
              <a:spAutoFit/>
            </a:bodyPr>
            <a:lstStyle/>
            <a:p>
              <a:pPr>
                <a:lnSpc>
                  <a:spcPts val="8500"/>
                </a:lnSpc>
              </a:pPr>
              <a:r>
                <a:rPr lang="en-US" sz="8500" u="sng">
                  <a:solidFill>
                    <a:srgbClr val="1B131B"/>
                  </a:solidFill>
                  <a:latin typeface="Codec Pro Bold" panose="00000600000000000000"/>
                </a:rPr>
                <a:t>ANALYSIS</a:t>
              </a:r>
              <a:endParaRPr lang="en-US" sz="8500" u="sng">
                <a:solidFill>
                  <a:srgbClr val="1B131B"/>
                </a:solidFill>
                <a:latin typeface="Codec Pro Bold" panose="00000600000000000000"/>
              </a:endParaRPr>
            </a:p>
          </p:txBody>
        </p:sp>
      </p:grpSp>
      <p:sp>
        <p:nvSpPr>
          <p:cNvPr id="9" name="TextBox 9"/>
          <p:cNvSpPr txBox="1"/>
          <p:nvPr/>
        </p:nvSpPr>
        <p:spPr>
          <a:xfrm>
            <a:off x="7806318" y="8938260"/>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4" action="ppaction://hlinksldjump"/>
              </a:rPr>
              <a:t>Back to Content</a:t>
            </a:r>
            <a:endParaRPr lang="en-US" sz="1800" u="sng" strike="noStrike">
              <a:solidFill>
                <a:srgbClr val="1B131B"/>
              </a:solidFill>
              <a:latin typeface="Codec Pro Bold" panose="00000600000000000000"/>
              <a:hlinkClick r:id="rId4" action="ppaction://hlinksldjum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4769485" y="428625"/>
            <a:ext cx="7750810" cy="1059180"/>
          </a:xfrm>
          <a:prstGeom prst="rect">
            <a:avLst/>
          </a:prstGeom>
        </p:spPr>
        <p:txBody>
          <a:bodyPr wrap="square" lIns="0" tIns="0" rIns="0" bIns="0" rtlCol="0" anchor="t">
            <a:spAutoFit/>
          </a:bodyPr>
          <a:lstStyle/>
          <a:p>
            <a:pPr marL="0" lvl="0" indent="0" algn="ctr">
              <a:lnSpc>
                <a:spcPts val="8260"/>
              </a:lnSpc>
              <a:spcBef>
                <a:spcPct val="0"/>
              </a:spcBef>
            </a:pPr>
            <a:r>
              <a:rPr lang="en-US" sz="8260" u="none" strike="noStrike">
                <a:solidFill>
                  <a:srgbClr val="FFFFFF"/>
                </a:solidFill>
                <a:latin typeface="Codec Pro Bold" panose="00000600000000000000"/>
              </a:rPr>
              <a:t>CHALLENGES</a:t>
            </a:r>
            <a:endParaRPr lang="en-US" sz="8260" u="none" strike="noStrike">
              <a:solidFill>
                <a:srgbClr val="FFFFFF"/>
              </a:solidFill>
              <a:latin typeface="Codec Pro Bold" panose="00000600000000000000"/>
            </a:endParaRPr>
          </a:p>
        </p:txBody>
      </p:sp>
      <p:sp>
        <p:nvSpPr>
          <p:cNvPr id="3" name="TextBox 3"/>
          <p:cNvSpPr txBox="1"/>
          <p:nvPr/>
        </p:nvSpPr>
        <p:spPr>
          <a:xfrm>
            <a:off x="329580" y="1904154"/>
            <a:ext cx="17247911" cy="7447915"/>
          </a:xfrm>
          <a:prstGeom prst="rect">
            <a:avLst/>
          </a:prstGeom>
        </p:spPr>
        <p:txBody>
          <a:bodyPr lIns="0" tIns="0" rIns="0" bIns="0" rtlCol="0" anchor="t">
            <a:spAutoFit/>
          </a:bodyPr>
          <a:lstStyle/>
          <a:p>
            <a:pPr>
              <a:lnSpc>
                <a:spcPts val="3630"/>
              </a:lnSpc>
            </a:pPr>
            <a:r>
              <a:rPr lang="en-US" sz="2590">
                <a:solidFill>
                  <a:srgbClr val="FFFFFF"/>
                </a:solidFill>
                <a:latin typeface="Codec Pro" panose="00000500000000000000"/>
              </a:rPr>
              <a:t>Music recommendation systems face several challenges, including:</a:t>
            </a:r>
            <a:endParaRPr lang="en-US" sz="2590">
              <a:solidFill>
                <a:srgbClr val="FFFFFF"/>
              </a:solidFill>
              <a:latin typeface="Codec Pro" panose="00000500000000000000"/>
            </a:endParaRPr>
          </a:p>
          <a:p>
            <a:pPr marL="559435" lvl="1" indent="-280035">
              <a:lnSpc>
                <a:spcPts val="3630"/>
              </a:lnSpc>
              <a:buAutoNum type="arabicPeriod"/>
            </a:pPr>
            <a:r>
              <a:rPr lang="en-US" sz="2590">
                <a:solidFill>
                  <a:srgbClr val="FFFFFF"/>
                </a:solidFill>
                <a:latin typeface="Times New Roman" panose="02020603050405020304" charset="0"/>
                <a:cs typeface="Times New Roman" panose="02020603050405020304" charset="0"/>
              </a:rPr>
              <a:t>Cold Start Problem</a:t>
            </a:r>
            <a:r>
              <a:rPr lang="en-US" sz="2590">
                <a:solidFill>
                  <a:srgbClr val="FFFFFF"/>
                </a:solidFill>
                <a:latin typeface="Codec Pro" panose="00000500000000000000"/>
              </a:rPr>
              <a:t>: This refers to the difficulty of recommending music to new users or items with little to no historical data. Without sufficient data, it's hard to make accurate recommendations.</a:t>
            </a:r>
            <a:endParaRPr lang="en-US" sz="2590">
              <a:solidFill>
                <a:srgbClr val="FFFFFF"/>
              </a:solidFill>
              <a:latin typeface="Codec Pro" panose="00000500000000000000"/>
            </a:endParaRPr>
          </a:p>
          <a:p>
            <a:pPr marL="559435" lvl="1" indent="-280035">
              <a:lnSpc>
                <a:spcPts val="3630"/>
              </a:lnSpc>
              <a:buAutoNum type="arabicPeriod"/>
            </a:pPr>
            <a:r>
              <a:rPr lang="en-US" sz="2590">
                <a:solidFill>
                  <a:srgbClr val="FFFFFF"/>
                </a:solidFill>
                <a:latin typeface="Times New Roman" panose="02020603050405020304" charset="0"/>
                <a:cs typeface="Times New Roman" panose="02020603050405020304" charset="0"/>
              </a:rPr>
              <a:t>Data Sparsity</a:t>
            </a:r>
            <a:r>
              <a:rPr lang="en-US" sz="2590">
                <a:solidFill>
                  <a:srgbClr val="FFFFFF"/>
                </a:solidFill>
                <a:latin typeface="Codec Pro" panose="00000500000000000000"/>
              </a:rPr>
              <a:t>: Even for existing users, the amount of data available for their preferences can be limited. Users may rate or interact with only a small fraction of the available music, leading to sparse user-item interaction matrices.</a:t>
            </a:r>
            <a:endParaRPr lang="en-US" sz="2590">
              <a:solidFill>
                <a:srgbClr val="FFFFFF"/>
              </a:solidFill>
              <a:latin typeface="Codec Pro" panose="00000500000000000000"/>
            </a:endParaRPr>
          </a:p>
          <a:p>
            <a:pPr marL="559435" lvl="1" indent="-280035">
              <a:lnSpc>
                <a:spcPts val="3630"/>
              </a:lnSpc>
              <a:buAutoNum type="arabicPeriod"/>
            </a:pPr>
            <a:r>
              <a:rPr lang="en-US" sz="2590">
                <a:solidFill>
                  <a:srgbClr val="FFFFFF"/>
                </a:solidFill>
                <a:latin typeface="Times New Roman" panose="02020603050405020304" charset="0"/>
                <a:cs typeface="Times New Roman" panose="02020603050405020304" charset="0"/>
              </a:rPr>
              <a:t>Dynamic Preferences</a:t>
            </a:r>
            <a:r>
              <a:rPr lang="en-US" sz="2590">
                <a:solidFill>
                  <a:srgbClr val="FFFFFF"/>
                </a:solidFill>
                <a:latin typeface="Codec Pro" panose="00000500000000000000"/>
              </a:rPr>
              <a:t>: Users' music preferences can change over time due to various factors such as mood, context, or discovery of new genres. Recommendation systems need to adapt to these changing preferences.</a:t>
            </a:r>
            <a:endParaRPr lang="en-US" sz="2590">
              <a:solidFill>
                <a:srgbClr val="FFFFFF"/>
              </a:solidFill>
              <a:latin typeface="Codec Pro" panose="00000500000000000000"/>
            </a:endParaRPr>
          </a:p>
          <a:p>
            <a:pPr marL="559435" lvl="1" indent="-280035">
              <a:lnSpc>
                <a:spcPts val="3630"/>
              </a:lnSpc>
              <a:buAutoNum type="arabicPeriod"/>
            </a:pPr>
            <a:r>
              <a:rPr lang="en-US" sz="2590">
                <a:solidFill>
                  <a:srgbClr val="FFFFFF"/>
                </a:solidFill>
                <a:latin typeface="Times New Roman" panose="02020603050405020304" charset="0"/>
                <a:cs typeface="Times New Roman" panose="02020603050405020304" charset="0"/>
              </a:rPr>
              <a:t>Long-Tail Distribution:</a:t>
            </a:r>
            <a:r>
              <a:rPr lang="en-US" sz="2590">
                <a:solidFill>
                  <a:srgbClr val="FFFFFF"/>
                </a:solidFill>
                <a:latin typeface="Codec Pro" panose="00000500000000000000"/>
              </a:rPr>
              <a:t> Music libraries often exhibit a long-tail distribution, with a few popular items and a vast number of niche or less popular ones. Recommending items from the tail of this distribution accurately is challenging.</a:t>
            </a:r>
            <a:endParaRPr lang="en-US" sz="2590">
              <a:solidFill>
                <a:srgbClr val="FFFFFF"/>
              </a:solidFill>
              <a:latin typeface="Codec Pro" panose="00000500000000000000"/>
            </a:endParaRPr>
          </a:p>
          <a:p>
            <a:pPr marL="559435" lvl="1" indent="-280035">
              <a:lnSpc>
                <a:spcPts val="3630"/>
              </a:lnSpc>
              <a:buAutoNum type="arabicPeriod"/>
            </a:pPr>
            <a:r>
              <a:rPr lang="en-US" sz="2590">
                <a:solidFill>
                  <a:srgbClr val="FFFFFF"/>
                </a:solidFill>
                <a:latin typeface="Times New Roman" panose="02020603050405020304" charset="0"/>
                <a:cs typeface="Times New Roman" panose="02020603050405020304" charset="0"/>
              </a:rPr>
              <a:t>Contextual Information:</a:t>
            </a:r>
            <a:r>
              <a:rPr lang="en-US" sz="2590">
                <a:solidFill>
                  <a:srgbClr val="FFFFFF"/>
                </a:solidFill>
                <a:latin typeface="Codec Pro" panose="00000500000000000000"/>
              </a:rPr>
              <a:t> Recommendations can be greatly enhanced by considering contextual information such as time of day, location, activity, or mood. Incorporating and interpreting this information accurately adds complexity to the recommendation process.</a:t>
            </a:r>
            <a:endParaRPr lang="en-US" sz="2590">
              <a:solidFill>
                <a:srgbClr val="FFFFFF"/>
              </a:solidFill>
              <a:latin typeface="Codec Pro" panose="00000500000000000000"/>
            </a:endParaRPr>
          </a:p>
          <a:p>
            <a:pPr>
              <a:lnSpc>
                <a:spcPts val="3630"/>
              </a:lnSpc>
              <a:spcBef>
                <a:spcPct val="0"/>
              </a:spcBef>
            </a:pPr>
          </a:p>
        </p:txBody>
      </p:sp>
      <p:sp>
        <p:nvSpPr>
          <p:cNvPr id="4" name="Freeform 4"/>
          <p:cNvSpPr/>
          <p:nvPr/>
        </p:nvSpPr>
        <p:spPr>
          <a:xfrm rot="1052215">
            <a:off x="6724975" y="-2314129"/>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7782506" y="9074467"/>
            <a:ext cx="2722989"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3" action="ppaction://hlinksldjump"/>
              </a:rPr>
              <a:t>Back to Content</a:t>
            </a:r>
            <a:endParaRPr lang="en-US" sz="1800" u="sng" strike="noStrike">
              <a:solidFill>
                <a:srgbClr val="1B131B"/>
              </a:solidFill>
              <a:latin typeface="Codec Pro Bold" panose="00000600000000000000"/>
              <a:hlinkClick r:id="rId3" action="ppaction://hlinksldjum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flipV="1">
            <a:off x="505480" y="6935324"/>
            <a:ext cx="19100612" cy="6910949"/>
          </a:xfrm>
          <a:custGeom>
            <a:avLst/>
            <a:gdLst/>
            <a:ahLst/>
            <a:cxnLst/>
            <a:rect l="l" t="t" r="r" b="b"/>
            <a:pathLst>
              <a:path w="19100612" h="6910949">
                <a:moveTo>
                  <a:pt x="19100612" y="6910949"/>
                </a:moveTo>
                <a:lnTo>
                  <a:pt x="0" y="6910949"/>
                </a:lnTo>
                <a:lnTo>
                  <a:pt x="0" y="0"/>
                </a:lnTo>
                <a:lnTo>
                  <a:pt x="19100612" y="0"/>
                </a:lnTo>
                <a:lnTo>
                  <a:pt x="19100612" y="6910949"/>
                </a:lnTo>
                <a:close/>
              </a:path>
            </a:pathLst>
          </a:custGeom>
          <a:blipFill>
            <a:blip r:embed="rId1">
              <a:alphaModFix amt="35000"/>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8589535" y="-1339929"/>
            <a:ext cx="12655463" cy="12655463"/>
          </a:xfrm>
          <a:custGeom>
            <a:avLst/>
            <a:gdLst/>
            <a:ahLst/>
            <a:cxnLst/>
            <a:rect l="l" t="t" r="r" b="b"/>
            <a:pathLst>
              <a:path w="12655463" h="12655463">
                <a:moveTo>
                  <a:pt x="12655463" y="0"/>
                </a:moveTo>
                <a:lnTo>
                  <a:pt x="0" y="0"/>
                </a:lnTo>
                <a:lnTo>
                  <a:pt x="0" y="12655463"/>
                </a:lnTo>
                <a:lnTo>
                  <a:pt x="12655463" y="12655463"/>
                </a:lnTo>
                <a:lnTo>
                  <a:pt x="12655463"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a:grpSpLocks noChangeAspect="1"/>
          </p:cNvGrpSpPr>
          <p:nvPr/>
        </p:nvGrpSpPr>
        <p:grpSpPr>
          <a:xfrm rot="0">
            <a:off x="8243540" y="1028700"/>
            <a:ext cx="14347583" cy="8229600"/>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1B131B"/>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FFFFF"/>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1B131B"/>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1B131B"/>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5"/>
              <a:stretch>
                <a:fillRect t="-11455" b="-11455"/>
              </a:stretch>
            </a:blipFill>
          </p:spPr>
        </p:sp>
      </p:grpSp>
      <p:graphicFrame>
        <p:nvGraphicFramePr>
          <p:cNvPr id="10" name="Table 10"/>
          <p:cNvGraphicFramePr>
            <a:graphicFrameLocks noGrp="1"/>
          </p:cNvGraphicFramePr>
          <p:nvPr/>
        </p:nvGraphicFramePr>
        <p:xfrm>
          <a:off x="0" y="2152333"/>
          <a:ext cx="8243540" cy="15976008"/>
        </p:xfrm>
        <a:graphic>
          <a:graphicData uri="http://schemas.openxmlformats.org/drawingml/2006/table">
            <a:tbl>
              <a:tblPr/>
              <a:tblGrid>
                <a:gridCol w="503937"/>
                <a:gridCol w="7739603"/>
              </a:tblGrid>
              <a:tr h="14013858">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500"/>
                        </a:lnSpc>
                        <a:defRPr/>
                      </a:pPr>
                      <a:r>
                        <a:rPr lang="en-US" sz="2500">
                          <a:solidFill>
                            <a:srgbClr val="FFFFFF"/>
                          </a:solidFill>
                          <a:latin typeface="Codec Pro" panose="00000500000000000000"/>
                        </a:rPr>
                        <a:t>Machine learning (ML)-based music recommendation systems have a bright and wide future ahead of them. The following are some possible paths and developments:</a:t>
                      </a:r>
                      <a:endParaRPr lang="en-US" sz="1100"/>
                    </a:p>
                    <a:p>
                      <a:pPr>
                        <a:lnSpc>
                          <a:spcPts val="3500"/>
                        </a:lnSpc>
                      </a:pPr>
                    </a:p>
                    <a:p>
                      <a:pPr>
                        <a:lnSpc>
                          <a:spcPts val="3500"/>
                        </a:lnSpc>
                      </a:pPr>
                    </a:p>
                    <a:p>
                      <a:pPr>
                        <a:lnSpc>
                          <a:spcPts val="3360"/>
                        </a:lnSpc>
                      </a:pPr>
                      <a:r>
                        <a:rPr lang="en-US" sz="2400">
                          <a:solidFill>
                            <a:srgbClr val="FFFFFF"/>
                          </a:solidFill>
                          <a:latin typeface="Codec Pro" panose="00000500000000000000"/>
                        </a:rPr>
                        <a:t>Personalization: By taking into account listener history, mood, context, individual preferences, and even physiological data, machine learning algorithms can further enhance the personalization of music recommendations. In order to modify recommendations in real time, future systems might incorporate more advanced user profiling methods and real-time feedback.</a:t>
                      </a:r>
                      <a:endParaRPr lang="en-US" sz="2400">
                        <a:solidFill>
                          <a:srgbClr val="FFFFFF"/>
                        </a:solidFill>
                        <a:latin typeface="Codec Pro" panose="00000500000000000000"/>
                      </a:endParaR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075">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36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075">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36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11" name="TextBox 11"/>
          <p:cNvSpPr txBox="1"/>
          <p:nvPr/>
        </p:nvSpPr>
        <p:spPr>
          <a:xfrm>
            <a:off x="505480" y="923369"/>
            <a:ext cx="8071875" cy="1228963"/>
          </a:xfrm>
          <a:prstGeom prst="rect">
            <a:avLst/>
          </a:prstGeom>
        </p:spPr>
        <p:txBody>
          <a:bodyPr lIns="0" tIns="0" rIns="0" bIns="0" rtlCol="0" anchor="t">
            <a:spAutoFit/>
          </a:bodyPr>
          <a:lstStyle/>
          <a:p>
            <a:pPr marL="0" lvl="0" indent="0" algn="ctr">
              <a:lnSpc>
                <a:spcPts val="8260"/>
              </a:lnSpc>
              <a:spcBef>
                <a:spcPct val="0"/>
              </a:spcBef>
            </a:pPr>
            <a:r>
              <a:rPr lang="en-US" sz="8260" u="none" strike="noStrike">
                <a:solidFill>
                  <a:srgbClr val="FFFFFF"/>
                </a:solidFill>
                <a:latin typeface="Codec Pro Bold" panose="00000600000000000000"/>
              </a:rPr>
              <a:t>FUTURE SCOPE.</a:t>
            </a:r>
            <a:endParaRPr lang="en-US" sz="8260" u="none" strike="noStrike">
              <a:solidFill>
                <a:srgbClr val="FFFFFF"/>
              </a:solidFill>
              <a:latin typeface="Codec Pro Bold" panose="00000600000000000000"/>
            </a:endParaRPr>
          </a:p>
        </p:txBody>
      </p:sp>
      <p:sp>
        <p:nvSpPr>
          <p:cNvPr id="12" name="TextBox 12"/>
          <p:cNvSpPr txBox="1"/>
          <p:nvPr/>
        </p:nvSpPr>
        <p:spPr>
          <a:xfrm>
            <a:off x="7596324" y="9391753"/>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6" action="ppaction://hlinksldjump"/>
              </a:rPr>
              <a:t>Back to Content</a:t>
            </a:r>
            <a:endParaRPr lang="en-US" sz="1800" u="sng" strike="noStrike">
              <a:solidFill>
                <a:srgbClr val="1B131B"/>
              </a:solidFill>
              <a:latin typeface="Codec Pro Bold" panose="00000600000000000000"/>
              <a:hlinkClick r:id="rId6" action="ppaction://hlinksldjum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flipV="1">
            <a:off x="505480" y="6935324"/>
            <a:ext cx="19100612" cy="6910949"/>
          </a:xfrm>
          <a:custGeom>
            <a:avLst/>
            <a:gdLst/>
            <a:ahLst/>
            <a:cxnLst/>
            <a:rect l="l" t="t" r="r" b="b"/>
            <a:pathLst>
              <a:path w="19100612" h="6910949">
                <a:moveTo>
                  <a:pt x="19100612" y="6910949"/>
                </a:moveTo>
                <a:lnTo>
                  <a:pt x="0" y="6910949"/>
                </a:lnTo>
                <a:lnTo>
                  <a:pt x="0" y="0"/>
                </a:lnTo>
                <a:lnTo>
                  <a:pt x="19100612" y="0"/>
                </a:lnTo>
                <a:lnTo>
                  <a:pt x="19100612" y="6910949"/>
                </a:lnTo>
                <a:close/>
              </a:path>
            </a:pathLst>
          </a:custGeom>
          <a:blipFill>
            <a:blip r:embed="rId1">
              <a:alphaModFix amt="35000"/>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8589535" y="-1339929"/>
            <a:ext cx="12655463" cy="12655463"/>
          </a:xfrm>
          <a:custGeom>
            <a:avLst/>
            <a:gdLst/>
            <a:ahLst/>
            <a:cxnLst/>
            <a:rect l="l" t="t" r="r" b="b"/>
            <a:pathLst>
              <a:path w="12655463" h="12655463">
                <a:moveTo>
                  <a:pt x="12655463" y="0"/>
                </a:moveTo>
                <a:lnTo>
                  <a:pt x="0" y="0"/>
                </a:lnTo>
                <a:lnTo>
                  <a:pt x="0" y="12655463"/>
                </a:lnTo>
                <a:lnTo>
                  <a:pt x="12655463" y="12655463"/>
                </a:lnTo>
                <a:lnTo>
                  <a:pt x="12655463"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a:grpSpLocks noChangeAspect="1"/>
          </p:cNvGrpSpPr>
          <p:nvPr/>
        </p:nvGrpSpPr>
        <p:grpSpPr>
          <a:xfrm rot="0">
            <a:off x="8243540" y="1028700"/>
            <a:ext cx="14347583" cy="8229600"/>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1B131B"/>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FFFFF"/>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1B131B"/>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1B131B"/>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5"/>
              <a:stretch>
                <a:fillRect l="-5630" r="-5630"/>
              </a:stretch>
            </a:blipFill>
          </p:spPr>
        </p:sp>
      </p:grpSp>
      <p:graphicFrame>
        <p:nvGraphicFramePr>
          <p:cNvPr id="10" name="Table 10"/>
          <p:cNvGraphicFramePr>
            <a:graphicFrameLocks noGrp="1"/>
          </p:cNvGraphicFramePr>
          <p:nvPr/>
        </p:nvGraphicFramePr>
        <p:xfrm>
          <a:off x="0" y="4939410"/>
          <a:ext cx="8243540" cy="15976008"/>
        </p:xfrm>
        <a:graphic>
          <a:graphicData uri="http://schemas.openxmlformats.org/drawingml/2006/table">
            <a:tbl>
              <a:tblPr/>
              <a:tblGrid>
                <a:gridCol w="503937"/>
                <a:gridCol w="7739603"/>
              </a:tblGrid>
              <a:tr h="14013858">
                <a:tc>
                  <a:txBody>
                    <a:bodyPr rtlCol="0"/>
                    <a:lstStyle/>
                    <a:p>
                      <a:pPr algn="l">
                        <a:lnSpc>
                          <a:spcPts val="2940"/>
                        </a:lnSpc>
                        <a:defRPr/>
                      </a:pPr>
                      <a:endParaRPr lang="en-US" sz="1100"/>
                    </a:p>
                    <a:p>
                      <a:pPr>
                        <a:lnSpc>
                          <a:spcPts val="2940"/>
                        </a:lnSpc>
                      </a:p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360"/>
                        </a:lnSpc>
                        <a:defRPr/>
                      </a:pPr>
                      <a:r>
                        <a:rPr lang="en-US" sz="2400">
                          <a:solidFill>
                            <a:srgbClr val="FFFFFF"/>
                          </a:solidFill>
                          <a:latin typeface="Codec Pro" panose="00000500000000000000"/>
                        </a:rPr>
                        <a:t>Music Recommendation System's success lies in its ability to provide personalized, diverse recommendations that enhance the user experience while considering ethical implications and driving positive business outcomes</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075">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36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981075">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336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11" name="TextBox 11"/>
          <p:cNvSpPr txBox="1"/>
          <p:nvPr/>
        </p:nvSpPr>
        <p:spPr>
          <a:xfrm>
            <a:off x="505480" y="923369"/>
            <a:ext cx="8071875" cy="1228963"/>
          </a:xfrm>
          <a:prstGeom prst="rect">
            <a:avLst/>
          </a:prstGeom>
        </p:spPr>
        <p:txBody>
          <a:bodyPr lIns="0" tIns="0" rIns="0" bIns="0" rtlCol="0" anchor="t">
            <a:spAutoFit/>
          </a:bodyPr>
          <a:lstStyle/>
          <a:p>
            <a:pPr marL="0" lvl="0" indent="0" algn="ctr">
              <a:lnSpc>
                <a:spcPts val="8260"/>
              </a:lnSpc>
              <a:spcBef>
                <a:spcPct val="0"/>
              </a:spcBef>
            </a:pPr>
            <a:r>
              <a:rPr lang="en-US" sz="8260">
                <a:solidFill>
                  <a:srgbClr val="FFFFFF"/>
                </a:solidFill>
                <a:latin typeface="Codec Pro Bold" panose="00000600000000000000"/>
              </a:rPr>
              <a:t>CONCLUSION</a:t>
            </a:r>
            <a:endParaRPr lang="en-US" sz="8260">
              <a:solidFill>
                <a:srgbClr val="FFFFFF"/>
              </a:solidFill>
              <a:latin typeface="Codec Pro Bold" panose="00000600000000000000"/>
            </a:endParaRPr>
          </a:p>
        </p:txBody>
      </p:sp>
      <p:sp>
        <p:nvSpPr>
          <p:cNvPr id="12" name="TextBox 12"/>
          <p:cNvSpPr txBox="1"/>
          <p:nvPr/>
        </p:nvSpPr>
        <p:spPr>
          <a:xfrm>
            <a:off x="7596324" y="9391753"/>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6" action="ppaction://hlinksldjump"/>
              </a:rPr>
              <a:t>Back to Content</a:t>
            </a:r>
            <a:endParaRPr lang="en-US" sz="1800" u="sng" strike="noStrike">
              <a:solidFill>
                <a:srgbClr val="1B131B"/>
              </a:solidFill>
              <a:latin typeface="Codec Pro Bold" panose="00000600000000000000"/>
              <a:hlinkClick r:id="rId6" action="ppaction://hlinksldjump"/>
            </a:endParaRPr>
          </a:p>
        </p:txBody>
      </p:sp>
      <p:sp>
        <p:nvSpPr>
          <p:cNvPr id="13" name="TextBox 13"/>
          <p:cNvSpPr txBox="1"/>
          <p:nvPr/>
        </p:nvSpPr>
        <p:spPr>
          <a:xfrm>
            <a:off x="505480" y="2373375"/>
            <a:ext cx="8461295" cy="2261235"/>
          </a:xfrm>
          <a:prstGeom prst="rect">
            <a:avLst/>
          </a:prstGeom>
        </p:spPr>
        <p:txBody>
          <a:bodyPr lIns="0" tIns="0" rIns="0" bIns="0" rtlCol="0" anchor="t">
            <a:spAutoFit/>
          </a:bodyPr>
          <a:lstStyle/>
          <a:p>
            <a:pPr marL="0" lvl="0" indent="0" algn="l">
              <a:lnSpc>
                <a:spcPts val="2940"/>
              </a:lnSpc>
              <a:spcBef>
                <a:spcPct val="0"/>
              </a:spcBef>
            </a:pPr>
            <a:r>
              <a:rPr lang="en-US" sz="2100" u="none" strike="noStrike">
                <a:solidFill>
                  <a:srgbClr val="FFFFFF"/>
                </a:solidFill>
                <a:latin typeface="Codec Pro" panose="00000500000000000000"/>
              </a:rPr>
              <a:t>THE EFFECTIVENESS OF A MUSIC RECOMMENDATION SYSTEM HINGES ON ITS ABILITY TO DELIVER PERSONALIZED AND DIVERSE SUGGESTIONS WHILE ENHANCING THE OVERALL USER EXPERIENCE. BY ACCURATELY MATCHING USERS WITH MUSIC THEY ENJOY, THE SYSTEM PROVES ITS WORTH, WHICH CAN BE GAUGED THROUGH USER FEEDBACK AND ENGAGEMENT METRICS</a:t>
            </a:r>
            <a:endParaRPr lang="en-US" sz="2100" u="none" strike="noStrike">
              <a:solidFill>
                <a:srgbClr val="FFFFFF"/>
              </a:solidFill>
              <a:latin typeface="Codec Pro"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4652010" y="194310"/>
            <a:ext cx="6878955" cy="1569085"/>
          </a:xfrm>
          <a:prstGeom prst="rect">
            <a:avLst/>
          </a:prstGeom>
        </p:spPr>
        <p:txBody>
          <a:bodyPr wrap="square" lIns="0" tIns="0" rIns="0" bIns="0" rtlCol="0" anchor="t">
            <a:spAutoFit/>
          </a:bodyPr>
          <a:lstStyle/>
          <a:p>
            <a:pPr algn="ctr">
              <a:lnSpc>
                <a:spcPts val="12240"/>
              </a:lnSpc>
            </a:pPr>
            <a:r>
              <a:rPr lang="en-US" sz="8745">
                <a:solidFill>
                  <a:srgbClr val="FFFFFF"/>
                </a:solidFill>
                <a:latin typeface="Canva Sans Bold" panose="020B0803030501040103"/>
              </a:rPr>
              <a:t>References</a:t>
            </a:r>
            <a:endParaRPr lang="en-US" sz="8745">
              <a:solidFill>
                <a:srgbClr val="FFFFFF"/>
              </a:solidFill>
              <a:latin typeface="Canva Sans Bold" panose="020B0803030501040103"/>
            </a:endParaRPr>
          </a:p>
        </p:txBody>
      </p:sp>
      <p:sp>
        <p:nvSpPr>
          <p:cNvPr id="3" name="TextBox 3"/>
          <p:cNvSpPr txBox="1"/>
          <p:nvPr/>
        </p:nvSpPr>
        <p:spPr>
          <a:xfrm>
            <a:off x="1843698" y="1653517"/>
            <a:ext cx="14014997" cy="7948279"/>
          </a:xfrm>
          <a:prstGeom prst="rect">
            <a:avLst/>
          </a:prstGeom>
        </p:spPr>
        <p:txBody>
          <a:bodyPr lIns="0" tIns="0" rIns="0" bIns="0" rtlCol="0" anchor="t">
            <a:spAutoFit/>
          </a:bodyPr>
          <a:lstStyle/>
          <a:p>
            <a:pPr>
              <a:lnSpc>
                <a:spcPts val="2905"/>
              </a:lnSpc>
            </a:pPr>
          </a:p>
          <a:p>
            <a:pPr>
              <a:lnSpc>
                <a:spcPts val="2905"/>
              </a:lnSpc>
            </a:pPr>
            <a:r>
              <a:rPr lang="en-US" sz="2075">
                <a:solidFill>
                  <a:srgbClr val="FFFFFF"/>
                </a:solidFill>
                <a:latin typeface="Canva Sans" panose="020B0503030501040103"/>
              </a:rPr>
              <a:t>1 Aiolli, F. (2012). A preliminary study on a recommender system for the million songs dataset challenge. PREFERENCE LEARNING: PROBLEMS AND APPLICATIONS IN AI </a:t>
            </a:r>
            <a:endParaRPr lang="en-US" sz="2075">
              <a:solidFill>
                <a:srgbClr val="FFFFFF"/>
              </a:solidFill>
              <a:latin typeface="Canva Sans" panose="020B0503030501040103"/>
            </a:endParaRPr>
          </a:p>
          <a:p>
            <a:pPr>
              <a:lnSpc>
                <a:spcPts val="2905"/>
              </a:lnSpc>
            </a:pPr>
            <a:r>
              <a:rPr lang="en-US" sz="2075">
                <a:solidFill>
                  <a:srgbClr val="FFFFFF"/>
                </a:solidFill>
                <a:latin typeface="Canva Sans" panose="020B0503030501040103"/>
              </a:rPr>
              <a:t>2 Spotify. (2013, March) Spotify Music for everyone. [Online]. </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3 Peter Knees and Markus Schedl. Music retrieval and recommendation – a tutorial overview. In Proceedings of the 38th Annual International ACM SIGIR Conference on Research and Development in Information Retrieval (SIGIR), Santiago, Chile, August 2015.</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4 Peter Knees and Markus Schedl. Music Similarity and Retrieval: An Introduction to Audio- and Web-based Strategies. 2016.</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5 Chris Johnson. From idea to execution: Spotify’s discover weekly. November 2015.</a:t>
            </a:r>
            <a:endParaRPr lang="en-US" sz="2075">
              <a:solidFill>
                <a:srgbClr val="FFFFFF"/>
              </a:solidFill>
              <a:latin typeface="Canva Sans" panose="020B0503030501040103"/>
            </a:endParaRPr>
          </a:p>
          <a:p>
            <a:pPr>
              <a:lnSpc>
                <a:spcPts val="2905"/>
              </a:lnSpc>
            </a:pPr>
            <a:r>
              <a:rPr lang="en-US" sz="2075">
                <a:solidFill>
                  <a:srgbClr val="FFFFFF"/>
                </a:solidFill>
                <a:latin typeface="Canva Sans" panose="020B0503030501040103"/>
              </a:rPr>
              <a:t>[6] Toward the Next Generation of Recommender Systems: A Survey of the State-of-the-Art and Possible Extensions, Gediminas Adomavicius, Alexander Tuzhilin, IEEE Members</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 [7] Creating a Hybrid Music Recommendation System from Content and Social-Based Algorithms  Jamie Cai, John Francis, Stephen Gheysens, Rutgers University, GSET „09</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 [8] http://en.wikipedia.org/wiki/Acoustic_fingerprint, Sun, 24-10-2010 </a:t>
            </a:r>
            <a:endParaRPr lang="en-US" sz="2075">
              <a:solidFill>
                <a:srgbClr val="FFFFFF"/>
              </a:solidFill>
              <a:latin typeface="Canva Sans" panose="020B0503030501040103"/>
            </a:endParaRPr>
          </a:p>
          <a:p>
            <a:pPr>
              <a:lnSpc>
                <a:spcPts val="2905"/>
              </a:lnSpc>
            </a:pPr>
          </a:p>
          <a:p>
            <a:pPr>
              <a:lnSpc>
                <a:spcPts val="2905"/>
              </a:lnSpc>
            </a:pPr>
            <a:r>
              <a:rPr lang="en-US" sz="2075">
                <a:solidFill>
                  <a:srgbClr val="FFFFFF"/>
                </a:solidFill>
                <a:latin typeface="Canva Sans" panose="020B0503030501040103"/>
              </a:rPr>
              <a:t>[9] http://marsyas.info, Sun 24-10-2010 </a:t>
            </a:r>
            <a:endParaRPr lang="en-US" sz="2075">
              <a:solidFill>
                <a:srgbClr val="FFFFFF"/>
              </a:solidFill>
              <a:latin typeface="Canva Sans" panose="020B0503030501040103"/>
            </a:endParaRPr>
          </a:p>
        </p:txBody>
      </p:sp>
      <p:sp>
        <p:nvSpPr>
          <p:cNvPr id="4" name="Freeform 4"/>
          <p:cNvSpPr/>
          <p:nvPr/>
        </p:nvSpPr>
        <p:spPr>
          <a:xfrm rot="1052215">
            <a:off x="6724975" y="-2314129"/>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4085344" y="3389932"/>
            <a:ext cx="9162590"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panose="020B0803030501040103"/>
              </a:rPr>
              <a:t>THANK YOU</a:t>
            </a:r>
            <a:endParaRPr lang="en-US" sz="9200">
              <a:solidFill>
                <a:srgbClr val="FFFFFF"/>
              </a:solidFill>
              <a:latin typeface="Canva Sans Bold" panose="020B0803030501040103"/>
            </a:endParaRPr>
          </a:p>
        </p:txBody>
      </p:sp>
      <p:sp>
        <p:nvSpPr>
          <p:cNvPr id="3" name="Freeform 3"/>
          <p:cNvSpPr/>
          <p:nvPr/>
        </p:nvSpPr>
        <p:spPr>
          <a:xfrm rot="211599" flipH="1">
            <a:off x="-2926802" y="3986177"/>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extLst>
                <a:ext uri="{96DAC541-7B7A-43D3-8B79-37D633B846F1}">
                  <asvg:svgBlip xmlns:asvg="http://schemas.microsoft.com/office/drawing/2016/SVG/main" r:embed="rId2"/>
                </a:ext>
              </a:extLst>
            </a:blip>
            <a:stretch>
              <a:fillRect/>
            </a:stretch>
          </a:blipFill>
        </p:spPr>
      </p:sp>
      <p:sp>
        <p:nvSpPr>
          <p:cNvPr id="4" name="Freeform 4"/>
          <p:cNvSpPr/>
          <p:nvPr/>
        </p:nvSpPr>
        <p:spPr>
          <a:xfrm rot="1052215">
            <a:off x="6724975" y="-2314129"/>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3">
              <a:alphaModFix amt="5000"/>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1">
              <a:extLst>
                <a:ext uri="{96DAC541-7B7A-43D3-8B79-37D633B846F1}">
                  <asvg:svgBlip xmlns:asvg="http://schemas.microsoft.com/office/drawing/2016/SVG/main" r:embed="rId2"/>
                </a:ext>
              </a:extLst>
            </a:blip>
            <a:stretch>
              <a:fillRect/>
            </a:stretch>
          </a:blipFill>
        </p:spPr>
      </p:sp>
      <p:graphicFrame>
        <p:nvGraphicFramePr>
          <p:cNvPr id="3" name="Table 3"/>
          <p:cNvGraphicFramePr>
            <a:graphicFrameLocks noGrp="1"/>
          </p:cNvGraphicFramePr>
          <p:nvPr/>
        </p:nvGraphicFramePr>
        <p:xfrm>
          <a:off x="7792404" y="1778068"/>
          <a:ext cx="9466896" cy="7497659"/>
        </p:xfrm>
        <a:graphic>
          <a:graphicData uri="http://schemas.openxmlformats.org/drawingml/2006/table">
            <a:tbl>
              <a:tblPr/>
              <a:tblGrid>
                <a:gridCol w="8414740"/>
                <a:gridCol w="1052156"/>
              </a:tblGrid>
              <a:tr h="751391">
                <a:tc>
                  <a:txBody>
                    <a:bodyPr rtlCol="0"/>
                    <a:lstStyle/>
                    <a:p>
                      <a:pPr algn="l">
                        <a:lnSpc>
                          <a:spcPts val="3360"/>
                        </a:lnSpc>
                        <a:defRPr/>
                      </a:pPr>
                      <a:r>
                        <a:rPr lang="en-US" sz="2400">
                          <a:solidFill>
                            <a:srgbClr val="FFFFFF"/>
                          </a:solidFill>
                          <a:latin typeface="Codec Pro" panose="00000500000000000000"/>
                        </a:rPr>
                        <a:t>Introduction</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3</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391">
                <a:tc>
                  <a:txBody>
                    <a:bodyPr rtlCol="0"/>
                    <a:lstStyle/>
                    <a:p>
                      <a:pPr algn="l">
                        <a:lnSpc>
                          <a:spcPts val="3360"/>
                        </a:lnSpc>
                        <a:defRPr/>
                      </a:pPr>
                      <a:r>
                        <a:rPr lang="en-US" sz="2400">
                          <a:solidFill>
                            <a:srgbClr val="FFFFFF"/>
                          </a:solidFill>
                          <a:latin typeface="Codec Pro" panose="00000500000000000000"/>
                          <a:hlinkClick r:id="rId3" action="ppaction://hlinksldjump"/>
                        </a:rPr>
                        <a:t>Proposed Timeline</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4</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391">
                <a:tc>
                  <a:txBody>
                    <a:bodyPr rtlCol="0"/>
                    <a:lstStyle/>
                    <a:p>
                      <a:pPr algn="l">
                        <a:lnSpc>
                          <a:spcPts val="3360"/>
                        </a:lnSpc>
                        <a:defRPr/>
                      </a:pPr>
                      <a:r>
                        <a:rPr lang="en-US" sz="2400">
                          <a:solidFill>
                            <a:srgbClr val="FFFFFF"/>
                          </a:solidFill>
                          <a:latin typeface="Codec Pro" panose="00000500000000000000"/>
                          <a:hlinkClick r:id="rId4" action="ppaction://hlinksldjump"/>
                        </a:rPr>
                        <a:t>Problem Statement</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5</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37273">
                <a:tc>
                  <a:txBody>
                    <a:bodyPr rtlCol="0"/>
                    <a:lstStyle/>
                    <a:p>
                      <a:pPr algn="l">
                        <a:lnSpc>
                          <a:spcPts val="3360"/>
                        </a:lnSpc>
                        <a:defRPr/>
                      </a:pPr>
                      <a:r>
                        <a:rPr lang="en-US" sz="2400">
                          <a:solidFill>
                            <a:srgbClr val="FFFFFF"/>
                          </a:solidFill>
                          <a:latin typeface="Codec Pro" panose="00000500000000000000"/>
                          <a:hlinkClick r:id="rId5" action="ppaction://hlinksldjump"/>
                        </a:rPr>
                        <a:t>Framework</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6</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hlinkClick r:id="rId6" action="ppaction://hlinksldjump"/>
                        </a:rPr>
                        <a:t>Methodology</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7</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hlinkClick r:id="rId7" action="ppaction://hlinksldjump"/>
                        </a:rPr>
                        <a:t>Analysis</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12</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rPr>
                        <a:t>Challenges</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13</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rPr>
                        <a:t>Future Scope</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14</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rPr>
                        <a:t>Conclusion</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15</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751035">
                <a:tc>
                  <a:txBody>
                    <a:bodyPr rtlCol="0"/>
                    <a:lstStyle/>
                    <a:p>
                      <a:pPr algn="l">
                        <a:lnSpc>
                          <a:spcPts val="3360"/>
                        </a:lnSpc>
                        <a:defRPr/>
                      </a:pPr>
                      <a:r>
                        <a:rPr lang="en-US" sz="2400">
                          <a:solidFill>
                            <a:srgbClr val="FFFFFF"/>
                          </a:solidFill>
                          <a:latin typeface="Codec Pro" panose="00000500000000000000"/>
                        </a:rPr>
                        <a:t>References</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ctr">
                        <a:lnSpc>
                          <a:spcPts val="3360"/>
                        </a:lnSpc>
                        <a:defRPr/>
                      </a:pPr>
                      <a:r>
                        <a:rPr lang="en-US" sz="2400">
                          <a:solidFill>
                            <a:srgbClr val="2667FF"/>
                          </a:solidFill>
                          <a:latin typeface="Codec Pro Bold" panose="00000600000000000000"/>
                        </a:rPr>
                        <a:t>16</a:t>
                      </a:r>
                      <a:endParaRPr lang="en-US" sz="1100"/>
                    </a:p>
                  </a:txBody>
                  <a:tcPr marL="0" marR="0" marT="0" marB="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4" name="TextBox 4"/>
          <p:cNvSpPr txBox="1"/>
          <p:nvPr/>
        </p:nvSpPr>
        <p:spPr>
          <a:xfrm>
            <a:off x="1411702" y="1394317"/>
            <a:ext cx="7278805" cy="1244599"/>
          </a:xfrm>
          <a:prstGeom prst="rect">
            <a:avLst/>
          </a:prstGeom>
        </p:spPr>
        <p:txBody>
          <a:bodyPr lIns="0" tIns="0" rIns="0" bIns="0" rtlCol="0" anchor="t">
            <a:spAutoFit/>
          </a:bodyPr>
          <a:lstStyle/>
          <a:p>
            <a:pPr>
              <a:lnSpc>
                <a:spcPts val="8500"/>
              </a:lnSpc>
            </a:pPr>
            <a:r>
              <a:rPr lang="en-US" sz="8500">
                <a:solidFill>
                  <a:srgbClr val="FFFFFF"/>
                </a:solidFill>
                <a:latin typeface="Codec Pro Bold" panose="00000600000000000000"/>
              </a:rPr>
              <a:t>CONTENT</a:t>
            </a:r>
            <a:endParaRPr lang="en-US" sz="8500">
              <a:solidFill>
                <a:srgbClr val="FFFFFF"/>
              </a:solidFill>
              <a:latin typeface="Codec Pro Bold" panose="000006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4160164" y="763785"/>
            <a:ext cx="9967671" cy="1244599"/>
          </a:xfrm>
          <a:prstGeom prst="rect">
            <a:avLst/>
          </a:prstGeom>
        </p:spPr>
        <p:txBody>
          <a:bodyPr lIns="0" tIns="0" rIns="0" bIns="0" rtlCol="0" anchor="t">
            <a:spAutoFit/>
          </a:bodyPr>
          <a:lstStyle/>
          <a:p>
            <a:pPr marL="0" lvl="0" indent="0" algn="ctr">
              <a:lnSpc>
                <a:spcPts val="8500"/>
              </a:lnSpc>
              <a:spcBef>
                <a:spcPct val="0"/>
              </a:spcBef>
            </a:pPr>
            <a:r>
              <a:rPr lang="en-US" sz="8500" u="none" strike="noStrike">
                <a:solidFill>
                  <a:srgbClr val="FFFFFF"/>
                </a:solidFill>
                <a:latin typeface="Codec Pro Bold" panose="00000600000000000000"/>
              </a:rPr>
              <a:t>INTRODUCTION</a:t>
            </a:r>
            <a:endParaRPr lang="en-US" sz="8500" u="none" strike="noStrike">
              <a:solidFill>
                <a:srgbClr val="FFFFFF"/>
              </a:solidFill>
              <a:latin typeface="Codec Pro Bold" panose="00000600000000000000"/>
            </a:endParaRPr>
          </a:p>
        </p:txBody>
      </p:sp>
      <p:sp>
        <p:nvSpPr>
          <p:cNvPr id="4" name="TextBox 4"/>
          <p:cNvSpPr txBox="1"/>
          <p:nvPr/>
        </p:nvSpPr>
        <p:spPr>
          <a:xfrm>
            <a:off x="1177947" y="2691151"/>
            <a:ext cx="15932106" cy="5305420"/>
          </a:xfrm>
          <a:prstGeom prst="rect">
            <a:avLst/>
          </a:prstGeom>
        </p:spPr>
        <p:txBody>
          <a:bodyPr lIns="0" tIns="0" rIns="0" bIns="0" rtlCol="0" anchor="t">
            <a:spAutoFit/>
          </a:bodyPr>
          <a:lstStyle/>
          <a:p>
            <a:pPr marL="0" lvl="0" indent="0" algn="l">
              <a:lnSpc>
                <a:spcPts val="4605"/>
              </a:lnSpc>
              <a:spcBef>
                <a:spcPct val="0"/>
              </a:spcBef>
            </a:pPr>
            <a:r>
              <a:rPr lang="en-US" sz="3290" u="none" strike="noStrike">
                <a:solidFill>
                  <a:srgbClr val="FFFFFF"/>
                </a:solidFill>
                <a:latin typeface="Codec Pro" panose="00000500000000000000"/>
              </a:rPr>
              <a:t>Music in the world has undergone a transformative evolution. With the rise of streaming platforms, music lovers now have access to an unprecedented abundance of songs spanning genres, eras, and cultures.Music recommendation systems leverage advanced algorithms and data analysis techniques to provide personalized music suggestions tailored to each user's unique preferences and listening habits. These systems have become integral components of streaming platforms, online radio stations, and music discovery services, enhancing the user experience and driving engagement.</a:t>
            </a:r>
            <a:endParaRPr lang="en-US" sz="3290" u="none" strike="noStrike">
              <a:solidFill>
                <a:srgbClr val="FFFFFF"/>
              </a:solidFill>
              <a:latin typeface="Codec Pro" panose="00000500000000000000"/>
            </a:endParaRPr>
          </a:p>
          <a:p>
            <a:pPr marL="0" lvl="0" indent="0" algn="l">
              <a:lnSpc>
                <a:spcPts val="4605"/>
              </a:lnSpc>
              <a:spcBef>
                <a:spcPct val="0"/>
              </a:spcBef>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grpSp>
        <p:nvGrpSpPr>
          <p:cNvPr id="2" name="Group 2"/>
          <p:cNvGrpSpPr/>
          <p:nvPr/>
        </p:nvGrpSpPr>
        <p:grpSpPr>
          <a:xfrm rot="0">
            <a:off x="3429846" y="1028700"/>
            <a:ext cx="11428307" cy="1680526"/>
            <a:chOff x="0" y="0"/>
            <a:chExt cx="15237743" cy="2240701"/>
          </a:xfrm>
        </p:grpSpPr>
        <p:sp>
          <p:nvSpPr>
            <p:cNvPr id="3" name="TextBox 3"/>
            <p:cNvSpPr txBox="1"/>
            <p:nvPr/>
          </p:nvSpPr>
          <p:spPr>
            <a:xfrm>
              <a:off x="0" y="1677457"/>
              <a:ext cx="15237743" cy="563244"/>
            </a:xfrm>
            <a:prstGeom prst="rect">
              <a:avLst/>
            </a:prstGeom>
          </p:spPr>
          <p:txBody>
            <a:bodyPr lIns="0" tIns="0" rIns="0" bIns="0" rtlCol="0" anchor="t">
              <a:spAutoFit/>
            </a:bodyPr>
            <a:lstStyle/>
            <a:p>
              <a:pPr marL="0" lvl="0" indent="0" algn="ctr">
                <a:lnSpc>
                  <a:spcPts val="3360"/>
                </a:lnSpc>
                <a:spcBef>
                  <a:spcPct val="0"/>
                </a:spcBef>
              </a:pPr>
            </a:p>
          </p:txBody>
        </p:sp>
        <p:sp>
          <p:nvSpPr>
            <p:cNvPr id="4" name="TextBox 4"/>
            <p:cNvSpPr txBox="1"/>
            <p:nvPr/>
          </p:nvSpPr>
          <p:spPr>
            <a:xfrm>
              <a:off x="0" y="-38100"/>
              <a:ext cx="15237743" cy="1562100"/>
            </a:xfrm>
            <a:prstGeom prst="rect">
              <a:avLst/>
            </a:prstGeom>
          </p:spPr>
          <p:txBody>
            <a:bodyPr lIns="0" tIns="0" rIns="0" bIns="0" rtlCol="0" anchor="t">
              <a:spAutoFit/>
            </a:bodyPr>
            <a:lstStyle/>
            <a:p>
              <a:pPr algn="ctr">
                <a:lnSpc>
                  <a:spcPts val="8250"/>
                </a:lnSpc>
              </a:pPr>
              <a:r>
                <a:rPr lang="en-US" sz="7500">
                  <a:solidFill>
                    <a:srgbClr val="FFFFFF"/>
                  </a:solidFill>
                  <a:latin typeface="Codec Pro Bold" panose="00000600000000000000"/>
                </a:rPr>
                <a:t>Proposed </a:t>
              </a:r>
              <a:r>
                <a:rPr lang="en-US" sz="7500">
                  <a:solidFill>
                    <a:srgbClr val="2667FF"/>
                  </a:solidFill>
                  <a:latin typeface="Codec Pro Bold" panose="00000600000000000000"/>
                </a:rPr>
                <a:t>Timeline</a:t>
              </a:r>
              <a:endParaRPr lang="en-US" sz="7500">
                <a:solidFill>
                  <a:srgbClr val="2667FF"/>
                </a:solidFill>
                <a:latin typeface="Codec Pro Bold" panose="00000600000000000000"/>
              </a:endParaRPr>
            </a:p>
          </p:txBody>
        </p:sp>
      </p:grpSp>
      <p:sp>
        <p:nvSpPr>
          <p:cNvPr id="5" name="Freeform 5"/>
          <p:cNvSpPr/>
          <p:nvPr/>
        </p:nvSpPr>
        <p:spPr>
          <a:xfrm flipH="1" flipV="1">
            <a:off x="-1418618" y="6313647"/>
            <a:ext cx="19849827" cy="7182028"/>
          </a:xfrm>
          <a:custGeom>
            <a:avLst/>
            <a:gdLst/>
            <a:ahLst/>
            <a:cxnLst/>
            <a:rect l="l" t="t" r="r" b="b"/>
            <a:pathLst>
              <a:path w="19849827" h="7182028">
                <a:moveTo>
                  <a:pt x="19849826" y="7182028"/>
                </a:moveTo>
                <a:lnTo>
                  <a:pt x="0" y="7182028"/>
                </a:lnTo>
                <a:lnTo>
                  <a:pt x="0" y="0"/>
                </a:lnTo>
                <a:lnTo>
                  <a:pt x="19849826" y="0"/>
                </a:lnTo>
                <a:lnTo>
                  <a:pt x="19849826" y="7182028"/>
                </a:lnTo>
                <a:close/>
              </a:path>
            </a:pathLst>
          </a:custGeom>
          <a:blipFill>
            <a:blip r:embed="rId1">
              <a:alphaModFix amt="13000"/>
              <a:extLst>
                <a:ext uri="{96DAC541-7B7A-43D3-8B79-37D633B846F1}">
                  <asvg:svgBlip xmlns:asvg="http://schemas.microsoft.com/office/drawing/2016/SVG/main" r:embed="rId2"/>
                </a:ext>
              </a:extLst>
            </a:blip>
            <a:stretch>
              <a:fillRect/>
            </a:stretch>
          </a:blipFill>
        </p:spPr>
      </p:sp>
      <p:grpSp>
        <p:nvGrpSpPr>
          <p:cNvPr id="6" name="Group 6"/>
          <p:cNvGrpSpPr/>
          <p:nvPr/>
        </p:nvGrpSpPr>
        <p:grpSpPr>
          <a:xfrm rot="0">
            <a:off x="1258631" y="3950998"/>
            <a:ext cx="3393583" cy="952072"/>
            <a:chOff x="0" y="0"/>
            <a:chExt cx="821369" cy="230436"/>
          </a:xfrm>
        </p:grpSpPr>
        <p:sp>
          <p:nvSpPr>
            <p:cNvPr id="7" name="Freeform 7"/>
            <p:cNvSpPr/>
            <p:nvPr/>
          </p:nvSpPr>
          <p:spPr>
            <a:xfrm>
              <a:off x="0" y="0"/>
              <a:ext cx="821369" cy="230436"/>
            </a:xfrm>
            <a:custGeom>
              <a:avLst/>
              <a:gdLst/>
              <a:ahLst/>
              <a:cxnLst/>
              <a:rect l="l" t="t" r="r" b="b"/>
              <a:pathLst>
                <a:path w="821369" h="230436">
                  <a:moveTo>
                    <a:pt x="31939" y="0"/>
                  </a:moveTo>
                  <a:lnTo>
                    <a:pt x="789430" y="0"/>
                  </a:lnTo>
                  <a:cubicBezTo>
                    <a:pt x="807070" y="0"/>
                    <a:pt x="821369" y="14299"/>
                    <a:pt x="821369" y="31939"/>
                  </a:cubicBezTo>
                  <a:lnTo>
                    <a:pt x="821369" y="198497"/>
                  </a:lnTo>
                  <a:cubicBezTo>
                    <a:pt x="821369" y="216136"/>
                    <a:pt x="807070" y="230436"/>
                    <a:pt x="789430" y="230436"/>
                  </a:cubicBezTo>
                  <a:lnTo>
                    <a:pt x="31939" y="230436"/>
                  </a:lnTo>
                  <a:cubicBezTo>
                    <a:pt x="14299" y="230436"/>
                    <a:pt x="0" y="216136"/>
                    <a:pt x="0" y="198497"/>
                  </a:cubicBezTo>
                  <a:lnTo>
                    <a:pt x="0" y="31939"/>
                  </a:lnTo>
                  <a:cubicBezTo>
                    <a:pt x="0" y="14299"/>
                    <a:pt x="14299" y="0"/>
                    <a:pt x="31939" y="0"/>
                  </a:cubicBezTo>
                  <a:close/>
                </a:path>
              </a:pathLst>
            </a:custGeom>
            <a:solidFill>
              <a:srgbClr val="2667FF"/>
            </a:solidFill>
          </p:spPr>
        </p:sp>
        <p:sp>
          <p:nvSpPr>
            <p:cNvPr id="8" name="TextBox 8"/>
            <p:cNvSpPr txBox="1"/>
            <p:nvPr/>
          </p:nvSpPr>
          <p:spPr>
            <a:xfrm>
              <a:off x="0" y="-85725"/>
              <a:ext cx="821369" cy="316161"/>
            </a:xfrm>
            <a:prstGeom prst="rect">
              <a:avLst/>
            </a:prstGeom>
          </p:spPr>
          <p:txBody>
            <a:bodyPr lIns="254000" tIns="254000" rIns="254000" bIns="254000" rtlCol="0" anchor="ctr"/>
            <a:lstStyle/>
            <a:p>
              <a:pPr algn="ctr">
                <a:lnSpc>
                  <a:spcPts val="3500"/>
                </a:lnSpc>
              </a:pPr>
              <a:r>
                <a:rPr lang="en-US" sz="2500">
                  <a:solidFill>
                    <a:srgbClr val="FFFFFF"/>
                  </a:solidFill>
                  <a:latin typeface="Codec Pro Bold" panose="00000600000000000000"/>
                </a:rPr>
                <a:t>JANUARY</a:t>
              </a:r>
              <a:endParaRPr lang="en-US" sz="2500">
                <a:solidFill>
                  <a:srgbClr val="FFFFFF"/>
                </a:solidFill>
                <a:latin typeface="Codec Pro Bold" panose="00000600000000000000"/>
              </a:endParaRPr>
            </a:p>
          </p:txBody>
        </p:sp>
      </p:grpSp>
      <p:grpSp>
        <p:nvGrpSpPr>
          <p:cNvPr id="9" name="Group 9"/>
          <p:cNvGrpSpPr/>
          <p:nvPr/>
        </p:nvGrpSpPr>
        <p:grpSpPr>
          <a:xfrm rot="0">
            <a:off x="5380651" y="3950998"/>
            <a:ext cx="3332363" cy="1004007"/>
            <a:chOff x="0" y="0"/>
            <a:chExt cx="806552" cy="243006"/>
          </a:xfrm>
        </p:grpSpPr>
        <p:sp>
          <p:nvSpPr>
            <p:cNvPr id="10" name="Freeform 10"/>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1" name="TextBox 11"/>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500">
                  <a:solidFill>
                    <a:srgbClr val="FFFFFF"/>
                  </a:solidFill>
                  <a:latin typeface="Codec Pro Bold" panose="00000600000000000000"/>
                </a:rPr>
                <a:t>FEBRUARY</a:t>
              </a:r>
              <a:endParaRPr lang="en-US" sz="2500">
                <a:solidFill>
                  <a:srgbClr val="FFFFFF"/>
                </a:solidFill>
                <a:latin typeface="Codec Pro Bold" panose="00000600000000000000"/>
              </a:endParaRPr>
            </a:p>
          </p:txBody>
        </p:sp>
      </p:grpSp>
      <p:grpSp>
        <p:nvGrpSpPr>
          <p:cNvPr id="12" name="Group 12"/>
          <p:cNvGrpSpPr/>
          <p:nvPr/>
        </p:nvGrpSpPr>
        <p:grpSpPr>
          <a:xfrm rot="0">
            <a:off x="13502252" y="3950998"/>
            <a:ext cx="3332363" cy="1004007"/>
            <a:chOff x="0" y="0"/>
            <a:chExt cx="806552" cy="243006"/>
          </a:xfrm>
        </p:grpSpPr>
        <p:sp>
          <p:nvSpPr>
            <p:cNvPr id="13" name="Freeform 13"/>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4" name="TextBox 14"/>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500">
                  <a:solidFill>
                    <a:srgbClr val="FFFFFF"/>
                  </a:solidFill>
                  <a:latin typeface="Codec Pro Bold" panose="00000600000000000000"/>
                </a:rPr>
                <a:t>APRIL</a:t>
              </a:r>
              <a:endParaRPr lang="en-US" sz="2500">
                <a:solidFill>
                  <a:srgbClr val="FFFFFF"/>
                </a:solidFill>
                <a:latin typeface="Codec Pro Bold" panose="00000600000000000000"/>
              </a:endParaRPr>
            </a:p>
          </p:txBody>
        </p:sp>
      </p:grpSp>
      <p:grpSp>
        <p:nvGrpSpPr>
          <p:cNvPr id="15" name="Group 15"/>
          <p:cNvGrpSpPr/>
          <p:nvPr/>
        </p:nvGrpSpPr>
        <p:grpSpPr>
          <a:xfrm rot="0">
            <a:off x="9441451" y="3950998"/>
            <a:ext cx="3332363" cy="1004007"/>
            <a:chOff x="0" y="0"/>
            <a:chExt cx="806552" cy="243006"/>
          </a:xfrm>
        </p:grpSpPr>
        <p:sp>
          <p:nvSpPr>
            <p:cNvPr id="16" name="Freeform 16"/>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7" name="TextBox 17"/>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500">
                  <a:solidFill>
                    <a:srgbClr val="FFFFFF"/>
                  </a:solidFill>
                  <a:latin typeface="Codec Pro Bold" panose="00000600000000000000"/>
                </a:rPr>
                <a:t>MARCH</a:t>
              </a:r>
              <a:endParaRPr lang="en-US" sz="2500">
                <a:solidFill>
                  <a:srgbClr val="FFFFFF"/>
                </a:solidFill>
                <a:latin typeface="Codec Pro Bold" panose="00000600000000000000"/>
              </a:endParaRPr>
            </a:p>
          </p:txBody>
        </p:sp>
      </p:grpSp>
      <p:sp>
        <p:nvSpPr>
          <p:cNvPr id="18" name="AutoShape 18"/>
          <p:cNvSpPr/>
          <p:nvPr/>
        </p:nvSpPr>
        <p:spPr>
          <a:xfrm>
            <a:off x="4652214" y="4427034"/>
            <a:ext cx="728437" cy="25967"/>
          </a:xfrm>
          <a:prstGeom prst="line">
            <a:avLst/>
          </a:prstGeom>
          <a:ln w="9525" cap="flat">
            <a:solidFill>
              <a:srgbClr val="FFFFFF"/>
            </a:solidFill>
            <a:prstDash val="solid"/>
            <a:headEnd type="none" w="sm" len="sm"/>
            <a:tailEnd type="none" w="sm" len="sm"/>
          </a:ln>
        </p:spPr>
      </p:sp>
      <p:sp>
        <p:nvSpPr>
          <p:cNvPr id="19" name="AutoShape 19"/>
          <p:cNvSpPr/>
          <p:nvPr/>
        </p:nvSpPr>
        <p:spPr>
          <a:xfrm>
            <a:off x="8713014" y="4453001"/>
            <a:ext cx="728437" cy="0"/>
          </a:xfrm>
          <a:prstGeom prst="line">
            <a:avLst/>
          </a:prstGeom>
          <a:ln w="9525" cap="flat">
            <a:solidFill>
              <a:srgbClr val="FFFFFF"/>
            </a:solidFill>
            <a:prstDash val="solid"/>
            <a:headEnd type="none" w="sm" len="sm"/>
            <a:tailEnd type="none" w="sm" len="sm"/>
          </a:ln>
        </p:spPr>
      </p:sp>
      <p:sp>
        <p:nvSpPr>
          <p:cNvPr id="20" name="AutoShape 20"/>
          <p:cNvSpPr/>
          <p:nvPr/>
        </p:nvSpPr>
        <p:spPr>
          <a:xfrm>
            <a:off x="12773815" y="4453001"/>
            <a:ext cx="728437" cy="0"/>
          </a:xfrm>
          <a:prstGeom prst="line">
            <a:avLst/>
          </a:prstGeom>
          <a:ln w="9525" cap="flat">
            <a:solidFill>
              <a:srgbClr val="FFFFFF"/>
            </a:solidFill>
            <a:prstDash val="solid"/>
            <a:headEnd type="none" w="sm" len="sm"/>
            <a:tailEnd type="none" w="sm" len="sm"/>
          </a:ln>
        </p:spPr>
      </p:sp>
      <p:sp>
        <p:nvSpPr>
          <p:cNvPr id="21" name="TextBox 21"/>
          <p:cNvSpPr txBox="1"/>
          <p:nvPr/>
        </p:nvSpPr>
        <p:spPr>
          <a:xfrm>
            <a:off x="1258631" y="5159852"/>
            <a:ext cx="3393583" cy="1518285"/>
          </a:xfrm>
          <a:prstGeom prst="rect">
            <a:avLst/>
          </a:prstGeom>
        </p:spPr>
        <p:txBody>
          <a:bodyPr lIns="0" tIns="0" rIns="0" bIns="0" rtlCol="0" anchor="t">
            <a:spAutoFit/>
          </a:bodyPr>
          <a:lstStyle/>
          <a:p>
            <a:pPr algn="ctr">
              <a:lnSpc>
                <a:spcPts val="2940"/>
              </a:lnSpc>
            </a:pPr>
            <a:r>
              <a:rPr lang="en-US" sz="2100">
                <a:solidFill>
                  <a:srgbClr val="FFFFFF"/>
                </a:solidFill>
                <a:latin typeface="Codec Pro" panose="00000500000000000000"/>
              </a:rPr>
              <a:t>Selecting the problem statement,  setting objectives, gathering the dataset.</a:t>
            </a:r>
            <a:endParaRPr lang="en-US" sz="2100">
              <a:solidFill>
                <a:srgbClr val="FFFFFF"/>
              </a:solidFill>
              <a:latin typeface="Codec Pro" panose="00000500000000000000"/>
            </a:endParaRPr>
          </a:p>
        </p:txBody>
      </p:sp>
      <p:sp>
        <p:nvSpPr>
          <p:cNvPr id="22" name="TextBox 22"/>
          <p:cNvSpPr txBox="1"/>
          <p:nvPr/>
        </p:nvSpPr>
        <p:spPr>
          <a:xfrm>
            <a:off x="5380651" y="5159852"/>
            <a:ext cx="3393583" cy="1889760"/>
          </a:xfrm>
          <a:prstGeom prst="rect">
            <a:avLst/>
          </a:prstGeom>
        </p:spPr>
        <p:txBody>
          <a:bodyPr lIns="0" tIns="0" rIns="0" bIns="0" rtlCol="0" anchor="t">
            <a:spAutoFit/>
          </a:bodyPr>
          <a:lstStyle/>
          <a:p>
            <a:pPr algn="ctr">
              <a:lnSpc>
                <a:spcPts val="2940"/>
              </a:lnSpc>
            </a:pPr>
            <a:r>
              <a:rPr lang="en-US" sz="2100">
                <a:solidFill>
                  <a:srgbClr val="FFFFFF"/>
                </a:solidFill>
                <a:latin typeface="Codec Pro" panose="00000500000000000000"/>
              </a:rPr>
              <a:t>Exploring methods to be used in the project. Experimenting with different machine learning algorithms</a:t>
            </a:r>
            <a:endParaRPr lang="en-US" sz="2100">
              <a:solidFill>
                <a:srgbClr val="FFFFFF"/>
              </a:solidFill>
              <a:latin typeface="Codec Pro" panose="00000500000000000000"/>
            </a:endParaRPr>
          </a:p>
        </p:txBody>
      </p:sp>
      <p:sp>
        <p:nvSpPr>
          <p:cNvPr id="23" name="TextBox 23"/>
          <p:cNvSpPr txBox="1"/>
          <p:nvPr/>
        </p:nvSpPr>
        <p:spPr>
          <a:xfrm>
            <a:off x="9441451" y="5159852"/>
            <a:ext cx="3393583" cy="1146810"/>
          </a:xfrm>
          <a:prstGeom prst="rect">
            <a:avLst/>
          </a:prstGeom>
        </p:spPr>
        <p:txBody>
          <a:bodyPr lIns="0" tIns="0" rIns="0" bIns="0" rtlCol="0" anchor="t">
            <a:spAutoFit/>
          </a:bodyPr>
          <a:lstStyle/>
          <a:p>
            <a:pPr algn="ctr">
              <a:lnSpc>
                <a:spcPts val="2940"/>
              </a:lnSpc>
            </a:pPr>
            <a:r>
              <a:rPr lang="en-US" sz="2100">
                <a:solidFill>
                  <a:srgbClr val="FFFFFF"/>
                </a:solidFill>
                <a:latin typeface="Codec Pro" panose="00000500000000000000"/>
              </a:rPr>
              <a:t>Implementation and testing of the machine learning algorithms</a:t>
            </a:r>
            <a:endParaRPr lang="en-US" sz="2100">
              <a:solidFill>
                <a:srgbClr val="FFFFFF"/>
              </a:solidFill>
              <a:latin typeface="Codec Pro" panose="00000500000000000000"/>
            </a:endParaRPr>
          </a:p>
        </p:txBody>
      </p:sp>
      <p:sp>
        <p:nvSpPr>
          <p:cNvPr id="24" name="TextBox 24"/>
          <p:cNvSpPr txBox="1"/>
          <p:nvPr/>
        </p:nvSpPr>
        <p:spPr>
          <a:xfrm>
            <a:off x="13558934" y="5159852"/>
            <a:ext cx="3393583" cy="1146810"/>
          </a:xfrm>
          <a:prstGeom prst="rect">
            <a:avLst/>
          </a:prstGeom>
        </p:spPr>
        <p:txBody>
          <a:bodyPr lIns="0" tIns="0" rIns="0" bIns="0" rtlCol="0" anchor="t">
            <a:spAutoFit/>
          </a:bodyPr>
          <a:lstStyle/>
          <a:p>
            <a:pPr algn="ctr">
              <a:lnSpc>
                <a:spcPts val="2940"/>
              </a:lnSpc>
            </a:pPr>
            <a:r>
              <a:rPr lang="en-US" sz="2100">
                <a:solidFill>
                  <a:srgbClr val="FFFFFF"/>
                </a:solidFill>
                <a:latin typeface="Codec Pro" panose="00000500000000000000"/>
              </a:rPr>
              <a:t>Documentation of the project. Writing report and making presentation.</a:t>
            </a:r>
            <a:endParaRPr lang="en-US" sz="2100">
              <a:solidFill>
                <a:srgbClr val="FFFFFF"/>
              </a:solidFill>
              <a:latin typeface="Codec Pro" panose="00000500000000000000"/>
            </a:endParaRPr>
          </a:p>
        </p:txBody>
      </p:sp>
      <p:sp>
        <p:nvSpPr>
          <p:cNvPr id="25" name="TextBox 25"/>
          <p:cNvSpPr txBox="1"/>
          <p:nvPr/>
        </p:nvSpPr>
        <p:spPr>
          <a:xfrm>
            <a:off x="7787268" y="8938260"/>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3" action="ppaction://hlinksldjump"/>
              </a:rPr>
              <a:t>Back to Content</a:t>
            </a:r>
            <a:endParaRPr lang="en-US" sz="1800" u="sng" strike="noStrike">
              <a:solidFill>
                <a:srgbClr val="1B131B"/>
              </a:solidFill>
              <a:latin typeface="Codec Pro Bold" panose="00000600000000000000"/>
              <a:hlinkClick r:id="rId3" action="ppaction://hlinksldjum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1">
              <a:alphaModFix amt="27000"/>
              <a:extLst>
                <a:ext uri="{96DAC541-7B7A-43D3-8B79-37D633B846F1}">
                  <asvg:svgBlip xmlns:asvg="http://schemas.microsoft.com/office/drawing/2016/SVG/main" r:embed="rId2"/>
                </a:ext>
              </a:extLst>
            </a:blip>
            <a:stretch>
              <a:fillRect/>
            </a:stretch>
          </a:blipFill>
        </p:spPr>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3">
              <a:alphaModFix amt="86000"/>
              <a:extLst>
                <a:ext uri="{96DAC541-7B7A-43D3-8B79-37D633B846F1}">
                  <asvg:svgBlip xmlns:asvg="http://schemas.microsoft.com/office/drawing/2016/SVG/main" r:embed="rId4"/>
                </a:ext>
              </a:extLst>
            </a:blip>
            <a:stretch>
              <a:fillRect/>
            </a:stretch>
          </a:blipFill>
        </p:spPr>
      </p:sp>
      <p:graphicFrame>
        <p:nvGraphicFramePr>
          <p:cNvPr id="4" name="Table 4"/>
          <p:cNvGraphicFramePr>
            <a:graphicFrameLocks noGrp="1"/>
          </p:cNvGraphicFramePr>
          <p:nvPr/>
        </p:nvGraphicFramePr>
        <p:xfrm>
          <a:off x="8396532" y="806577"/>
          <a:ext cx="9231531" cy="9293580"/>
        </p:xfrm>
        <a:graphic>
          <a:graphicData uri="http://schemas.openxmlformats.org/drawingml/2006/table">
            <a:tbl>
              <a:tblPr/>
              <a:tblGrid>
                <a:gridCol w="2493054"/>
                <a:gridCol w="6738477"/>
              </a:tblGrid>
              <a:tr h="4004326">
                <a:tc>
                  <a:txBody>
                    <a:bodyPr rtlCol="0"/>
                    <a:lstStyle/>
                    <a:p>
                      <a:pPr algn="l">
                        <a:lnSpc>
                          <a:spcPts val="3640"/>
                        </a:lnSpc>
                        <a:defRPr/>
                      </a:pPr>
                      <a:endParaRPr lang="en-US" sz="1100"/>
                    </a:p>
                    <a:p>
                      <a:pPr>
                        <a:lnSpc>
                          <a:spcPts val="3640"/>
                        </a:lnSpc>
                      </a:pPr>
                      <a:r>
                        <a:rPr lang="en-US" sz="2600">
                          <a:solidFill>
                            <a:srgbClr val="2667FF"/>
                          </a:solidFill>
                          <a:latin typeface="Codec Pro Bold" panose="00000600000000000000"/>
                          <a:hlinkClick r:id="rId5" action="ppaction://hlinksldjump"/>
                        </a:rPr>
                        <a:t>SCOPE OF</a:t>
                      </a:r>
                      <a:endParaRPr lang="en-US" sz="2600">
                        <a:solidFill>
                          <a:srgbClr val="2667FF"/>
                        </a:solidFill>
                        <a:latin typeface="Codec Pro Bold" panose="00000600000000000000"/>
                      </a:endParaRPr>
                    </a:p>
                    <a:p>
                      <a:pPr>
                        <a:lnSpc>
                          <a:spcPts val="3640"/>
                        </a:lnSpc>
                      </a:pPr>
                      <a:r>
                        <a:rPr lang="en-US" sz="2600">
                          <a:solidFill>
                            <a:srgbClr val="2667FF"/>
                          </a:solidFill>
                          <a:latin typeface="Codec Pro Bold" panose="00000600000000000000"/>
                          <a:hlinkClick r:id="rId5" action="ppaction://hlinksldjump"/>
                        </a:rPr>
                        <a:t>THE STUDY</a:t>
                      </a:r>
                      <a:endParaRPr lang="en-US" sz="2600">
                        <a:solidFill>
                          <a:srgbClr val="2667FF"/>
                        </a:solidFill>
                        <a:latin typeface="Codec Pro Bold" panose="00000600000000000000"/>
                        <a:hlinkClick r:id="rId5" action="ppaction://hlinksldjump"/>
                      </a:endParaR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2940"/>
                        </a:lnSpc>
                        <a:defRPr/>
                      </a:pPr>
                      <a:endParaRPr lang="en-US" sz="1100"/>
                    </a:p>
                    <a:p>
                      <a:pPr>
                        <a:lnSpc>
                          <a:spcPts val="2940"/>
                        </a:lnSpc>
                      </a:pPr>
                    </a:p>
                    <a:p>
                      <a:pPr>
                        <a:lnSpc>
                          <a:spcPts val="2940"/>
                        </a:lnSpc>
                      </a:pPr>
                      <a:r>
                        <a:rPr lang="en-US" sz="2100">
                          <a:solidFill>
                            <a:srgbClr val="FFFFFF"/>
                          </a:solidFill>
                          <a:latin typeface="Codec Pro" panose="00000500000000000000"/>
                        </a:rPr>
                        <a:t>1.Data Collection.</a:t>
                      </a:r>
                      <a:endParaRPr lang="en-US" sz="2100">
                        <a:solidFill>
                          <a:srgbClr val="FFFFFF"/>
                        </a:solidFill>
                        <a:latin typeface="Codec Pro" panose="00000500000000000000"/>
                      </a:endParaRPr>
                    </a:p>
                    <a:p>
                      <a:pPr>
                        <a:lnSpc>
                          <a:spcPts val="2940"/>
                        </a:lnSpc>
                      </a:pPr>
                      <a:r>
                        <a:rPr lang="en-US" sz="2100">
                          <a:solidFill>
                            <a:srgbClr val="FFFFFF"/>
                          </a:solidFill>
                          <a:latin typeface="Codec Pro" panose="00000500000000000000"/>
                        </a:rPr>
                        <a:t>2.Data Preprocessing.</a:t>
                      </a:r>
                      <a:endParaRPr lang="en-US" sz="2100">
                        <a:solidFill>
                          <a:srgbClr val="FFFFFF"/>
                        </a:solidFill>
                        <a:latin typeface="Codec Pro" panose="00000500000000000000"/>
                      </a:endParaRPr>
                    </a:p>
                    <a:p>
                      <a:pPr>
                        <a:lnSpc>
                          <a:spcPts val="2940"/>
                        </a:lnSpc>
                      </a:pPr>
                      <a:r>
                        <a:rPr lang="en-US" sz="2100">
                          <a:solidFill>
                            <a:srgbClr val="FFFFFF"/>
                          </a:solidFill>
                          <a:latin typeface="Codec Pro" panose="00000500000000000000"/>
                        </a:rPr>
                        <a:t>3.Dataset Description.</a:t>
                      </a:r>
                      <a:endParaRPr lang="en-US" sz="2100">
                        <a:solidFill>
                          <a:srgbClr val="FFFFFF"/>
                        </a:solidFill>
                        <a:latin typeface="Codec Pro" panose="00000500000000000000"/>
                      </a:endParaRPr>
                    </a:p>
                    <a:p>
                      <a:pPr>
                        <a:lnSpc>
                          <a:spcPts val="2940"/>
                        </a:lnSpc>
                      </a:pPr>
                      <a:r>
                        <a:rPr lang="en-US" sz="2100">
                          <a:solidFill>
                            <a:srgbClr val="FFFFFF"/>
                          </a:solidFill>
                          <a:latin typeface="Codec Pro" panose="00000500000000000000"/>
                        </a:rPr>
                        <a:t>4.Recommendation Algorithms.</a:t>
                      </a:r>
                      <a:endParaRPr lang="en-US" sz="2100">
                        <a:solidFill>
                          <a:srgbClr val="FFFFFF"/>
                        </a:solidFill>
                        <a:latin typeface="Codec Pro" panose="00000500000000000000"/>
                      </a:endParaRPr>
                    </a:p>
                    <a:p>
                      <a:pPr>
                        <a:lnSpc>
                          <a:spcPts val="2940"/>
                        </a:lnSpc>
                      </a:pPr>
                      <a:r>
                        <a:rPr lang="en-US" sz="2100">
                          <a:solidFill>
                            <a:srgbClr val="FFFFFF"/>
                          </a:solidFill>
                          <a:latin typeface="Codec Pro" panose="00000500000000000000"/>
                        </a:rPr>
                        <a:t>5.Evaluation.</a:t>
                      </a:r>
                      <a:endParaRPr lang="en-US" sz="2100">
                        <a:solidFill>
                          <a:srgbClr val="FFFFFF"/>
                        </a:solidFill>
                        <a:latin typeface="Codec Pro" panose="00000500000000000000"/>
                      </a:endParaR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4251029">
                <a:tc>
                  <a:txBody>
                    <a:bodyPr rtlCol="0"/>
                    <a:lstStyle/>
                    <a:p>
                      <a:pPr algn="l">
                        <a:lnSpc>
                          <a:spcPts val="3640"/>
                        </a:lnSpc>
                        <a:defRPr/>
                      </a:pPr>
                      <a:r>
                        <a:rPr lang="en-US" sz="2600">
                          <a:solidFill>
                            <a:srgbClr val="2667FF"/>
                          </a:solidFill>
                          <a:latin typeface="Codec Pro Bold" panose="00000600000000000000"/>
                        </a:rPr>
                        <a:t>RELEVANCE OF</a:t>
                      </a:r>
                      <a:endParaRPr lang="en-US" sz="1100"/>
                    </a:p>
                    <a:p>
                      <a:pPr>
                        <a:lnSpc>
                          <a:spcPts val="3640"/>
                        </a:lnSpc>
                      </a:pPr>
                      <a:r>
                        <a:rPr lang="en-US" sz="2600">
                          <a:solidFill>
                            <a:srgbClr val="2667FF"/>
                          </a:solidFill>
                          <a:latin typeface="Codec Pro Bold" panose="00000600000000000000"/>
                        </a:rPr>
                        <a:t>THE STUDY</a:t>
                      </a:r>
                      <a:endParaRPr lang="en-US" sz="2600">
                        <a:solidFill>
                          <a:srgbClr val="2667FF"/>
                        </a:solidFill>
                        <a:latin typeface="Codec Pro Bold" panose="00000600000000000000"/>
                      </a:endParaR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2940"/>
                        </a:lnSpc>
                        <a:defRPr/>
                      </a:pPr>
                      <a:r>
                        <a:rPr lang="en-US" sz="2100">
                          <a:solidFill>
                            <a:srgbClr val="FFFFFF"/>
                          </a:solidFill>
                          <a:latin typeface="Codec Pro" panose="00000500000000000000"/>
                        </a:rPr>
                        <a:t>The ultimate goal of this project is to deliver an intelligent music recommendation system that enhances music discovery, increases user engagement, and provides a seamless listening experience for users across diverse musical preferences.</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1038225">
                <a:tc>
                  <a:txBody>
                    <a:bodyPr rtlCol="0"/>
                    <a:lstStyle/>
                    <a:p>
                      <a:pPr algn="l">
                        <a:lnSpc>
                          <a:spcPts val="36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2940"/>
                        </a:lnSpc>
                        <a:defRPr/>
                      </a:pP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sp>
        <p:nvSpPr>
          <p:cNvPr id="5" name="Freeform 5"/>
          <p:cNvSpPr/>
          <p:nvPr/>
        </p:nvSpPr>
        <p:spPr>
          <a:xfrm>
            <a:off x="331428" y="4952556"/>
            <a:ext cx="7730951" cy="4777968"/>
          </a:xfrm>
          <a:custGeom>
            <a:avLst/>
            <a:gdLst/>
            <a:ahLst/>
            <a:cxnLst/>
            <a:rect l="l" t="t" r="r" b="b"/>
            <a:pathLst>
              <a:path w="7730951" h="4777968">
                <a:moveTo>
                  <a:pt x="0" y="0"/>
                </a:moveTo>
                <a:lnTo>
                  <a:pt x="7730951" y="0"/>
                </a:lnTo>
                <a:lnTo>
                  <a:pt x="7730951" y="4777967"/>
                </a:lnTo>
                <a:lnTo>
                  <a:pt x="0" y="4777967"/>
                </a:lnTo>
                <a:lnTo>
                  <a:pt x="0" y="0"/>
                </a:lnTo>
                <a:close/>
              </a:path>
            </a:pathLst>
          </a:custGeom>
          <a:blipFill>
            <a:blip r:embed="rId6"/>
            <a:stretch>
              <a:fillRect l="-5202" r="-5202"/>
            </a:stretch>
          </a:blipFill>
        </p:spPr>
      </p:sp>
      <p:sp>
        <p:nvSpPr>
          <p:cNvPr id="6" name="TextBox 6"/>
          <p:cNvSpPr txBox="1"/>
          <p:nvPr/>
        </p:nvSpPr>
        <p:spPr>
          <a:xfrm>
            <a:off x="331428" y="1394175"/>
            <a:ext cx="7730951" cy="1695943"/>
          </a:xfrm>
          <a:prstGeom prst="rect">
            <a:avLst/>
          </a:prstGeom>
        </p:spPr>
        <p:txBody>
          <a:bodyPr lIns="0" tIns="0" rIns="0" bIns="0" rtlCol="0" anchor="t">
            <a:spAutoFit/>
          </a:bodyPr>
          <a:lstStyle/>
          <a:p>
            <a:pPr marL="0" lvl="0" indent="0" algn="l">
              <a:lnSpc>
                <a:spcPts val="2690"/>
              </a:lnSpc>
              <a:spcBef>
                <a:spcPct val="0"/>
              </a:spcBef>
            </a:pPr>
            <a:r>
              <a:rPr lang="en-US" sz="1920">
                <a:solidFill>
                  <a:srgbClr val="FFFFFF"/>
                </a:solidFill>
                <a:latin typeface="Codec Pro" panose="00000500000000000000"/>
              </a:rPr>
              <a:t>The objective of this project is to develop an intelligent music recommendation system that leverages advanced algorithms and data analysis techniques to deliver personalized music suggestions tailored to each user's unique preferences and listening habits.</a:t>
            </a:r>
            <a:endParaRPr lang="en-US" sz="1920">
              <a:solidFill>
                <a:srgbClr val="FFFFFF"/>
              </a:solidFill>
              <a:latin typeface="Codec Pro" panose="00000500000000000000"/>
            </a:endParaRPr>
          </a:p>
        </p:txBody>
      </p:sp>
      <p:sp>
        <p:nvSpPr>
          <p:cNvPr id="7" name="TextBox 7"/>
          <p:cNvSpPr txBox="1"/>
          <p:nvPr/>
        </p:nvSpPr>
        <p:spPr>
          <a:xfrm>
            <a:off x="331428" y="198025"/>
            <a:ext cx="12104193" cy="1226267"/>
          </a:xfrm>
          <a:prstGeom prst="rect">
            <a:avLst/>
          </a:prstGeom>
        </p:spPr>
        <p:txBody>
          <a:bodyPr lIns="0" tIns="0" rIns="0" bIns="0" rtlCol="0" anchor="t">
            <a:spAutoFit/>
          </a:bodyPr>
          <a:lstStyle/>
          <a:p>
            <a:pPr marL="0" lvl="0" indent="0" algn="ctr">
              <a:lnSpc>
                <a:spcPts val="8260"/>
              </a:lnSpc>
              <a:spcBef>
                <a:spcPct val="0"/>
              </a:spcBef>
            </a:pPr>
            <a:r>
              <a:rPr lang="en-US" sz="8260" u="none" strike="noStrike">
                <a:solidFill>
                  <a:srgbClr val="FFFFFF"/>
                </a:solidFill>
                <a:latin typeface="Codec Pro Bold" panose="00000600000000000000"/>
              </a:rPr>
              <a:t>PROBLEM STATEMENT</a:t>
            </a:r>
            <a:endParaRPr lang="en-US" sz="8260" u="none" strike="noStrike">
              <a:solidFill>
                <a:srgbClr val="FFFFFF"/>
              </a:solidFill>
              <a:latin typeface="Codec Pro Bold" panose="00000600000000000000"/>
            </a:endParaRPr>
          </a:p>
        </p:txBody>
      </p:sp>
      <p:sp>
        <p:nvSpPr>
          <p:cNvPr id="8" name="TextBox 8"/>
          <p:cNvSpPr txBox="1"/>
          <p:nvPr/>
        </p:nvSpPr>
        <p:spPr>
          <a:xfrm>
            <a:off x="331428" y="3427477"/>
            <a:ext cx="7038778" cy="2351483"/>
          </a:xfrm>
          <a:prstGeom prst="rect">
            <a:avLst/>
          </a:prstGeom>
        </p:spPr>
        <p:txBody>
          <a:bodyPr lIns="0" tIns="0" rIns="0" bIns="0" rtlCol="0" anchor="t">
            <a:spAutoFit/>
          </a:bodyPr>
          <a:lstStyle/>
          <a:p>
            <a:pPr marL="0" lvl="0" indent="0" algn="l">
              <a:lnSpc>
                <a:spcPts val="2690"/>
              </a:lnSpc>
              <a:spcBef>
                <a:spcPct val="0"/>
              </a:spcBef>
            </a:pPr>
            <a:r>
              <a:rPr lang="en-US" sz="1920">
                <a:solidFill>
                  <a:srgbClr val="FFFFFF"/>
                </a:solidFill>
                <a:latin typeface="Codec Pro" panose="00000500000000000000"/>
              </a:rPr>
              <a:t>E</a:t>
            </a:r>
            <a:r>
              <a:rPr lang="en-US" sz="1920" u="none" strike="noStrike">
                <a:solidFill>
                  <a:srgbClr val="FFFFFF"/>
                </a:solidFill>
                <a:latin typeface="Codec Pro" panose="00000500000000000000"/>
              </a:rPr>
              <a:t>very day 1,20,000 new songs are uploaded. Thats 1.25 songs every second and 43 million in a year alone. Thats why it is a necessity to develop a music recommendation system that can listen, analyse, categorise, generalise and sort music into libraries </a:t>
            </a:r>
            <a:endParaRPr lang="en-US" sz="1920" u="none" strike="noStrike">
              <a:solidFill>
                <a:srgbClr val="FFFFFF"/>
              </a:solidFill>
              <a:latin typeface="Codec Pro" panose="00000500000000000000"/>
            </a:endParaRPr>
          </a:p>
          <a:p>
            <a:pPr marL="0" lvl="0" indent="0" algn="l">
              <a:lnSpc>
                <a:spcPts val="2690"/>
              </a:lnSpc>
              <a:spcBef>
                <a:spcPct val="0"/>
              </a:spcBef>
            </a:pPr>
          </a:p>
          <a:p>
            <a:pPr marL="0" lvl="0" indent="0" algn="l">
              <a:lnSpc>
                <a:spcPts val="2690"/>
              </a:lnSpc>
              <a:spcBef>
                <a:spcPct val="0"/>
              </a:spcBef>
            </a:pPr>
          </a:p>
        </p:txBody>
      </p:sp>
      <p:sp>
        <p:nvSpPr>
          <p:cNvPr id="9" name="TextBox 9"/>
          <p:cNvSpPr txBox="1"/>
          <p:nvPr/>
        </p:nvSpPr>
        <p:spPr>
          <a:xfrm>
            <a:off x="7370206" y="9682898"/>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7" action="ppaction://hlinksldjump"/>
              </a:rPr>
              <a:t>Back to Content</a:t>
            </a:r>
            <a:endParaRPr lang="en-US" sz="1800" u="sng" strike="noStrike">
              <a:solidFill>
                <a:srgbClr val="1B131B"/>
              </a:solidFill>
              <a:latin typeface="Codec Pro Bold" panose="00000600000000000000"/>
              <a:hlinkClick r:id="rId7" action="ppaction://hlinksldjum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20677" y="1674812"/>
          <a:ext cx="15901654" cy="8739118"/>
        </p:xfrm>
        <a:graphic>
          <a:graphicData uri="http://schemas.openxmlformats.org/drawingml/2006/table">
            <a:tbl>
              <a:tblPr/>
              <a:tblGrid>
                <a:gridCol w="7463436"/>
                <a:gridCol w="8438218"/>
              </a:tblGrid>
              <a:tr h="1338802">
                <a:tc>
                  <a:txBody>
                    <a:bodyPr rtlCol="0"/>
                    <a:lstStyle/>
                    <a:p>
                      <a:pPr algn="l">
                        <a:lnSpc>
                          <a:spcPts val="3640"/>
                        </a:lnSpc>
                        <a:defRPr/>
                      </a:pPr>
                      <a:r>
                        <a:rPr lang="en-US" sz="2600">
                          <a:solidFill>
                            <a:srgbClr val="1B131B"/>
                          </a:solidFill>
                          <a:latin typeface="Codec Pro Bold" panose="00000600000000000000"/>
                        </a:rPr>
                        <a:t>OVERVIEW</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c>
                  <a:txBody>
                    <a:bodyPr rtlCol="0"/>
                    <a:lstStyle/>
                    <a:p>
                      <a:pPr algn="l">
                        <a:lnSpc>
                          <a:spcPts val="3640"/>
                        </a:lnSpc>
                        <a:defRPr/>
                      </a:pPr>
                      <a:r>
                        <a:rPr lang="en-US" sz="2600">
                          <a:solidFill>
                            <a:srgbClr val="1B131B"/>
                          </a:solidFill>
                          <a:latin typeface="Codec Pro Bold" panose="00000600000000000000"/>
                        </a:rPr>
                        <a:t>PROPONENTS</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7400316">
                <a:tc>
                  <a:txBody>
                    <a:bodyPr rtlCol="0"/>
                    <a:lstStyle/>
                    <a:p>
                      <a:pPr algn="just">
                        <a:lnSpc>
                          <a:spcPts val="2940"/>
                        </a:lnSpc>
                        <a:defRPr/>
                      </a:pPr>
                      <a:r>
                        <a:rPr lang="en-US" sz="2100">
                          <a:solidFill>
                            <a:srgbClr val="1B131B"/>
                          </a:solidFill>
                          <a:latin typeface="Codec Pro" panose="00000500000000000000"/>
                        </a:rPr>
                        <a:t>This framework provides a structured approach to developing a music recommendation system, covering various aspects such as data collection, algorithm selection, user interface design, evaluation, deployment, and future enhancements. It can serve as a guideline for organizing and presenting the project.</a:t>
                      </a:r>
                      <a:endParaRPr lang="en-US" sz="1100"/>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p>
                      <a:pPr algn="just">
                        <a:lnSpc>
                          <a:spcPts val="2940"/>
                        </a:lnSpc>
                      </a:pP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c>
                  <a:txBody>
                    <a:bodyPr rtlCol="0"/>
                    <a:lstStyle/>
                    <a:p>
                      <a:pPr algn="l">
                        <a:lnSpc>
                          <a:spcPts val="2940"/>
                        </a:lnSpc>
                        <a:defRPr/>
                      </a:pPr>
                      <a:r>
                        <a:rPr lang="en-US" sz="2100">
                          <a:solidFill>
                            <a:srgbClr val="1B131B"/>
                          </a:solidFill>
                          <a:latin typeface="Codec Pro Bold" panose="00000600000000000000"/>
                        </a:rPr>
                        <a:t>Data Preprocessing:</a:t>
                      </a:r>
                      <a:endParaRPr lang="en-US" sz="1100"/>
                    </a:p>
                    <a:p>
                      <a:pPr marL="453390" lvl="1" indent="-226695">
                        <a:lnSpc>
                          <a:spcPts val="2940"/>
                        </a:lnSpc>
                        <a:buFont typeface="Arial" panose="020B0604020202020204"/>
                        <a:buChar char="•"/>
                      </a:pPr>
                      <a:r>
                        <a:rPr lang="en-US" sz="2100">
                          <a:solidFill>
                            <a:srgbClr val="1B131B"/>
                          </a:solidFill>
                          <a:latin typeface="Codec Pro" panose="00000500000000000000"/>
                        </a:rPr>
                        <a:t>Data Cleaning</a:t>
                      </a:r>
                      <a:endParaRPr lang="en-US" sz="2100">
                        <a:solidFill>
                          <a:srgbClr val="1B131B"/>
                        </a:solidFill>
                        <a:latin typeface="Codec Pro" panose="000005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Data Normalisation</a:t>
                      </a:r>
                      <a:endParaRPr lang="en-US" sz="2100">
                        <a:solidFill>
                          <a:srgbClr val="1B131B"/>
                        </a:solidFill>
                        <a:latin typeface="Codec Pro" panose="000005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Data Encoding</a:t>
                      </a:r>
                      <a:endParaRPr lang="en-US" sz="2100">
                        <a:solidFill>
                          <a:srgbClr val="1B131B"/>
                        </a:solidFill>
                        <a:latin typeface="Codec Pro" panose="00000500000000000000"/>
                      </a:endParaRPr>
                    </a:p>
                    <a:p>
                      <a:pPr>
                        <a:lnSpc>
                          <a:spcPts val="2940"/>
                        </a:lnSpc>
                      </a:pPr>
                      <a:r>
                        <a:rPr lang="en-US" sz="2100">
                          <a:solidFill>
                            <a:srgbClr val="1B131B"/>
                          </a:solidFill>
                          <a:latin typeface="Codec Pro Bold" panose="00000600000000000000"/>
                        </a:rPr>
                        <a:t>Model selection:</a:t>
                      </a:r>
                      <a:endParaRPr lang="en-US" sz="2100">
                        <a:solidFill>
                          <a:srgbClr val="1B131B"/>
                        </a:solidFill>
                        <a:latin typeface="Codec Pro Bold" panose="00000600000000000000"/>
                      </a:endParaRPr>
                    </a:p>
                    <a:p>
                      <a:pPr>
                        <a:lnSpc>
                          <a:spcPts val="2940"/>
                        </a:lnSpc>
                      </a:pPr>
                      <a:r>
                        <a:rPr lang="en-US" sz="2100">
                          <a:solidFill>
                            <a:srgbClr val="1B131B"/>
                          </a:solidFill>
                          <a:latin typeface="Codec Pro" panose="00000500000000000000"/>
                        </a:rPr>
                        <a:t>1.KNN(K-Nearest Neighbours)</a:t>
                      </a:r>
                      <a:endParaRPr lang="en-US" sz="2100">
                        <a:solidFill>
                          <a:srgbClr val="1B131B"/>
                        </a:solidFill>
                        <a:latin typeface="Codec Pro" panose="00000500000000000000"/>
                      </a:endParaRPr>
                    </a:p>
                    <a:p>
                      <a:pPr>
                        <a:lnSpc>
                          <a:spcPts val="2940"/>
                        </a:lnSpc>
                      </a:pPr>
                      <a:r>
                        <a:rPr lang="en-US" sz="2100">
                          <a:solidFill>
                            <a:srgbClr val="1B131B"/>
                          </a:solidFill>
                          <a:latin typeface="Codec Pro" panose="00000500000000000000"/>
                        </a:rPr>
                        <a:t>2.Logistic regressionn</a:t>
                      </a:r>
                      <a:endParaRPr lang="en-US" sz="2100">
                        <a:solidFill>
                          <a:srgbClr val="1B131B"/>
                        </a:solidFill>
                        <a:latin typeface="Codec Pro" panose="00000500000000000000"/>
                      </a:endParaRPr>
                    </a:p>
                    <a:p>
                      <a:pPr>
                        <a:lnSpc>
                          <a:spcPts val="2940"/>
                        </a:lnSpc>
                      </a:pPr>
                      <a:r>
                        <a:rPr lang="en-US" sz="2100">
                          <a:solidFill>
                            <a:srgbClr val="1B131B"/>
                          </a:solidFill>
                          <a:latin typeface="Codec Pro" panose="00000500000000000000"/>
                        </a:rPr>
                        <a:t>3. Random Foresstt</a:t>
                      </a:r>
                      <a:endParaRPr lang="en-US" sz="2100">
                        <a:solidFill>
                          <a:srgbClr val="1B131B"/>
                        </a:solidFill>
                        <a:latin typeface="Codec Pro" panose="00000500000000000000"/>
                      </a:endParaRPr>
                    </a:p>
                    <a:p>
                      <a:pPr>
                        <a:lnSpc>
                          <a:spcPts val="2940"/>
                        </a:lnSpc>
                      </a:pPr>
                      <a:r>
                        <a:rPr lang="en-US" sz="2100">
                          <a:solidFill>
                            <a:srgbClr val="1B131B"/>
                          </a:solidFill>
                          <a:latin typeface="Codec Pro" panose="00000500000000000000"/>
                        </a:rPr>
                        <a:t>4. Decision Tree.</a:t>
                      </a:r>
                      <a:endParaRPr lang="en-US" sz="2100">
                        <a:solidFill>
                          <a:srgbClr val="1B131B"/>
                        </a:solidFill>
                        <a:latin typeface="Codec Pro" panose="00000500000000000000"/>
                      </a:endParaRPr>
                    </a:p>
                    <a:p>
                      <a:pPr>
                        <a:lnSpc>
                          <a:spcPts val="2940"/>
                        </a:lnSpc>
                      </a:pPr>
                      <a:r>
                        <a:rPr lang="en-US" sz="2100">
                          <a:solidFill>
                            <a:srgbClr val="1B131B"/>
                          </a:solidFill>
                          <a:latin typeface="Codec Pro Bold" panose="00000600000000000000"/>
                        </a:rPr>
                        <a:t>Model Evaluation: </a:t>
                      </a:r>
                      <a:endParaRPr lang="en-US" sz="2100">
                        <a:solidFill>
                          <a:srgbClr val="1B131B"/>
                        </a:solidFill>
                        <a:latin typeface="Codec Pro Bold" panose="00000600000000000000"/>
                      </a:endParaRPr>
                    </a:p>
                    <a:p>
                      <a:pPr>
                        <a:lnSpc>
                          <a:spcPts val="2940"/>
                        </a:lnSpc>
                      </a:pPr>
                      <a:r>
                        <a:rPr lang="en-US" sz="2100">
                          <a:solidFill>
                            <a:srgbClr val="1B131B"/>
                          </a:solidFill>
                          <a:latin typeface="Codec Pro" panose="00000500000000000000"/>
                        </a:rPr>
                        <a:t>The performance of the models is evaluated using the testing dataset. The evaluation metrics used are accuracy, Precision, Recall, F1 score and AUC</a:t>
                      </a:r>
                      <a:endParaRPr lang="en-US" sz="2100">
                        <a:solidFill>
                          <a:srgbClr val="1B131B"/>
                        </a:solidFill>
                        <a:latin typeface="Codec Pro" panose="00000500000000000000"/>
                      </a:endParaRPr>
                    </a:p>
                    <a:p>
                      <a:pPr>
                        <a:lnSpc>
                          <a:spcPts val="2940"/>
                        </a:lnSpc>
                      </a:pPr>
                      <a:r>
                        <a:rPr lang="en-US" sz="2100">
                          <a:solidFill>
                            <a:srgbClr val="1B131B"/>
                          </a:solidFill>
                          <a:latin typeface="Codec Pro Bold" panose="00000600000000000000"/>
                        </a:rPr>
                        <a:t>Testing: </a:t>
                      </a:r>
                      <a:endParaRPr lang="en-US" sz="2100">
                        <a:solidFill>
                          <a:srgbClr val="1B131B"/>
                        </a:solidFill>
                        <a:latin typeface="Codec Pro Bold" panose="000006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ROC</a:t>
                      </a:r>
                      <a:endParaRPr lang="en-US" sz="2100">
                        <a:solidFill>
                          <a:srgbClr val="1B131B"/>
                        </a:solidFill>
                        <a:latin typeface="Codec Pro" panose="000005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Precision-Recall Curve</a:t>
                      </a:r>
                      <a:endParaRPr lang="en-US" sz="2100">
                        <a:solidFill>
                          <a:srgbClr val="1B131B"/>
                        </a:solidFill>
                        <a:latin typeface="Codec Pro" panose="000005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Confusion Matrix</a:t>
                      </a:r>
                      <a:endParaRPr lang="en-US" sz="2100">
                        <a:solidFill>
                          <a:srgbClr val="1B131B"/>
                        </a:solidFill>
                        <a:latin typeface="Codec Pro" panose="00000500000000000000"/>
                      </a:endParaRPr>
                    </a:p>
                    <a:p>
                      <a:pPr marL="453390" lvl="1" indent="-226695">
                        <a:lnSpc>
                          <a:spcPts val="2940"/>
                        </a:lnSpc>
                        <a:buFont typeface="Arial" panose="020B0604020202020204"/>
                        <a:buChar char="•"/>
                      </a:pPr>
                      <a:r>
                        <a:rPr lang="en-US" sz="2100">
                          <a:solidFill>
                            <a:srgbClr val="1B131B"/>
                          </a:solidFill>
                          <a:latin typeface="Codec Pro" panose="00000500000000000000"/>
                        </a:rPr>
                        <a:t>Heatmap</a:t>
                      </a:r>
                      <a:endParaRPr lang="en-US" sz="2100">
                        <a:solidFill>
                          <a:srgbClr val="1B131B"/>
                        </a:solidFill>
                        <a:latin typeface="Codec Pro" panose="00000500000000000000"/>
                      </a:endParaRP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bl>
          </a:graphicData>
        </a:graphic>
      </p:graphicFrame>
      <p:sp>
        <p:nvSpPr>
          <p:cNvPr id="3" name="Freeform 3"/>
          <p:cNvSpPr/>
          <p:nvPr/>
        </p:nvSpPr>
        <p:spPr>
          <a:xfrm rot="1266022">
            <a:off x="10389506" y="-1284704"/>
            <a:ext cx="8616642" cy="4292654"/>
          </a:xfrm>
          <a:custGeom>
            <a:avLst/>
            <a:gdLst/>
            <a:ahLst/>
            <a:cxnLst/>
            <a:rect l="l" t="t" r="r" b="b"/>
            <a:pathLst>
              <a:path w="8616642" h="4292654">
                <a:moveTo>
                  <a:pt x="0" y="0"/>
                </a:moveTo>
                <a:lnTo>
                  <a:pt x="8616642" y="0"/>
                </a:lnTo>
                <a:lnTo>
                  <a:pt x="8616642" y="4292655"/>
                </a:lnTo>
                <a:lnTo>
                  <a:pt x="0" y="4292655"/>
                </a:lnTo>
                <a:lnTo>
                  <a:pt x="0" y="0"/>
                </a:lnTo>
                <a:close/>
              </a:path>
            </a:pathLst>
          </a:custGeom>
          <a:blipFill>
            <a:blip r:embed="rId1">
              <a:alphaModFix amt="6999"/>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720677" y="430213"/>
            <a:ext cx="9733405" cy="1244599"/>
          </a:xfrm>
          <a:prstGeom prst="rect">
            <a:avLst/>
          </a:prstGeom>
        </p:spPr>
        <p:txBody>
          <a:bodyPr lIns="0" tIns="0" rIns="0" bIns="0" rtlCol="0" anchor="t">
            <a:spAutoFit/>
          </a:bodyPr>
          <a:lstStyle/>
          <a:p>
            <a:pPr>
              <a:lnSpc>
                <a:spcPts val="8500"/>
              </a:lnSpc>
            </a:pPr>
            <a:r>
              <a:rPr lang="en-US" sz="8500">
                <a:solidFill>
                  <a:srgbClr val="1B131B"/>
                </a:solidFill>
                <a:latin typeface="Codec Pro Bold" panose="00000600000000000000"/>
              </a:rPr>
              <a:t>FRAMEWORK</a:t>
            </a:r>
            <a:endParaRPr lang="en-US" sz="8500">
              <a:solidFill>
                <a:srgbClr val="1B131B"/>
              </a:solidFill>
              <a:latin typeface="Codec Pro Bold" panose="00000600000000000000"/>
            </a:endParaRPr>
          </a:p>
        </p:txBody>
      </p:sp>
      <p:sp>
        <p:nvSpPr>
          <p:cNvPr id="5" name="Freeform 5"/>
          <p:cNvSpPr/>
          <p:nvPr/>
        </p:nvSpPr>
        <p:spPr>
          <a:xfrm rot="211599" flipH="1">
            <a:off x="-2945254" y="6450035"/>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3">
              <a:alphaModFix amt="43999"/>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extLst>
                <a:ext uri="{96DAC541-7B7A-43D3-8B79-37D633B846F1}">
                  <asvg:svgBlip xmlns:asvg="http://schemas.microsoft.com/office/drawing/2016/SVG/main" r:embed="rId2"/>
                </a:ext>
              </a:extLst>
            </a:blip>
            <a:stretch>
              <a:fillRect/>
            </a:stretch>
          </a:blipFill>
        </p:spPr>
      </p:sp>
      <p:graphicFrame>
        <p:nvGraphicFramePr>
          <p:cNvPr id="3" name="Table 3"/>
          <p:cNvGraphicFramePr>
            <a:graphicFrameLocks noGrp="1"/>
          </p:cNvGraphicFramePr>
          <p:nvPr/>
        </p:nvGraphicFramePr>
        <p:xfrm>
          <a:off x="8042569" y="1620707"/>
          <a:ext cx="9677070" cy="8349685"/>
        </p:xfrm>
        <a:graphic>
          <a:graphicData uri="http://schemas.openxmlformats.org/drawingml/2006/table">
            <a:tbl>
              <a:tblPr/>
              <a:tblGrid>
                <a:gridCol w="9677070"/>
              </a:tblGrid>
              <a:tr h="1565845">
                <a:tc>
                  <a:txBody>
                    <a:bodyPr rtlCol="0"/>
                    <a:lstStyle/>
                    <a:p>
                      <a:pPr algn="ctr">
                        <a:lnSpc>
                          <a:spcPts val="3640"/>
                        </a:lnSpc>
                        <a:defRPr/>
                      </a:pPr>
                      <a:r>
                        <a:rPr lang="en-US" sz="2600">
                          <a:solidFill>
                            <a:srgbClr val="1B131B"/>
                          </a:solidFill>
                          <a:latin typeface="Codec Pro Bold" panose="00000600000000000000"/>
                        </a:rPr>
                        <a:t>MODEL SELECTION</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3049973">
                <a:tc>
                  <a:txBody>
                    <a:bodyPr rtlCol="0"/>
                    <a:lstStyle/>
                    <a:p>
                      <a:pPr marL="582930" lvl="1" indent="-291465" algn="l">
                        <a:lnSpc>
                          <a:spcPts val="3780"/>
                        </a:lnSpc>
                        <a:buFont typeface="Arial" panose="020B0604020202020204"/>
                        <a:buChar char="•"/>
                        <a:defRPr/>
                      </a:pPr>
                      <a:r>
                        <a:rPr lang="en-US" sz="2700">
                          <a:solidFill>
                            <a:srgbClr val="FFFFFF"/>
                          </a:solidFill>
                          <a:latin typeface="Codec Pro" panose="00000500000000000000"/>
                        </a:rPr>
                        <a:t>1.KNN(K-Nearest Neighbours)</a:t>
                      </a:r>
                      <a:endParaRPr lang="en-US" sz="1100"/>
                    </a:p>
                    <a:p>
                      <a:pPr marL="582930" lvl="1" indent="-291465">
                        <a:lnSpc>
                          <a:spcPts val="3780"/>
                        </a:lnSpc>
                        <a:buFont typeface="Arial" panose="020B0604020202020204"/>
                        <a:buChar char="•"/>
                      </a:pPr>
                      <a:r>
                        <a:rPr lang="en-US" sz="2700">
                          <a:solidFill>
                            <a:srgbClr val="FFFFFF"/>
                          </a:solidFill>
                          <a:latin typeface="Codec Pro" panose="00000500000000000000"/>
                        </a:rPr>
                        <a:t>2.Logistic regressionn</a:t>
                      </a:r>
                      <a:endParaRPr lang="en-US" sz="2700">
                        <a:solidFill>
                          <a:srgbClr val="FFFFFF"/>
                        </a:solidFill>
                        <a:latin typeface="Codec Pro" panose="00000500000000000000"/>
                      </a:endParaRPr>
                    </a:p>
                    <a:p>
                      <a:pPr marL="582930" lvl="1" indent="-291465">
                        <a:lnSpc>
                          <a:spcPts val="3780"/>
                        </a:lnSpc>
                        <a:buFont typeface="Arial" panose="020B0604020202020204"/>
                        <a:buChar char="•"/>
                      </a:pPr>
                      <a:r>
                        <a:rPr lang="en-US" sz="2700">
                          <a:solidFill>
                            <a:srgbClr val="FFFFFF"/>
                          </a:solidFill>
                          <a:latin typeface="Codec Pro" panose="00000500000000000000"/>
                        </a:rPr>
                        <a:t>3. Random Foresstt</a:t>
                      </a:r>
                      <a:endParaRPr lang="en-US" sz="2700">
                        <a:solidFill>
                          <a:srgbClr val="FFFFFF"/>
                        </a:solidFill>
                        <a:latin typeface="Codec Pro" panose="00000500000000000000"/>
                      </a:endParaRPr>
                    </a:p>
                    <a:p>
                      <a:pPr marL="582930" lvl="1" indent="-291465">
                        <a:lnSpc>
                          <a:spcPts val="3780"/>
                        </a:lnSpc>
                        <a:buFont typeface="Arial" panose="020B0604020202020204"/>
                        <a:buChar char="•"/>
                      </a:pPr>
                      <a:r>
                        <a:rPr lang="en-US" sz="2700">
                          <a:solidFill>
                            <a:srgbClr val="FFFFFF"/>
                          </a:solidFill>
                          <a:latin typeface="Codec Pro" panose="00000500000000000000"/>
                        </a:rPr>
                        <a:t>4. Decision Tree.</a:t>
                      </a:r>
                      <a:endParaRPr lang="en-US" sz="2700">
                        <a:solidFill>
                          <a:srgbClr val="FFFFFF"/>
                        </a:solidFill>
                        <a:latin typeface="Codec Pro" panose="00000500000000000000"/>
                      </a:endParaRPr>
                    </a:p>
                    <a:p>
                      <a:pPr algn="ctr">
                        <a:lnSpc>
                          <a:spcPts val="3780"/>
                        </a:lnSpc>
                      </a:pP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1281029">
                <a:tc>
                  <a:txBody>
                    <a:bodyPr rtlCol="0"/>
                    <a:lstStyle/>
                    <a:p>
                      <a:pPr algn="ctr">
                        <a:lnSpc>
                          <a:spcPts val="3640"/>
                        </a:lnSpc>
                        <a:defRPr/>
                      </a:pPr>
                      <a:r>
                        <a:rPr lang="en-US" sz="2600">
                          <a:solidFill>
                            <a:srgbClr val="1B131B"/>
                          </a:solidFill>
                          <a:latin typeface="Codec Pro Bold" panose="00000600000000000000"/>
                        </a:rPr>
                        <a:t>MODEL EVALUATION</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2452838">
                <a:tc>
                  <a:txBody>
                    <a:bodyPr rtlCol="0"/>
                    <a:lstStyle/>
                    <a:p>
                      <a:pPr algn="l">
                        <a:lnSpc>
                          <a:spcPts val="2940"/>
                        </a:lnSpc>
                        <a:defRPr/>
                      </a:pPr>
                      <a:r>
                        <a:rPr lang="en-US" sz="2100">
                          <a:solidFill>
                            <a:srgbClr val="FFFFFF"/>
                          </a:solidFill>
                          <a:latin typeface="Codec Pro" panose="00000500000000000000"/>
                        </a:rPr>
                        <a:t> The performance of the models is evaluated using the testing dataset. The evaluation metrics used are accuracy, precision, recall, F1 score and AUC.</a:t>
                      </a:r>
                      <a:endParaRPr lang="en-US" sz="1100"/>
                    </a:p>
                    <a:p>
                      <a:pPr algn="ctr">
                        <a:lnSpc>
                          <a:spcPts val="2940"/>
                        </a:lnSpc>
                      </a:pP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sp>
        <p:nvSpPr>
          <p:cNvPr id="4" name="TextBox 4"/>
          <p:cNvSpPr txBox="1"/>
          <p:nvPr/>
        </p:nvSpPr>
        <p:spPr>
          <a:xfrm>
            <a:off x="1953489" y="1081196"/>
            <a:ext cx="3244797" cy="410815"/>
          </a:xfrm>
          <a:prstGeom prst="rect">
            <a:avLst/>
          </a:prstGeom>
        </p:spPr>
        <p:txBody>
          <a:bodyPr lIns="0" tIns="0" rIns="0" bIns="0" rtlCol="0" anchor="t">
            <a:spAutoFit/>
          </a:bodyPr>
          <a:lstStyle/>
          <a:p>
            <a:pPr>
              <a:lnSpc>
                <a:spcPts val="3080"/>
              </a:lnSpc>
              <a:spcBef>
                <a:spcPct val="0"/>
              </a:spcBef>
            </a:pPr>
          </a:p>
        </p:txBody>
      </p:sp>
      <p:sp>
        <p:nvSpPr>
          <p:cNvPr id="5" name="TextBox 5"/>
          <p:cNvSpPr txBox="1"/>
          <p:nvPr/>
        </p:nvSpPr>
        <p:spPr>
          <a:xfrm>
            <a:off x="0" y="2183791"/>
            <a:ext cx="7642090" cy="1080609"/>
          </a:xfrm>
          <a:prstGeom prst="rect">
            <a:avLst/>
          </a:prstGeom>
        </p:spPr>
        <p:txBody>
          <a:bodyPr lIns="0" tIns="0" rIns="0" bIns="0" rtlCol="0" anchor="t">
            <a:spAutoFit/>
          </a:bodyPr>
          <a:lstStyle/>
          <a:p>
            <a:pPr>
              <a:lnSpc>
                <a:spcPts val="7295"/>
              </a:lnSpc>
            </a:pPr>
            <a:r>
              <a:rPr lang="en-US" sz="7295" u="sng">
                <a:solidFill>
                  <a:srgbClr val="FFFFFF"/>
                </a:solidFill>
                <a:latin typeface="Codec Pro Bold" panose="00000600000000000000"/>
              </a:rPr>
              <a:t>METHODOLOGY</a:t>
            </a:r>
            <a:endParaRPr lang="en-US" sz="7295" u="sng">
              <a:solidFill>
                <a:srgbClr val="FFFFFF"/>
              </a:solidFill>
              <a:latin typeface="Codec Pro Bold" panose="00000600000000000000"/>
            </a:endParaRPr>
          </a:p>
        </p:txBody>
      </p:sp>
      <p:sp>
        <p:nvSpPr>
          <p:cNvPr id="6" name="TextBox 6"/>
          <p:cNvSpPr txBox="1"/>
          <p:nvPr/>
        </p:nvSpPr>
        <p:spPr>
          <a:xfrm>
            <a:off x="7286039" y="9210675"/>
            <a:ext cx="2713464" cy="320040"/>
          </a:xfrm>
          <a:prstGeom prst="rect">
            <a:avLst/>
          </a:prstGeom>
        </p:spPr>
        <p:txBody>
          <a:bodyPr lIns="0" tIns="0" rIns="0" bIns="0" rtlCol="0" anchor="t">
            <a:spAutoFit/>
          </a:bodyPr>
          <a:lstStyle/>
          <a:p>
            <a:pPr marL="0" lvl="0" indent="0" algn="ctr">
              <a:lnSpc>
                <a:spcPts val="2340"/>
              </a:lnSpc>
              <a:spcBef>
                <a:spcPct val="0"/>
              </a:spcBef>
            </a:pPr>
            <a:r>
              <a:rPr lang="en-US" sz="1800" u="sng" strike="noStrike">
                <a:solidFill>
                  <a:srgbClr val="1B131B"/>
                </a:solidFill>
                <a:latin typeface="Codec Pro Bold" panose="00000600000000000000"/>
                <a:hlinkClick r:id="rId3" action="ppaction://hlinksldjump"/>
              </a:rPr>
              <a:t>Back to Content</a:t>
            </a:r>
            <a:endParaRPr lang="en-US" sz="1800" u="sng" strike="noStrike">
              <a:solidFill>
                <a:srgbClr val="1B131B"/>
              </a:solidFill>
              <a:latin typeface="Codec Pro Bold" panose="00000600000000000000"/>
              <a:hlinkClick r:id="rId3" action="ppaction://hlinksldjum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1637617"/>
            <a:ext cx="11313289" cy="5904962"/>
          </a:xfrm>
          <a:prstGeom prst="rect">
            <a:avLst/>
          </a:prstGeom>
        </p:spPr>
        <p:txBody>
          <a:bodyPr lIns="0" tIns="0" rIns="0" bIns="0" rtlCol="0" anchor="t">
            <a:spAutoFit/>
          </a:bodyPr>
          <a:lstStyle/>
          <a:p>
            <a:pPr marL="652145" lvl="1" indent="-326390" algn="ctr">
              <a:lnSpc>
                <a:spcPts val="4230"/>
              </a:lnSpc>
              <a:buFont typeface="Arial" panose="020B0604020202020204"/>
              <a:buChar char="•"/>
            </a:pPr>
            <a:r>
              <a:rPr lang="en-US" sz="3020">
                <a:solidFill>
                  <a:srgbClr val="FFFFFF"/>
                </a:solidFill>
                <a:latin typeface="Codec Pro Bold" panose="00000600000000000000"/>
              </a:rPr>
              <a:t> </a:t>
            </a:r>
            <a:r>
              <a:rPr lang="en-US" sz="3020">
                <a:solidFill>
                  <a:srgbClr val="FFFFFF"/>
                </a:solidFill>
                <a:latin typeface="Codec Pro" panose="00000500000000000000"/>
              </a:rPr>
              <a:t>K-Nearest Neighbors (KNN) is a widely used machine learning algorithm for classification and regression tasks.A non-parametric, supervised learning classifier, the k-nearest neighbors (KNN) algorithm employs proximity to classify or forecast how to group a single data point.</a:t>
            </a:r>
            <a:endParaRPr lang="en-US" sz="3020">
              <a:solidFill>
                <a:srgbClr val="FFFFFF"/>
              </a:solidFill>
              <a:latin typeface="Codec Pro" panose="00000500000000000000"/>
            </a:endParaRPr>
          </a:p>
          <a:p>
            <a:pPr marL="652145" lvl="1" indent="-326390">
              <a:lnSpc>
                <a:spcPts val="4230"/>
              </a:lnSpc>
              <a:buFont typeface="Arial" panose="020B0604020202020204"/>
              <a:buChar char="•"/>
            </a:pPr>
            <a:r>
              <a:rPr lang="en-US" sz="3020">
                <a:solidFill>
                  <a:srgbClr val="FFFFFF"/>
                </a:solidFill>
                <a:latin typeface="Codec Pro" panose="00000500000000000000"/>
              </a:rPr>
              <a:t>The KNN model is trained with and random state of 42.</a:t>
            </a:r>
            <a:endParaRPr lang="en-US" sz="3020">
              <a:solidFill>
                <a:srgbClr val="FFFFFF"/>
              </a:solidFill>
              <a:latin typeface="Codec Pro" panose="00000500000000000000"/>
            </a:endParaRPr>
          </a:p>
          <a:p>
            <a:pPr marL="652145" lvl="1" indent="-326390">
              <a:lnSpc>
                <a:spcPts val="4230"/>
              </a:lnSpc>
              <a:buFont typeface="Arial" panose="020B0604020202020204"/>
              <a:buChar char="•"/>
            </a:pPr>
            <a:r>
              <a:rPr lang="en-US" sz="3020">
                <a:solidFill>
                  <a:srgbClr val="FFFFFF"/>
                </a:solidFill>
                <a:latin typeface="Codec Pro" panose="00000500000000000000"/>
              </a:rPr>
              <a:t>The best hyperparameters are test size of 0.2 .</a:t>
            </a:r>
            <a:endParaRPr lang="en-US" sz="3020">
              <a:solidFill>
                <a:srgbClr val="FFFFFF"/>
              </a:solidFill>
              <a:latin typeface="Codec Pro" panose="00000500000000000000"/>
            </a:endParaRPr>
          </a:p>
          <a:p>
            <a:pPr>
              <a:lnSpc>
                <a:spcPts val="4230"/>
              </a:lnSpc>
            </a:pPr>
          </a:p>
          <a:p>
            <a:pPr>
              <a:lnSpc>
                <a:spcPts val="4230"/>
              </a:lnSpc>
            </a:pPr>
          </a:p>
          <a:p>
            <a:pPr algn="ctr">
              <a:lnSpc>
                <a:spcPts val="4230"/>
              </a:lnSpc>
            </a:pPr>
          </a:p>
          <a:p>
            <a:pPr algn="ctr">
              <a:lnSpc>
                <a:spcPts val="4230"/>
              </a:lnSpc>
              <a:spcBef>
                <a:spcPct val="0"/>
              </a:spcBef>
            </a:pPr>
          </a:p>
        </p:txBody>
      </p:sp>
      <p:sp>
        <p:nvSpPr>
          <p:cNvPr id="3" name="Freeform 3"/>
          <p:cNvSpPr/>
          <p:nvPr/>
        </p:nvSpPr>
        <p:spPr>
          <a:xfrm rot="211599">
            <a:off x="-3965664" y="3166295"/>
            <a:ext cx="19563832" cy="8359428"/>
          </a:xfrm>
          <a:custGeom>
            <a:avLst/>
            <a:gdLst/>
            <a:ahLst/>
            <a:cxnLst/>
            <a:rect l="l" t="t" r="r" b="b"/>
            <a:pathLst>
              <a:path w="19563832" h="8359428">
                <a:moveTo>
                  <a:pt x="0" y="0"/>
                </a:moveTo>
                <a:lnTo>
                  <a:pt x="19563831" y="0"/>
                </a:lnTo>
                <a:lnTo>
                  <a:pt x="19563831" y="8359429"/>
                </a:lnTo>
                <a:lnTo>
                  <a:pt x="0" y="8359429"/>
                </a:lnTo>
                <a:lnTo>
                  <a:pt x="0" y="0"/>
                </a:lnTo>
                <a:close/>
              </a:path>
            </a:pathLst>
          </a:custGeom>
          <a:blipFill>
            <a:blip r:embed="rId1">
              <a:alphaModFix amt="42000"/>
              <a:extLst>
                <a:ext uri="{96DAC541-7B7A-43D3-8B79-37D633B846F1}">
                  <asvg:svgBlip xmlns:asvg="http://schemas.microsoft.com/office/drawing/2016/SVG/main" r:embed="rId2"/>
                </a:ext>
              </a:extLst>
            </a:blip>
            <a:stretch>
              <a:fillRect t="-21652" r="-5496"/>
            </a:stretch>
          </a:blipFill>
          <a:ln cap="sq">
            <a:noFill/>
            <a:prstDash val="lgDash"/>
            <a:miter/>
          </a:ln>
        </p:spPr>
      </p:sp>
      <p:sp>
        <p:nvSpPr>
          <p:cNvPr id="4" name="Freeform 4"/>
          <p:cNvSpPr/>
          <p:nvPr/>
        </p:nvSpPr>
        <p:spPr>
          <a:xfrm>
            <a:off x="11766054" y="1751917"/>
            <a:ext cx="5421160" cy="4755592"/>
          </a:xfrm>
          <a:custGeom>
            <a:avLst/>
            <a:gdLst/>
            <a:ahLst/>
            <a:cxnLst/>
            <a:rect l="l" t="t" r="r" b="b"/>
            <a:pathLst>
              <a:path w="5421160" h="4755592">
                <a:moveTo>
                  <a:pt x="0" y="0"/>
                </a:moveTo>
                <a:lnTo>
                  <a:pt x="5421160" y="0"/>
                </a:lnTo>
                <a:lnTo>
                  <a:pt x="5421160" y="4755592"/>
                </a:lnTo>
                <a:lnTo>
                  <a:pt x="0" y="4755592"/>
                </a:lnTo>
                <a:lnTo>
                  <a:pt x="0" y="0"/>
                </a:lnTo>
                <a:close/>
              </a:path>
            </a:pathLst>
          </a:custGeom>
          <a:blipFill>
            <a:blip r:embed="rId3"/>
            <a:stretch>
              <a:fillRect/>
            </a:stretch>
          </a:blipFill>
        </p:spPr>
      </p:sp>
      <p:sp>
        <p:nvSpPr>
          <p:cNvPr id="5" name="Freeform 5"/>
          <p:cNvSpPr/>
          <p:nvPr/>
        </p:nvSpPr>
        <p:spPr>
          <a:xfrm>
            <a:off x="1110577" y="5888387"/>
            <a:ext cx="4806141" cy="3857115"/>
          </a:xfrm>
          <a:custGeom>
            <a:avLst/>
            <a:gdLst/>
            <a:ahLst/>
            <a:cxnLst/>
            <a:rect l="l" t="t" r="r" b="b"/>
            <a:pathLst>
              <a:path w="4806141" h="3857115">
                <a:moveTo>
                  <a:pt x="0" y="0"/>
                </a:moveTo>
                <a:lnTo>
                  <a:pt x="4806141" y="0"/>
                </a:lnTo>
                <a:lnTo>
                  <a:pt x="4806141" y="3857114"/>
                </a:lnTo>
                <a:lnTo>
                  <a:pt x="0" y="3857114"/>
                </a:lnTo>
                <a:lnTo>
                  <a:pt x="0" y="0"/>
                </a:lnTo>
                <a:close/>
              </a:path>
            </a:pathLst>
          </a:custGeom>
          <a:blipFill>
            <a:blip r:embed="rId4"/>
            <a:stretch>
              <a:fillRect/>
            </a:stretch>
          </a:blipFill>
        </p:spPr>
      </p:sp>
      <p:sp>
        <p:nvSpPr>
          <p:cNvPr id="6" name="Freeform 6"/>
          <p:cNvSpPr/>
          <p:nvPr/>
        </p:nvSpPr>
        <p:spPr>
          <a:xfrm>
            <a:off x="6488218" y="5888387"/>
            <a:ext cx="4806141" cy="3857115"/>
          </a:xfrm>
          <a:custGeom>
            <a:avLst/>
            <a:gdLst/>
            <a:ahLst/>
            <a:cxnLst/>
            <a:rect l="l" t="t" r="r" b="b"/>
            <a:pathLst>
              <a:path w="4806141" h="3857115">
                <a:moveTo>
                  <a:pt x="0" y="0"/>
                </a:moveTo>
                <a:lnTo>
                  <a:pt x="4806141" y="0"/>
                </a:lnTo>
                <a:lnTo>
                  <a:pt x="4806141" y="3857114"/>
                </a:lnTo>
                <a:lnTo>
                  <a:pt x="0" y="3857114"/>
                </a:lnTo>
                <a:lnTo>
                  <a:pt x="0" y="0"/>
                </a:lnTo>
                <a:close/>
              </a:path>
            </a:pathLst>
          </a:custGeom>
          <a:blipFill>
            <a:blip r:embed="rId5"/>
            <a:stretch>
              <a:fillRect/>
            </a:stretch>
          </a:blipFill>
        </p:spPr>
      </p:sp>
      <p:sp>
        <p:nvSpPr>
          <p:cNvPr id="7" name="TextBox 7"/>
          <p:cNvSpPr txBox="1"/>
          <p:nvPr/>
        </p:nvSpPr>
        <p:spPr>
          <a:xfrm>
            <a:off x="6521946" y="11899"/>
            <a:ext cx="5244108" cy="1324614"/>
          </a:xfrm>
          <a:prstGeom prst="rect">
            <a:avLst/>
          </a:prstGeom>
        </p:spPr>
        <p:txBody>
          <a:bodyPr lIns="0" tIns="0" rIns="0" bIns="0" rtlCol="0" anchor="t">
            <a:spAutoFit/>
          </a:bodyPr>
          <a:lstStyle/>
          <a:p>
            <a:pPr marL="0" lvl="0" indent="0" algn="ctr">
              <a:lnSpc>
                <a:spcPts val="9940"/>
              </a:lnSpc>
              <a:spcBef>
                <a:spcPct val="0"/>
              </a:spcBef>
            </a:pPr>
            <a:r>
              <a:rPr lang="en-US" sz="7100" u="none" strike="noStrike">
                <a:solidFill>
                  <a:srgbClr val="2667FF"/>
                </a:solidFill>
                <a:latin typeface="Codec Pro Bold" panose="00000600000000000000"/>
                <a:hlinkClick r:id="rId6" action="ppaction://hlinksldjump"/>
              </a:rPr>
              <a:t>KNN MODEL</a:t>
            </a:r>
            <a:endParaRPr lang="en-US" sz="7100" u="none" strike="noStrike">
              <a:solidFill>
                <a:srgbClr val="2667FF"/>
              </a:solidFill>
              <a:latin typeface="Codec Pro Bold" panose="00000600000000000000"/>
              <a:hlinkClick r:id="rId6" action="ppaction://hlinksldjum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1225212"/>
            <a:ext cx="9855092" cy="5923113"/>
          </a:xfrm>
          <a:prstGeom prst="rect">
            <a:avLst/>
          </a:prstGeom>
        </p:spPr>
        <p:txBody>
          <a:bodyPr lIns="0" tIns="0" rIns="0" bIns="0" rtlCol="0" anchor="t">
            <a:spAutoFit/>
          </a:bodyPr>
          <a:lstStyle/>
          <a:p>
            <a:pPr marL="652145" lvl="1" indent="-325755">
              <a:lnSpc>
                <a:spcPts val="4230"/>
              </a:lnSpc>
              <a:buFont typeface="Arial" panose="020B0604020202020204"/>
              <a:buChar char="•"/>
            </a:pPr>
            <a:r>
              <a:rPr lang="en-US" sz="3020">
                <a:solidFill>
                  <a:srgbClr val="FFFFFF"/>
                </a:solidFill>
                <a:latin typeface="Codec Pro" panose="00000500000000000000"/>
              </a:rPr>
              <a:t>Random Forest is a machine learning algorithm which aggregates the output of several decision trees to produce a single outcome. Its versatility and ease of use, combined with its ability to handle both regression and classification issues, have driven its popularity.</a:t>
            </a:r>
            <a:endParaRPr lang="en-US" sz="3020">
              <a:solidFill>
                <a:srgbClr val="FFFFFF"/>
              </a:solidFill>
              <a:latin typeface="Codec Pro" panose="00000500000000000000"/>
            </a:endParaRPr>
          </a:p>
          <a:p>
            <a:pPr marL="652145" lvl="1" indent="-325755">
              <a:lnSpc>
                <a:spcPts val="4230"/>
              </a:lnSpc>
              <a:buFont typeface="Arial" panose="020B0604020202020204"/>
              <a:buChar char="•"/>
            </a:pPr>
            <a:r>
              <a:rPr lang="en-US" sz="3020">
                <a:solidFill>
                  <a:srgbClr val="FFFFFF"/>
                </a:solidFill>
                <a:latin typeface="Codec Pro" panose="00000500000000000000"/>
              </a:rPr>
              <a:t> The Random Forest model is trained with random state of 39.</a:t>
            </a:r>
            <a:endParaRPr lang="en-US" sz="3020">
              <a:solidFill>
                <a:srgbClr val="FFFFFF"/>
              </a:solidFill>
              <a:latin typeface="Codec Pro" panose="00000500000000000000"/>
            </a:endParaRPr>
          </a:p>
          <a:p>
            <a:pPr marL="652145" lvl="1" indent="-325755" algn="l">
              <a:lnSpc>
                <a:spcPts val="4230"/>
              </a:lnSpc>
              <a:buFont typeface="Arial" panose="020B0604020202020204"/>
              <a:buChar char="•"/>
            </a:pPr>
            <a:r>
              <a:rPr lang="en-US" sz="3020">
                <a:solidFill>
                  <a:srgbClr val="FFFFFF"/>
                </a:solidFill>
                <a:latin typeface="Codec Pro" panose="00000500000000000000"/>
              </a:rPr>
              <a:t>The best hyperparameters are n_estimators=100.</a:t>
            </a:r>
            <a:endParaRPr lang="en-US" sz="3020">
              <a:solidFill>
                <a:srgbClr val="FFFFFF"/>
              </a:solidFill>
              <a:latin typeface="Codec Pro" panose="00000500000000000000"/>
            </a:endParaRPr>
          </a:p>
          <a:p>
            <a:pPr algn="ctr">
              <a:lnSpc>
                <a:spcPts val="4330"/>
              </a:lnSpc>
            </a:pPr>
          </a:p>
          <a:p>
            <a:pPr algn="ctr">
              <a:lnSpc>
                <a:spcPts val="4330"/>
              </a:lnSpc>
              <a:spcBef>
                <a:spcPct val="0"/>
              </a:spcBef>
            </a:pPr>
            <a:r>
              <a:rPr lang="en-US" sz="3095">
                <a:solidFill>
                  <a:srgbClr val="FFFFFF"/>
                </a:solidFill>
                <a:latin typeface="Codec Pro" panose="00000500000000000000"/>
              </a:rPr>
              <a:t> </a:t>
            </a:r>
            <a:endParaRPr lang="en-US" sz="3095">
              <a:solidFill>
                <a:srgbClr val="FFFFFF"/>
              </a:solidFill>
              <a:latin typeface="Codec Pro" panose="00000500000000000000"/>
            </a:endParaRPr>
          </a:p>
        </p:txBody>
      </p:sp>
      <p:sp>
        <p:nvSpPr>
          <p:cNvPr id="3" name="Freeform 3"/>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extLst>
                <a:ext uri="{96DAC541-7B7A-43D3-8B79-37D633B846F1}">
                  <asvg:svgBlip xmlns:asvg="http://schemas.microsoft.com/office/drawing/2016/SVG/main" r:embed="rId2"/>
                </a:ext>
              </a:extLst>
            </a:blip>
            <a:stretch>
              <a:fillRect/>
            </a:stretch>
          </a:blipFill>
        </p:spPr>
      </p:sp>
      <p:sp>
        <p:nvSpPr>
          <p:cNvPr id="4" name="Freeform 4"/>
          <p:cNvSpPr/>
          <p:nvPr/>
        </p:nvSpPr>
        <p:spPr>
          <a:xfrm>
            <a:off x="10729327" y="1339512"/>
            <a:ext cx="7017755" cy="4746379"/>
          </a:xfrm>
          <a:custGeom>
            <a:avLst/>
            <a:gdLst/>
            <a:ahLst/>
            <a:cxnLst/>
            <a:rect l="l" t="t" r="r" b="b"/>
            <a:pathLst>
              <a:path w="7017755" h="4746379">
                <a:moveTo>
                  <a:pt x="0" y="0"/>
                </a:moveTo>
                <a:lnTo>
                  <a:pt x="7017755" y="0"/>
                </a:lnTo>
                <a:lnTo>
                  <a:pt x="7017755" y="4746379"/>
                </a:lnTo>
                <a:lnTo>
                  <a:pt x="0" y="4746379"/>
                </a:lnTo>
                <a:lnTo>
                  <a:pt x="0" y="0"/>
                </a:lnTo>
                <a:close/>
              </a:path>
            </a:pathLst>
          </a:custGeom>
          <a:blipFill>
            <a:blip r:embed="rId3"/>
            <a:stretch>
              <a:fillRect b="-10891"/>
            </a:stretch>
          </a:blipFill>
        </p:spPr>
      </p:sp>
      <p:sp>
        <p:nvSpPr>
          <p:cNvPr id="5" name="Freeform 5"/>
          <p:cNvSpPr/>
          <p:nvPr/>
        </p:nvSpPr>
        <p:spPr>
          <a:xfrm>
            <a:off x="9237809" y="6312299"/>
            <a:ext cx="5000395" cy="3974701"/>
          </a:xfrm>
          <a:custGeom>
            <a:avLst/>
            <a:gdLst/>
            <a:ahLst/>
            <a:cxnLst/>
            <a:rect l="l" t="t" r="r" b="b"/>
            <a:pathLst>
              <a:path w="5000395" h="3974701">
                <a:moveTo>
                  <a:pt x="0" y="0"/>
                </a:moveTo>
                <a:lnTo>
                  <a:pt x="5000395" y="0"/>
                </a:lnTo>
                <a:lnTo>
                  <a:pt x="5000395" y="3974701"/>
                </a:lnTo>
                <a:lnTo>
                  <a:pt x="0" y="3974701"/>
                </a:lnTo>
                <a:lnTo>
                  <a:pt x="0" y="0"/>
                </a:lnTo>
                <a:close/>
              </a:path>
            </a:pathLst>
          </a:custGeom>
          <a:blipFill>
            <a:blip r:embed="rId4"/>
            <a:stretch>
              <a:fillRect t="-481" b="-481"/>
            </a:stretch>
          </a:blipFill>
        </p:spPr>
      </p:sp>
      <p:sp>
        <p:nvSpPr>
          <p:cNvPr id="6" name="Freeform 6"/>
          <p:cNvSpPr/>
          <p:nvPr/>
        </p:nvSpPr>
        <p:spPr>
          <a:xfrm>
            <a:off x="1941064" y="6312299"/>
            <a:ext cx="4952659" cy="3974701"/>
          </a:xfrm>
          <a:custGeom>
            <a:avLst/>
            <a:gdLst/>
            <a:ahLst/>
            <a:cxnLst/>
            <a:rect l="l" t="t" r="r" b="b"/>
            <a:pathLst>
              <a:path w="4952659" h="3974701">
                <a:moveTo>
                  <a:pt x="0" y="0"/>
                </a:moveTo>
                <a:lnTo>
                  <a:pt x="4952660" y="0"/>
                </a:lnTo>
                <a:lnTo>
                  <a:pt x="4952660" y="3974701"/>
                </a:lnTo>
                <a:lnTo>
                  <a:pt x="0" y="3974701"/>
                </a:lnTo>
                <a:lnTo>
                  <a:pt x="0" y="0"/>
                </a:lnTo>
                <a:close/>
              </a:path>
            </a:pathLst>
          </a:custGeom>
          <a:blipFill>
            <a:blip r:embed="rId5"/>
            <a:stretch>
              <a:fillRect/>
            </a:stretch>
          </a:blipFill>
        </p:spPr>
      </p:sp>
      <p:sp>
        <p:nvSpPr>
          <p:cNvPr id="7" name="TextBox 7"/>
          <p:cNvSpPr txBox="1"/>
          <p:nvPr/>
        </p:nvSpPr>
        <p:spPr>
          <a:xfrm>
            <a:off x="5274826" y="14899"/>
            <a:ext cx="7738348" cy="1324614"/>
          </a:xfrm>
          <a:prstGeom prst="rect">
            <a:avLst/>
          </a:prstGeom>
        </p:spPr>
        <p:txBody>
          <a:bodyPr lIns="0" tIns="0" rIns="0" bIns="0" rtlCol="0" anchor="t">
            <a:spAutoFit/>
          </a:bodyPr>
          <a:lstStyle/>
          <a:p>
            <a:pPr marL="0" lvl="0" indent="0" algn="l">
              <a:lnSpc>
                <a:spcPts val="9940"/>
              </a:lnSpc>
              <a:spcBef>
                <a:spcPct val="0"/>
              </a:spcBef>
            </a:pPr>
            <a:r>
              <a:rPr lang="en-US" sz="7100" u="none" strike="noStrike">
                <a:solidFill>
                  <a:srgbClr val="2667FF"/>
                </a:solidFill>
                <a:latin typeface="Codec Pro Bold" panose="00000600000000000000"/>
                <a:hlinkClick r:id="rId6" action="ppaction://hlinksldjump"/>
              </a:rPr>
              <a:t>RANDOM FOREST </a:t>
            </a:r>
            <a:endParaRPr lang="en-US" sz="7100" u="none" strike="noStrike">
              <a:solidFill>
                <a:srgbClr val="2667FF"/>
              </a:solidFill>
              <a:latin typeface="Codec Pro Bold" panose="00000600000000000000"/>
              <a:hlinkClick r:id="rId6" action="ppaction://hlinksldjum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8589</Words>
  <Application>WPS Presentation</Application>
  <PresentationFormat>On-screen Show (4:3)</PresentationFormat>
  <Paragraphs>246</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Codec Pro Bold</vt:lpstr>
      <vt:lpstr>Codec Pro</vt:lpstr>
      <vt:lpstr>Arial</vt:lpstr>
      <vt:lpstr>Canva Sans</vt:lpstr>
      <vt:lpstr>Codec Pro Semi-Bold</vt:lpstr>
      <vt:lpstr>AMGDT</vt:lpstr>
      <vt:lpstr>Canva Sans Bold</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 MINOR PROJECT</dc:title>
  <dc:creator/>
  <cp:lastModifiedBy>KIIT</cp:lastModifiedBy>
  <cp:revision>3</cp:revision>
  <dcterms:created xsi:type="dcterms:W3CDTF">2006-08-16T00:00:00Z</dcterms:created>
  <dcterms:modified xsi:type="dcterms:W3CDTF">2024-04-15T14:29:54Z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F9BAFA8CFA4245CBA96076DD616C341B_12</vt:lpwstr>
  </property>
  <property fmtid="{D5CDD505-2E9C-101B-9397-08002B2CF9AE}" pid="3" name="KSOProductBuildVer">
    <vt:lpwstr>1033-12.2.0.13472</vt:lpwstr>
  </property>
</Properties>
</file>