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3"/>
    <p:sldMasterId id="2147483658" r:id="rId4"/>
    <p:sldMasterId id="2147483693" r:id="rId5"/>
  </p:sldMasterIdLst>
  <p:notesMasterIdLst>
    <p:notesMasterId r:id="rId7"/>
  </p:notesMasterIdLst>
  <p:sldIdLst>
    <p:sldId id="256" r:id="rId6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36" r:id="rId55"/>
  </p:sldIdLst>
  <p:sldSz cx="12192000" cy="6858000"/>
  <p:notesSz cx="6858000" cy="9144000"/>
  <p:embeddedFontLst>
    <p:embeddedFont>
      <p:font typeface="Lato" panose="020B0604020202020204"/>
      <p:regular r:id="rId59"/>
      <p:bold r:id="rId60"/>
      <p:italic r:id="rId61"/>
      <p:boldItalic r:id="rId62"/>
    </p:embeddedFont>
    <p:embeddedFont>
      <p:font typeface="Calibri" panose="020F0502020204030204"/>
      <p:regular r:id="rId63"/>
      <p:bold r:id="rId64"/>
      <p:italic r:id="rId65"/>
      <p:boldItalic r:id="rId66"/>
    </p:embeddedFont>
    <p:embeddedFont>
      <p:font typeface="Raleway Thin"/>
      <p:regular r:id="rId67"/>
      <p:bold r:id="rId68"/>
      <p:italic r:id="rId69"/>
      <p:boldItalic r:id="rId70"/>
    </p:embeddedFont>
    <p:embeddedFont>
      <p:font typeface="Raleway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1026"/>
        <p:guide pos="3659"/>
        <p:guide orient="horz" pos="1570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4" Type="http://schemas.openxmlformats.org/officeDocument/2006/relationships/font" Target="fonts/font16.fntdata"/><Relationship Id="rId73" Type="http://schemas.openxmlformats.org/officeDocument/2006/relationships/font" Target="fonts/font15.fntdata"/><Relationship Id="rId72" Type="http://schemas.openxmlformats.org/officeDocument/2006/relationships/font" Target="fonts/font14.fntdata"/><Relationship Id="rId71" Type="http://schemas.openxmlformats.org/officeDocument/2006/relationships/font" Target="fonts/font13.fntdata"/><Relationship Id="rId70" Type="http://schemas.openxmlformats.org/officeDocument/2006/relationships/font" Target="fonts/font12.fntdata"/><Relationship Id="rId7" Type="http://schemas.openxmlformats.org/officeDocument/2006/relationships/notesMaster" Target="notesMasters/notesMaster1.xml"/><Relationship Id="rId69" Type="http://schemas.openxmlformats.org/officeDocument/2006/relationships/font" Target="fonts/font11.fntdata"/><Relationship Id="rId68" Type="http://schemas.openxmlformats.org/officeDocument/2006/relationships/font" Target="fonts/font10.fntdata"/><Relationship Id="rId67" Type="http://schemas.openxmlformats.org/officeDocument/2006/relationships/font" Target="fonts/font9.fntdata"/><Relationship Id="rId66" Type="http://schemas.openxmlformats.org/officeDocument/2006/relationships/font" Target="fonts/font8.fntdata"/><Relationship Id="rId65" Type="http://schemas.openxmlformats.org/officeDocument/2006/relationships/font" Target="fonts/font7.fntdata"/><Relationship Id="rId64" Type="http://schemas.openxmlformats.org/officeDocument/2006/relationships/font" Target="fonts/font6.fntdata"/><Relationship Id="rId63" Type="http://schemas.openxmlformats.org/officeDocument/2006/relationships/font" Target="fonts/font5.fntdata"/><Relationship Id="rId62" Type="http://schemas.openxmlformats.org/officeDocument/2006/relationships/font" Target="fonts/font4.fntdata"/><Relationship Id="rId61" Type="http://schemas.openxmlformats.org/officeDocument/2006/relationships/font" Target="fonts/font3.fntdata"/><Relationship Id="rId60" Type="http://schemas.openxmlformats.org/officeDocument/2006/relationships/font" Target="fonts/font2.fntdata"/><Relationship Id="rId6" Type="http://schemas.openxmlformats.org/officeDocument/2006/relationships/slide" Target="slides/slide1.xml"/><Relationship Id="rId59" Type="http://schemas.openxmlformats.org/officeDocument/2006/relationships/font" Target="fonts/font1.fntdata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0" name="Google Shape;5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6" name="Google Shape;5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8" name="Google Shape;69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" name="Google Shape;70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8" name="Google Shape;74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8" name="Google Shape;75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9" name="Google Shape;79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0" name="Google Shape;81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0" name="Google Shape;850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3" name="Google Shape;873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5" name="Google Shape;905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7" name="Google Shape;917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9" name="Google Shape;92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2" name="Google Shape;1222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3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83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1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91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91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2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92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92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3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p93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93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4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94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94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5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6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8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9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0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100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1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Google Shape;72;p101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10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8" name="Google Shape;78;p10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79" name="Google Shape;79;p103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3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4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104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84" name="Google Shape;84;p104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5" name="Google Shape;85;p104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04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7" name="Google Shape;87;p104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0" name="Google Shape;90;p10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1" name="Google Shape;91;p105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4" name="Google Shape;94;p10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5" name="Google Shape;95;p106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8" name="Google Shape;98;p10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9" name="Google Shape;99;p107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2" name="Google Shape;102;p10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3" name="Google Shape;103;p108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9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6" name="Google Shape;106;p109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7" name="Google Shape;107;p109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8" name="Google Shape;108;p109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9" name="Google Shape;109;p109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0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2" name="Google Shape;112;p110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3" name="Google Shape;113;p110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4" name="Google Shape;114;p110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0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90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7" name="Google Shape;117;p11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8" name="Google Shape;118;p111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9" name="Google Shape;119;p111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0" name="Google Shape;120;p111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3" name="Google Shape;123;p11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4" name="Google Shape;124;p112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5" name="Google Shape;125;p112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6" name="Google Shape;126;p112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7" name="Google Shape;127;p112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0" name="Google Shape;130;p11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1" name="Google Shape;131;p113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2" name="Google Shape;132;p113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3" name="Google Shape;133;p113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4" name="Google Shape;134;p113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5" name="Google Shape;135;p113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8" name="Google Shape;138;p11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9" name="Google Shape;139;p114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0" name="Google Shape;140;p114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1" name="Google Shape;141;p114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2" name="Google Shape;142;p114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5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5" name="Google Shape;145;p115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6" name="Google Shape;146;p115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7" name="Google Shape;147;p115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7F7F7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8" name="Google Shape;148;p115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9" name="Google Shape;149;p115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7F7F7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0" name="Google Shape;150;p115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1" name="Google Shape;151;p115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2" name="Google Shape;152;p115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3" name="Google Shape;153;p115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4" name="Google Shape;154;p115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5" name="Google Shape;155;p115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6" name="Google Shape;156;p115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7" name="Google Shape;157;p115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8" name="Google Shape;158;p115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9" name="Google Shape;159;p115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60" name="Google Shape;160;p115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1" name="Google Shape;161;p115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6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4" name="Google Shape;164;p116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5" name="Google Shape;165;p116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16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116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8" name="Google Shape;168;p116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9" name="Google Shape;169;p116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116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116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2" name="Google Shape;172;p116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3" name="Google Shape;173;p116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116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116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6" name="Google Shape;176;p116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7" name="Google Shape;177;p116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116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116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0" name="Google Shape;180;p116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7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3" name="Google Shape;183;p117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8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6" name="Google Shape;186;p118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7" name="Google Shape;187;p118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9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0" name="Google Shape;190;p119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1" name="Google Shape;191;p119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0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4" name="Google Shape;194;p120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5" name="Google Shape;195;p120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8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1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8" name="Google Shape;198;p121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9" name="Google Shape;199;p121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2" name="Google Shape;202;p12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3" name="Google Shape;203;p122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122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22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122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Google Shape;207;p122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122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9" name="Google Shape;209;p122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0" name="Google Shape;210;p122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1" name="Google Shape;211;p122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2" name="Google Shape;212;p122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3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p123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6" name="Google Shape;216;p123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7" name="Google Shape;217;p123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8" name="Google Shape;218;p123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9" name="Google Shape;219;p123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20" name="Google Shape;220;p123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123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p123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3" name="Google Shape;223;p123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4" name="Google Shape;224;p123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5" name="Google Shape;225;p123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6" name="Google Shape;226;p123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27" name="Google Shape;227;p123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123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123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0" name="Google Shape;230;p123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1" name="Google Shape;231;p123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2" name="Google Shape;232;p123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3" name="Google Shape;233;p123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34" name="Google Shape;234;p123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23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123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7" name="Google Shape;237;p123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8" name="Google Shape;238;p123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9" name="Google Shape;239;p123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0" name="Google Shape;240;p123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1" name="Google Shape;241;p123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2" name="Google Shape;242;p123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9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0" name="Google Shape;250;p12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1" name="Google Shape;251;p129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0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4" name="Google Shape;254;p130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5" name="Google Shape;255;p130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1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8" name="Google Shape;258;p131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9" name="Google Shape;259;p131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2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2" name="Google Shape;262;p132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3" name="Google Shape;263;p132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3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4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86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5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6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7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8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6" name="Google Shape;276;p138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9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9" name="Google Shape;279;p139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2" name="Google Shape;282;p14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5" name="Google Shape;285;p14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286" name="Google Shape;286;p141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1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2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0" name="Google Shape;290;p142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291" name="Google Shape;291;p14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92" name="Google Shape;292;p1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42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4" name="Google Shape;294;p142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7" name="Google Shape;297;p14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8" name="Google Shape;298;p143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1" name="Google Shape;301;p14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2" name="Google Shape;302;p144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5" name="Google Shape;305;p14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6" name="Google Shape;306;p145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9" name="Google Shape;309;p14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0" name="Google Shape;310;p146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7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3" name="Google Shape;313;p147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4" name="Google Shape;314;p147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5" name="Google Shape;315;p147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6" name="Google Shape;316;p147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8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9" name="Google Shape;319;p148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0" name="Google Shape;320;p148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1" name="Google Shape;321;p148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4" name="Google Shape;324;p14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5" name="Google Shape;325;p149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6" name="Google Shape;326;p149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7" name="Google Shape;327;p149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0" name="Google Shape;330;p15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1" name="Google Shape;331;p150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2" name="Google Shape;332;p150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3" name="Google Shape;333;p150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4" name="Google Shape;334;p150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7" name="Google Shape;337;p15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8" name="Google Shape;338;p151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9" name="Google Shape;339;p151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0" name="Google Shape;340;p151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1" name="Google Shape;341;p151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2" name="Google Shape;342;p151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5" name="Google Shape;345;p15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6" name="Google Shape;346;p152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7" name="Google Shape;347;p152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8" name="Google Shape;348;p152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9" name="Google Shape;349;p152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3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2" name="Google Shape;352;p153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3" name="Google Shape;353;p153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4" name="Google Shape;354;p153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7F7F7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55" name="Google Shape;355;p153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6" name="Google Shape;356;p153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7F7F7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57" name="Google Shape;357;p153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8" name="Google Shape;358;p153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59" name="Google Shape;359;p153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0" name="Google Shape;360;p153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1" name="Google Shape;361;p153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2" name="Google Shape;362;p153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3" name="Google Shape;363;p153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4" name="Google Shape;364;p153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5" name="Google Shape;365;p153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6" name="Google Shape;366;p153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7" name="Google Shape;367;p153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8" name="Google Shape;368;p153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4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1" name="Google Shape;371;p154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2" name="Google Shape;372;p154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3" name="Google Shape;373;p154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4" name="Google Shape;374;p154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5" name="Google Shape;375;p154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6" name="Google Shape;376;p154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p154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154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9" name="Google Shape;379;p154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0" name="Google Shape;380;p154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1" name="Google Shape;381;p154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p154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3" name="Google Shape;383;p154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4" name="Google Shape;384;p154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5" name="Google Shape;385;p154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6" name="Google Shape;386;p154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7" name="Google Shape;387;p154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5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" name="Google Shape;31;p125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125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5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0" name="Google Shape;390;p155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6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3" name="Google Shape;393;p156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4" name="Google Shape;394;p156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7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7" name="Google Shape;397;p157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8" name="Google Shape;398;p157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8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1" name="Google Shape;401;p158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2" name="Google Shape;402;p158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9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5" name="Google Shape;405;p159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6" name="Google Shape;406;p159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9" name="Google Shape;409;p16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0" name="Google Shape;410;p160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1" name="Google Shape;411;p160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p160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p160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4" name="Google Shape;414;p160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5" name="Google Shape;415;p160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6" name="Google Shape;416;p160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7" name="Google Shape;417;p160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8" name="Google Shape;418;p160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9" name="Google Shape;419;p160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1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2" name="Google Shape;422;p161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3" name="Google Shape;423;p161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4" name="Google Shape;424;p161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5" name="Google Shape;425;p161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6" name="Google Shape;426;p161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27" name="Google Shape;427;p161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61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9" name="Google Shape;429;p161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0" name="Google Shape;430;p161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1" name="Google Shape;431;p161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2" name="Google Shape;432;p161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3" name="Google Shape;433;p161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34" name="Google Shape;434;p161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p161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161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7" name="Google Shape;437;p161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8" name="Google Shape;438;p161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9" name="Google Shape;439;p161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0" name="Google Shape;440;p161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41" name="Google Shape;441;p161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161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3" name="Google Shape;443;p161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4" name="Google Shape;444;p161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5" name="Google Shape;445;p161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6" name="Google Shape;446;p161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7" name="Google Shape;447;p161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8" name="Google Shape;448;p161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9" name="Google Shape;449;p161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126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6" Type="http://schemas.openxmlformats.org/officeDocument/2006/relationships/theme" Target="../theme/theme3.xml"/><Relationship Id="rId35" Type="http://schemas.openxmlformats.org/officeDocument/2006/relationships/image" Target="../media/image4.jpeg"/><Relationship Id="rId34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6" Type="http://schemas.openxmlformats.org/officeDocument/2006/relationships/theme" Target="../theme/theme4.xml"/><Relationship Id="rId35" Type="http://schemas.openxmlformats.org/officeDocument/2006/relationships/image" Target="../media/image4.jpeg"/><Relationship Id="rId34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Google Shape;11;p8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4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4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7"/>
          <p:cNvPicPr preferRelativeResize="0"/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87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87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7"/>
          <p:cNvPicPr preferRelativeResize="0"/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27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127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8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7" name="Google Shape;457;p1"/>
          <p:cNvSpPr txBox="1">
            <a:spLocks noGrp="1"/>
          </p:cNvSpPr>
          <p:nvPr>
            <p:ph type="body" idx="1"/>
          </p:nvPr>
        </p:nvSpPr>
        <p:spPr>
          <a:xfrm>
            <a:off x="400445" y="2752725"/>
            <a:ext cx="4695430" cy="165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HTML </a:t>
            </a:r>
            <a:endParaRPr lang="en-US"/>
          </a:p>
        </p:txBody>
      </p:sp>
      <p:sp>
        <p:nvSpPr>
          <p:cNvPr id="458" name="Google Shape;458;p1"/>
          <p:cNvSpPr txBox="1">
            <a:spLocks noGrp="1"/>
          </p:cNvSpPr>
          <p:nvPr>
            <p:ph type="body" idx="1"/>
          </p:nvPr>
        </p:nvSpPr>
        <p:spPr>
          <a:xfrm>
            <a:off x="709015" y="4595585"/>
            <a:ext cx="402491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/>
              <a:t>HTML Basics</a:t>
            </a:r>
            <a:endParaRPr sz="2400"/>
          </a:p>
        </p:txBody>
      </p:sp>
      <p:pic>
        <p:nvPicPr>
          <p:cNvPr id="459" name="Google Shape;459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53936" y="1277483"/>
            <a:ext cx="2271409" cy="227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Creating HTML Pages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73" name="Google Shape;573;p1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a code editor create a new file, write some HTML code and save it with a file name and ‘.html’ extension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4" name="Google Shape;574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1317" y="3428313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6489" y="3375137"/>
            <a:ext cx="2064347" cy="206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Creating HTML Pages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83" name="Google Shape;583;p1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Make sure the extension is correct otherwise the web browser will not be able to parse the file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84" name="Google Shape;584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1317" y="3428313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6489" y="3375137"/>
            <a:ext cx="2064347" cy="206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3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Create a blank HTML Page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Basic HTML Page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05" name="Google Shape;605;p15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write an HTML page you first need to understand the basic structure of an HTML page. The code below shows a basic HTML page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06" name="Google Shape;606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571750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the first line we have doctype declaration which tells the browser what document type to expect 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14" name="Google Shape;614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571750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21" name="Google Shape;621;p17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There are several DocTypes available in HTML the one used below is to HTML 5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2" name="Google Shape;622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571750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Then, we have the root HTML tag. The code we write needs to be between the opening and closing HTML tag  for the browser to understand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30" name="Google Shape;63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571750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37" name="Google Shape;637;p1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Head tag contains information about the HTML page we are writing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38" name="Google Shape;638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492375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45" name="Google Shape;645;p2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head tag in our example contains information about character set, viewport and the title of the web page which appears on the browser tab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6" name="Google Shape;646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492375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"/>
          <p:cNvSpPr txBox="1">
            <a:spLocks noGrp="1"/>
          </p:cNvSpPr>
          <p:nvPr>
            <p:ph type="body" idx="1"/>
          </p:nvPr>
        </p:nvSpPr>
        <p:spPr>
          <a:xfrm>
            <a:off x="3329431" y="4298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Agenda</a:t>
            </a:r>
            <a:endParaRPr lang="en-US"/>
          </a:p>
        </p:txBody>
      </p:sp>
      <p:grpSp>
        <p:nvGrpSpPr>
          <p:cNvPr id="467" name="Google Shape;467;p2"/>
          <p:cNvGrpSpPr/>
          <p:nvPr/>
        </p:nvGrpSpPr>
        <p:grpSpPr>
          <a:xfrm>
            <a:off x="1230824" y="1708660"/>
            <a:ext cx="9748490" cy="2917932"/>
            <a:chOff x="1261081" y="1569106"/>
            <a:chExt cx="9388599" cy="2480496"/>
          </a:xfrm>
        </p:grpSpPr>
        <p:grpSp>
          <p:nvGrpSpPr>
            <p:cNvPr id="468" name="Google Shape;468;p2"/>
            <p:cNvGrpSpPr/>
            <p:nvPr/>
          </p:nvGrpSpPr>
          <p:grpSpPr>
            <a:xfrm>
              <a:off x="1261081" y="2495624"/>
              <a:ext cx="4445558" cy="612000"/>
              <a:chOff x="1705166" y="1581736"/>
              <a:chExt cx="4445558" cy="612000"/>
            </a:xfrm>
          </p:grpSpPr>
          <p:sp>
            <p:nvSpPr>
              <p:cNvPr id="469" name="Google Shape;469;p2"/>
              <p:cNvSpPr/>
              <p:nvPr/>
            </p:nvSpPr>
            <p:spPr>
              <a:xfrm>
                <a:off x="1705166" y="1581736"/>
                <a:ext cx="715620" cy="61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03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70" name="Google Shape;470;p2"/>
              <p:cNvSpPr txBox="1"/>
              <p:nvPr/>
            </p:nvSpPr>
            <p:spPr>
              <a:xfrm>
                <a:off x="2407537" y="1684244"/>
                <a:ext cx="37431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Basic HTML Page</a:t>
                </a:r>
                <a:endParaRPr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71" name="Google Shape;471;p2"/>
            <p:cNvGrpSpPr/>
            <p:nvPr/>
          </p:nvGrpSpPr>
          <p:grpSpPr>
            <a:xfrm>
              <a:off x="1261081" y="3437602"/>
              <a:ext cx="3975615" cy="612000"/>
              <a:chOff x="1705166" y="2436571"/>
              <a:chExt cx="3975615" cy="612000"/>
            </a:xfrm>
          </p:grpSpPr>
          <p:sp>
            <p:nvSpPr>
              <p:cNvPr id="472" name="Google Shape;472;p2"/>
              <p:cNvSpPr/>
              <p:nvPr/>
            </p:nvSpPr>
            <p:spPr>
              <a:xfrm>
                <a:off x="1705166" y="2436571"/>
                <a:ext cx="715620" cy="61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05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73" name="Google Shape;473;p2"/>
              <p:cNvSpPr txBox="1"/>
              <p:nvPr/>
            </p:nvSpPr>
            <p:spPr>
              <a:xfrm>
                <a:off x="2420786" y="2540595"/>
                <a:ext cx="32599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HTML Headings</a:t>
                </a:r>
                <a:endParaRPr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80" name="Google Shape;480;p2"/>
            <p:cNvGrpSpPr/>
            <p:nvPr/>
          </p:nvGrpSpPr>
          <p:grpSpPr>
            <a:xfrm>
              <a:off x="1261081" y="1570156"/>
              <a:ext cx="4112518" cy="612000"/>
              <a:chOff x="1705166" y="1581736"/>
              <a:chExt cx="4112518" cy="612000"/>
            </a:xfrm>
          </p:grpSpPr>
          <p:sp>
            <p:nvSpPr>
              <p:cNvPr id="481" name="Google Shape;481;p2"/>
              <p:cNvSpPr/>
              <p:nvPr/>
            </p:nvSpPr>
            <p:spPr>
              <a:xfrm>
                <a:off x="1705166" y="1581736"/>
                <a:ext cx="715620" cy="612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01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82" name="Google Shape;482;p2"/>
              <p:cNvSpPr txBox="1"/>
              <p:nvPr/>
            </p:nvSpPr>
            <p:spPr>
              <a:xfrm>
                <a:off x="2420786" y="1678792"/>
                <a:ext cx="339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What is HTML?</a:t>
                </a:r>
                <a:endParaRPr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83" name="Google Shape;483;p2"/>
            <p:cNvGrpSpPr/>
            <p:nvPr/>
          </p:nvGrpSpPr>
          <p:grpSpPr>
            <a:xfrm>
              <a:off x="6470573" y="3412587"/>
              <a:ext cx="4062179" cy="612000"/>
              <a:chOff x="6423768" y="2411556"/>
              <a:chExt cx="4062179" cy="612000"/>
            </a:xfrm>
          </p:grpSpPr>
          <p:sp>
            <p:nvSpPr>
              <p:cNvPr id="484" name="Google Shape;484;p2"/>
              <p:cNvSpPr/>
              <p:nvPr/>
            </p:nvSpPr>
            <p:spPr>
              <a:xfrm>
                <a:off x="6423768" y="2411556"/>
                <a:ext cx="715620" cy="61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06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85" name="Google Shape;485;p2"/>
              <p:cNvSpPr txBox="1"/>
              <p:nvPr/>
            </p:nvSpPr>
            <p:spPr>
              <a:xfrm>
                <a:off x="7139984" y="2502789"/>
                <a:ext cx="3345963" cy="337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HTML   Paragraphs</a:t>
                </a:r>
                <a:endParaRPr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86" name="Google Shape;486;p2"/>
            <p:cNvGrpSpPr/>
            <p:nvPr/>
          </p:nvGrpSpPr>
          <p:grpSpPr>
            <a:xfrm>
              <a:off x="6465835" y="2492187"/>
              <a:ext cx="3500337" cy="612000"/>
              <a:chOff x="6423768" y="1599665"/>
              <a:chExt cx="3500337" cy="612000"/>
            </a:xfrm>
          </p:grpSpPr>
          <p:sp>
            <p:nvSpPr>
              <p:cNvPr id="487" name="Google Shape;487;p2"/>
              <p:cNvSpPr/>
              <p:nvPr/>
            </p:nvSpPr>
            <p:spPr>
              <a:xfrm>
                <a:off x="6423768" y="1599665"/>
                <a:ext cx="715620" cy="6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04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88" name="Google Shape;488;p2"/>
              <p:cNvSpPr txBox="1"/>
              <p:nvPr/>
            </p:nvSpPr>
            <p:spPr>
              <a:xfrm>
                <a:off x="7138921" y="1698793"/>
                <a:ext cx="27851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Tags and Attributes</a:t>
                </a:r>
                <a:endParaRPr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92" name="Google Shape;492;p2"/>
            <p:cNvGrpSpPr/>
            <p:nvPr/>
          </p:nvGrpSpPr>
          <p:grpSpPr>
            <a:xfrm>
              <a:off x="6465368" y="1569106"/>
              <a:ext cx="4184312" cy="612000"/>
              <a:chOff x="6423768" y="1599665"/>
              <a:chExt cx="4184312" cy="612000"/>
            </a:xfrm>
          </p:grpSpPr>
          <p:sp>
            <p:nvSpPr>
              <p:cNvPr id="493" name="Google Shape;493;p2"/>
              <p:cNvSpPr/>
              <p:nvPr/>
            </p:nvSpPr>
            <p:spPr>
              <a:xfrm>
                <a:off x="6423768" y="1599665"/>
                <a:ext cx="715620" cy="61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02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94" name="Google Shape;494;p2"/>
              <p:cNvSpPr txBox="1"/>
              <p:nvPr/>
            </p:nvSpPr>
            <p:spPr>
              <a:xfrm>
                <a:off x="7126139" y="1697844"/>
                <a:ext cx="348194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Creating HTML Pages</a:t>
                </a:r>
                <a:endParaRPr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body tag will contain all the code that we wish to display things on the webpage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54" name="Google Shape;654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492375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Basic HTML Page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61" name="Google Shape;661;p2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building an HTML page we will write majority of our code inside the body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62" name="Google Shape;662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9298" y="2492375"/>
            <a:ext cx="7498730" cy="39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Basic HTML Page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4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Tags and Attributes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Tags and attributes are the fundamental building blocks of an HTML page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1" name="Google Shape;681;p25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3" name="Google Shape;683;p25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6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Everything we do in HTML is done using tags and attributes as these are the things that a browser understands and uses to display content on a webpage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1" name="Google Shape;691;p2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92" name="Google Shape;692;p26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3" name="Google Shape;693;p26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7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HTML Tag is wrapped inside opening and closing angle brackets (&lt;&gt;)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1" name="Google Shape;701;p2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8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HTML Tag can contain an HTML element which in turn contains the content which we wish to display on the screen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1" name="Google Shape;711;p2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Between the opening and closing tag we can add HTML elements or nest other tags as well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1" name="Google Shape;731;p3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32" name="Google Shape;732;p30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3" name="Google Shape;733;p30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 the other hand, HTML attributes are used to describe the characteristic of an HTML element in detail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What is HTML?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Attributes are always specified in the start tag and never in the end tag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Attributes usually appear in name-value pairs like: name=“value”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1" name="Google Shape;761;p33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4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Different HTML elements may have different HTML attributes which you can use in order manipulate their behavior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1" name="Google Shape;771;p3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Tags and Attributes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1769261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Tags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7045326" y="2737725"/>
            <a:ext cx="2802739" cy="6654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Tags and Attributes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6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HTML Headings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Headings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HTML we use heading tags to tell a web browser that the text that is inside this tag is to be displayed as a heading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94" name="Google Shape;794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72605" y="3435029"/>
            <a:ext cx="2042337" cy="22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64004" y="3332149"/>
            <a:ext cx="1455546" cy="2499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6" name="Google Shape;796;p37"/>
          <p:cNvCxnSpPr/>
          <p:nvPr/>
        </p:nvCxnSpPr>
        <p:spPr>
          <a:xfrm>
            <a:off x="4412973" y="4581937"/>
            <a:ext cx="279200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Headings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HTML there are six tags that define headings there are: h1, h2, h3, h4, h5 and h6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04" name="Google Shape;804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72605" y="3435029"/>
            <a:ext cx="2042337" cy="22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64004" y="3332149"/>
            <a:ext cx="1455546" cy="2499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6" name="Google Shape;806;p38"/>
          <p:cNvCxnSpPr/>
          <p:nvPr/>
        </p:nvCxnSpPr>
        <p:spPr>
          <a:xfrm>
            <a:off x="4412973" y="4581937"/>
            <a:ext cx="279200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Headings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13" name="Google Shape;813;p3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H1 defines the most important heading such as the title of blog or headline of new report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14" name="Google Shape;814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72605" y="3435029"/>
            <a:ext cx="2042337" cy="2293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5" name="Google Shape;815;p39"/>
          <p:cNvCxnSpPr/>
          <p:nvPr/>
        </p:nvCxnSpPr>
        <p:spPr>
          <a:xfrm>
            <a:off x="4412973" y="4581937"/>
            <a:ext cx="279200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16" name="Google Shape;816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63251" y="3331884"/>
            <a:ext cx="1455854" cy="250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Headings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23" name="Google Shape;823;p4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H6 defines the least important heading such as a post script or a note to the reader etc.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24" name="Google Shape;824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72605" y="3435029"/>
            <a:ext cx="2042337" cy="2293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40"/>
          <p:cNvCxnSpPr/>
          <p:nvPr/>
        </p:nvCxnSpPr>
        <p:spPr>
          <a:xfrm>
            <a:off x="4412973" y="4581937"/>
            <a:ext cx="279200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26" name="Google Shape;826;p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55300" y="3331884"/>
            <a:ext cx="1455854" cy="250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Headings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33" name="Google Shape;833;p4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Headings are very important as search engines use headings to better understand the content of your page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34" name="Google Shape;834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28394" y="3332148"/>
            <a:ext cx="1455546" cy="2499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5" name="Google Shape;835;p41"/>
          <p:cNvCxnSpPr/>
          <p:nvPr/>
        </p:nvCxnSpPr>
        <p:spPr>
          <a:xfrm>
            <a:off x="4412973" y="4581937"/>
            <a:ext cx="279200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36" name="Google Shape;836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34010" y="3538606"/>
            <a:ext cx="2086661" cy="208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What is HTML?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07" name="Google Shape;507;p4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Stands for HyperText Markup Language and is used to build web pages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8" name="Google Shape;508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2460" y="3544245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340" y="3448258"/>
            <a:ext cx="2272365" cy="227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3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Headings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53" name="Google Shape;853;p43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Make sure you use HTML headings only for your headings and not or displaying text as big and bold 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4" name="Google Shape;854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64784" y="2878924"/>
            <a:ext cx="1455546" cy="24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60445" y="3545731"/>
            <a:ext cx="3055885" cy="116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4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24015" y="5378501"/>
            <a:ext cx="1103345" cy="110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4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40884" y="5378501"/>
            <a:ext cx="1103345" cy="110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4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HTML Headings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5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HTML Paragraphs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Paragraphs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76" name="Google Shape;876;p46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HTML a paragraph is displayed as a block of text that starts on a new line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77" name="Google Shape;877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04429" y="4934220"/>
            <a:ext cx="4008467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1659" y="2995614"/>
            <a:ext cx="2072820" cy="914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46"/>
          <p:cNvCxnSpPr/>
          <p:nvPr/>
        </p:nvCxnSpPr>
        <p:spPr>
          <a:xfrm rot="10800000">
            <a:off x="5798069" y="3973701"/>
            <a:ext cx="10594" cy="797079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Paragraphs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86" name="Google Shape;886;p47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create a paragraph using &lt;p&gt; tag and the text inside opening and closing p tag is displayed as a paragraph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87" name="Google Shape;887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04429" y="4934220"/>
            <a:ext cx="4008467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1659" y="2995614"/>
            <a:ext cx="2072820" cy="914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9" name="Google Shape;889;p47"/>
          <p:cNvCxnSpPr/>
          <p:nvPr/>
        </p:nvCxnSpPr>
        <p:spPr>
          <a:xfrm rot="10800000">
            <a:off x="5798069" y="3973701"/>
            <a:ext cx="10594" cy="797079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Paragraphs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96" name="Google Shape;896;p48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using HTML paragraphs, we cannot change how the browser will display the content display by adding extra spaces or extra lines in the HTML code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97" name="Google Shape;897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9523" y="4632070"/>
            <a:ext cx="4008467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1659" y="2995614"/>
            <a:ext cx="2072820" cy="914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Google Shape;899;p48"/>
          <p:cNvCxnSpPr>
            <a:stCxn id="897" idx="0"/>
            <a:endCxn id="898" idx="2"/>
          </p:cNvCxnSpPr>
          <p:nvPr/>
        </p:nvCxnSpPr>
        <p:spPr>
          <a:xfrm rot="10800000" flipH="1">
            <a:off x="3343757" y="3909970"/>
            <a:ext cx="2454300" cy="722100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00" name="Google Shape;900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47623" y="4508414"/>
            <a:ext cx="3901778" cy="1996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1" name="Google Shape;901;p48"/>
          <p:cNvCxnSpPr>
            <a:stCxn id="900" idx="0"/>
            <a:endCxn id="898" idx="2"/>
          </p:cNvCxnSpPr>
          <p:nvPr/>
        </p:nvCxnSpPr>
        <p:spPr>
          <a:xfrm rot="10800000">
            <a:off x="5798012" y="3910214"/>
            <a:ext cx="2500500" cy="598200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Paragraphs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08" name="Google Shape;908;p4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browser removes any extra spaces and lines it finds in text which is contained in almost any HTML tag 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09" name="Google Shape;909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9523" y="4632070"/>
            <a:ext cx="4008467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1659" y="2995614"/>
            <a:ext cx="2072820" cy="914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49"/>
          <p:cNvCxnSpPr>
            <a:stCxn id="909" idx="0"/>
            <a:endCxn id="910" idx="2"/>
          </p:cNvCxnSpPr>
          <p:nvPr/>
        </p:nvCxnSpPr>
        <p:spPr>
          <a:xfrm rot="10800000" flipH="1">
            <a:off x="3343757" y="3909970"/>
            <a:ext cx="2454300" cy="722100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12" name="Google Shape;912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47623" y="4508414"/>
            <a:ext cx="3901778" cy="1996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3" name="Google Shape;913;p49"/>
          <p:cNvCxnSpPr>
            <a:stCxn id="912" idx="0"/>
            <a:endCxn id="910" idx="2"/>
          </p:cNvCxnSpPr>
          <p:nvPr/>
        </p:nvCxnSpPr>
        <p:spPr>
          <a:xfrm rot="10800000">
            <a:off x="5798012" y="3910214"/>
            <a:ext cx="2500500" cy="598200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Paragraphs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20" name="Google Shape;920;p5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you wish to display text formatted using spaces and new lines then you can make use of the pre tag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1" name="Google Shape;921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89667" y="4817264"/>
            <a:ext cx="3604572" cy="150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71330" y="4870609"/>
            <a:ext cx="4008467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8560" y="2932003"/>
            <a:ext cx="2072820" cy="914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4" name="Google Shape;924;p50"/>
          <p:cNvCxnSpPr/>
          <p:nvPr/>
        </p:nvCxnSpPr>
        <p:spPr>
          <a:xfrm rot="10800000">
            <a:off x="3364970" y="3910090"/>
            <a:ext cx="10594" cy="797079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5" name="Google Shape;925;p50"/>
          <p:cNvCxnSpPr/>
          <p:nvPr/>
        </p:nvCxnSpPr>
        <p:spPr>
          <a:xfrm rot="10800000">
            <a:off x="8688388" y="3910090"/>
            <a:ext cx="10594" cy="797079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26" name="Google Shape;926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62572" y="2737724"/>
            <a:ext cx="2072820" cy="108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1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HTML Paragraphs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02667" y="476608"/>
            <a:ext cx="3386667" cy="118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6" name="Google Shape;1226;p81"/>
          <p:cNvGrpSpPr/>
          <p:nvPr/>
        </p:nvGrpSpPr>
        <p:grpSpPr>
          <a:xfrm>
            <a:off x="1233192" y="2207553"/>
            <a:ext cx="9697359" cy="4111463"/>
            <a:chOff x="591670" y="2090218"/>
            <a:chExt cx="10675867" cy="4526327"/>
          </a:xfrm>
        </p:grpSpPr>
        <p:pic>
          <p:nvPicPr>
            <p:cNvPr id="1227" name="Google Shape;1227;p81"/>
            <p:cNvPicPr preferRelativeResize="0"/>
            <p:nvPr/>
          </p:nvPicPr>
          <p:blipFill rotWithShape="1">
            <a:blip r:embed="rId2"/>
            <a:srcRect t="13663" b="10935"/>
            <a:stretch>
              <a:fillRect/>
            </a:stretch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8" name="Google Shape;1228;p81"/>
            <p:cNvSpPr txBox="1"/>
            <p:nvPr/>
          </p:nvSpPr>
          <p:spPr>
            <a:xfrm>
              <a:off x="6880643" y="2451478"/>
              <a:ext cx="2878665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India: +91-7847955955</a:t>
              </a:r>
              <a:endParaRPr lang="en-US" sz="1800" b="1" i="0" u="none" strike="noStrike" cap="none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29" name="Google Shape;1229;p81"/>
            <p:cNvSpPr txBox="1"/>
            <p:nvPr/>
          </p:nvSpPr>
          <p:spPr>
            <a:xfrm>
              <a:off x="6880643" y="3152473"/>
              <a:ext cx="4161288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US: 1-800-216-8930 (TOLL FREE)</a:t>
              </a:r>
              <a:endParaRPr lang="en-US" sz="1800" b="1" i="0" u="none" strike="noStrike" cap="none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0" name="Google Shape;1230;p81"/>
            <p:cNvSpPr txBox="1"/>
            <p:nvPr/>
          </p:nvSpPr>
          <p:spPr>
            <a:xfrm>
              <a:off x="6880642" y="4099242"/>
              <a:ext cx="317514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7671B3"/>
                  </a:solidFill>
                  <a:latin typeface="Raleway"/>
                  <a:ea typeface="Raleway"/>
                  <a:cs typeface="Raleway"/>
                  <a:sym typeface="Raleway"/>
                </a:rPr>
                <a:t>support@intellipaat.com</a:t>
              </a:r>
              <a:endParaRPr lang="en-US" sz="1800" b="1" i="0" u="none" strike="noStrike" cap="none">
                <a:solidFill>
                  <a:srgbClr val="7671B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1" name="Google Shape;1231;p81"/>
            <p:cNvSpPr txBox="1"/>
            <p:nvPr/>
          </p:nvSpPr>
          <p:spPr>
            <a:xfrm>
              <a:off x="6880643" y="5486326"/>
              <a:ext cx="438689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3C8478"/>
                  </a:solidFill>
                  <a:latin typeface="Raleway"/>
                  <a:ea typeface="Raleway"/>
                  <a:cs typeface="Raleway"/>
                  <a:sym typeface="Raleway"/>
                </a:rPr>
                <a:t>24/7 Chat with Our Course Advisor</a:t>
              </a:r>
              <a:endParaRPr lang="en-US" sz="1800" b="1" i="0" u="none" strike="noStrike" cap="none">
                <a:solidFill>
                  <a:srgbClr val="3C847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32" name="Google Shape;1232;p81"/>
          <p:cNvSpPr/>
          <p:nvPr/>
        </p:nvSpPr>
        <p:spPr>
          <a:xfrm>
            <a:off x="9668539" y="14177"/>
            <a:ext cx="2509284" cy="1165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33" name="Google Shape;1233;p8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What is HTML?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17" name="Google Shape;517;p5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is a markup language and not a scripting language or a programming language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8" name="Google Shape;518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2460" y="3544245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340" y="3448258"/>
            <a:ext cx="2272365" cy="227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What is HTML?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27" name="Google Shape;527;p6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is used to define the structure of the content in a web page using well defined constructs such as tags and attributes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2460" y="3544245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340" y="3448258"/>
            <a:ext cx="2272365" cy="227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Creating HTML Pages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Creating HTML Pages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HTML Page is a single file that contains HTML code which can be interpreted and displayed by a web browser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54" name="Google Shape;554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1317" y="3428313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6489" y="3375137"/>
            <a:ext cx="2064347" cy="206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Creating HTML Pages</a:t>
            </a:r>
            <a:endParaRPr lang="en-US"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63" name="Google Shape;563;p1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HTML file can be created using any text editor or code editor such as notepad, visual studio code etc.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64" name="Google Shape;56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7619" y="348149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1317" y="3428313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6489" y="3375137"/>
            <a:ext cx="2064347" cy="206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4708</Words>
  <Application>WPS Presentation</Application>
  <PresentationFormat>Widescreen</PresentationFormat>
  <Paragraphs>236</Paragraphs>
  <Slides>49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SimSun</vt:lpstr>
      <vt:lpstr>Wingdings</vt:lpstr>
      <vt:lpstr>Arial</vt:lpstr>
      <vt:lpstr>Lato</vt:lpstr>
      <vt:lpstr>Calibri</vt:lpstr>
      <vt:lpstr>Raleway Thin</vt:lpstr>
      <vt:lpstr>Raleway</vt:lpstr>
      <vt:lpstr>Microsoft YaHei</vt:lpstr>
      <vt:lpstr>Arial Unicode MS</vt:lpstr>
      <vt:lpstr>Diseño personalizado</vt:lpstr>
      <vt:lpstr>1_Diseño personalizado</vt:lpstr>
      <vt:lpstr>2_Diseño personalizado</vt:lpstr>
      <vt:lpstr>4_Diseño personalizado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Borgohain</dc:creator>
  <cp:lastModifiedBy>HemavathiD</cp:lastModifiedBy>
  <cp:revision>12</cp:revision>
  <dcterms:created xsi:type="dcterms:W3CDTF">2019-08-22T08:21:00Z</dcterms:created>
  <dcterms:modified xsi:type="dcterms:W3CDTF">2022-05-07T13:38:56Z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902AD8903681412886AE517D67736850</vt:lpwstr>
  </property>
  <property fmtid="{D5CDD505-2E9C-101B-9397-08002B2CF9AE}" pid="3" name="KSOProductBuildVer">
    <vt:lpwstr>1033-11.2.0.11074</vt:lpwstr>
  </property>
</Properties>
</file>