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2"/>
  </p:sldMasterIdLst>
  <p:sldIdLst>
    <p:sldId id="299" r:id="rId3"/>
    <p:sldId id="300" r:id="rId4"/>
    <p:sldId id="320" r:id="rId5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8C8"/>
    <a:srgbClr val="78F8FF"/>
    <a:srgbClr val="8EABDE"/>
    <a:srgbClr val="8FACE1"/>
    <a:srgbClr val="F50736"/>
    <a:srgbClr val="5DD8F2"/>
    <a:srgbClr val="A4D329"/>
    <a:srgbClr val="C0F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3" autoAdjust="0"/>
  </p:normalViewPr>
  <p:slideViewPr>
    <p:cSldViewPr snapToGrid="0">
      <p:cViewPr varScale="1">
        <p:scale>
          <a:sx n="70" d="100"/>
          <a:sy n="70" d="100"/>
        </p:scale>
        <p:origin x="-1386" y="-90"/>
      </p:cViewPr>
      <p:guideLst>
        <p:guide orient="horz" pos="3728"/>
        <p:guide pos="5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6"/>
          <p:cNvGrpSpPr/>
          <p:nvPr userDrawn="1"/>
        </p:nvGrpSpPr>
        <p:grpSpPr>
          <a:xfrm>
            <a:off x="0" y="786093"/>
            <a:ext cx="9144000" cy="1236478"/>
            <a:chOff x="0" y="786093"/>
            <a:chExt cx="9144000" cy="123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94971"/>
              <a:ext cx="9144000" cy="12276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Handsoverlappin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253976" y="786093"/>
              <a:ext cx="1890024" cy="1226943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6" name="Billede 3" descr="dreamstime_Handsoverlappin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3288" y="785813"/>
            <a:ext cx="1890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  <a:defRPr/>
              </a:pPr>
              <a:endParaRPr lang="en-US" sz="16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rgbClr val="227088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indent="-342900" algn="ctr" defTabSz="914400">
                <a:buFont typeface="Calibri" pitchFamily="34" charset="0"/>
                <a:buAutoNum type="arabicPeriod"/>
                <a:defRPr/>
              </a:pPr>
              <a:endParaRPr lang="en-US" sz="14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09-Nov-14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92" r:id="rId14"/>
    <p:sldLayoutId id="2147483945" r:id="rId15"/>
    <p:sldLayoutId id="2147483957" r:id="rId16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Billede 26" descr="dreamstime_Handsoverlapp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400" y="0"/>
            <a:ext cx="91694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ktangel 27"/>
          <p:cNvSpPr/>
          <p:nvPr/>
        </p:nvSpPr>
        <p:spPr>
          <a:xfrm>
            <a:off x="-31752" y="2362602"/>
            <a:ext cx="7046699" cy="3529795"/>
          </a:xfrm>
          <a:prstGeom prst="rect">
            <a:avLst/>
          </a:prstGeom>
          <a:gradFill flip="none" rotWithShape="1">
            <a:gsLst>
              <a:gs pos="3100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96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gray">
          <a:xfrm>
            <a:off x="519113" y="3417804"/>
            <a:ext cx="485298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defTabSz="80168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71717"/>
                </a:solidFill>
              </a:rPr>
              <a:t>Happier Customers</a:t>
            </a:r>
          </a:p>
          <a:p>
            <a:pPr marL="342900" indent="-342900" defTabSz="80168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71717"/>
                </a:solidFill>
              </a:rPr>
              <a:t>Efficient Employees</a:t>
            </a:r>
          </a:p>
          <a:p>
            <a:pPr marL="342900" indent="-342900" defTabSz="80168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71717"/>
                </a:solidFill>
              </a:rPr>
              <a:t>Better workload assignment</a:t>
            </a:r>
            <a:endParaRPr lang="en-US" sz="2000" dirty="0">
              <a:solidFill>
                <a:srgbClr val="171717"/>
              </a:solidFill>
            </a:endParaRPr>
          </a:p>
          <a:p>
            <a:pPr marL="342900" indent="-342900" defTabSz="80168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71717"/>
                </a:solidFill>
              </a:rPr>
              <a:t>Motivational/Social Perspectives</a:t>
            </a:r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21509" name="Rectangle 5"/>
          <p:cNvSpPr txBox="1">
            <a:spLocks noChangeArrowheads="1"/>
          </p:cNvSpPr>
          <p:nvPr/>
        </p:nvSpPr>
        <p:spPr bwMode="gray">
          <a:xfrm>
            <a:off x="519112" y="2710374"/>
            <a:ext cx="5199299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Bank Management Portal</a:t>
            </a:r>
            <a:endParaRPr lang="en-US" sz="3000" b="1" dirty="0">
              <a:solidFill>
                <a:srgbClr val="171717"/>
              </a:solidFill>
            </a:endParaRPr>
          </a:p>
        </p:txBody>
      </p:sp>
      <p:pic>
        <p:nvPicPr>
          <p:cNvPr id="1026" name="Picture 2" descr="http://upload.wikimedia.org/wikipedia/commons/thumb/9/9d/Soci%C3%A9t%C3%A9_G%C3%A9n%C3%A9rale.svg/2000px-Soci%C3%A9t%C3%A9_G%C3%A9n%C3%A9ra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584" y="5089030"/>
            <a:ext cx="3154428" cy="63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04564" y="272373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Team Name</a:t>
            </a:r>
          </a:p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CodeSensible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1884683" y="1216191"/>
            <a:ext cx="54032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What Solutions do we offer?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31" name="Rektangel 30"/>
          <p:cNvSpPr>
            <a:spLocks noChangeArrowheads="1"/>
          </p:cNvSpPr>
          <p:nvPr/>
        </p:nvSpPr>
        <p:spPr bwMode="auto">
          <a:xfrm>
            <a:off x="1260475" y="2500313"/>
            <a:ext cx="4000500" cy="354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2" name="Rektangel 31"/>
          <p:cNvSpPr>
            <a:spLocks noChangeArrowheads="1"/>
          </p:cNvSpPr>
          <p:nvPr/>
        </p:nvSpPr>
        <p:spPr bwMode="auto">
          <a:xfrm>
            <a:off x="1260475" y="5070475"/>
            <a:ext cx="4000500" cy="3540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4" name="Rektangel 33"/>
          <p:cNvSpPr>
            <a:spLocks noChangeArrowheads="1"/>
          </p:cNvSpPr>
          <p:nvPr/>
        </p:nvSpPr>
        <p:spPr bwMode="auto">
          <a:xfrm>
            <a:off x="1260475" y="3786188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6" name="Rektangel 35"/>
          <p:cNvSpPr>
            <a:spLocks noChangeArrowheads="1"/>
          </p:cNvSpPr>
          <p:nvPr/>
        </p:nvSpPr>
        <p:spPr bwMode="auto">
          <a:xfrm>
            <a:off x="1260475" y="4214813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7" name="Rektangel 36"/>
          <p:cNvSpPr>
            <a:spLocks noChangeArrowheads="1"/>
          </p:cNvSpPr>
          <p:nvPr/>
        </p:nvSpPr>
        <p:spPr bwMode="auto">
          <a:xfrm>
            <a:off x="1260475" y="4643438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42" name="Tekstboks 46"/>
          <p:cNvSpPr txBox="1">
            <a:spLocks noChangeArrowheads="1"/>
          </p:cNvSpPr>
          <p:nvPr/>
        </p:nvSpPr>
        <p:spPr bwMode="auto">
          <a:xfrm>
            <a:off x="1295400" y="3398838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This is an example text. Go ahead and replace it</a:t>
            </a:r>
            <a:endParaRPr lang="da-DK" sz="1100">
              <a:solidFill>
                <a:schemeClr val="tx2"/>
              </a:solidFill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1295400" y="2970213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solidFill>
                  <a:srgbClr val="171717"/>
                </a:solidFill>
              </a:rPr>
              <a:t>This is an example text. Go ahead and replace it</a:t>
            </a:r>
            <a:endParaRPr lang="da-DK" sz="1100"/>
          </a:p>
        </p:txBody>
      </p:sp>
      <p:sp>
        <p:nvSpPr>
          <p:cNvPr id="22547" name="Tekstboks 53"/>
          <p:cNvSpPr txBox="1">
            <a:spLocks noChangeArrowheads="1"/>
          </p:cNvSpPr>
          <p:nvPr/>
        </p:nvSpPr>
        <p:spPr bwMode="auto">
          <a:xfrm>
            <a:off x="533400" y="33655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a-DK">
                <a:solidFill>
                  <a:srgbClr val="171717"/>
                </a:solidFill>
                <a:latin typeface="Zapf Dingbats" charset="2"/>
              </a:rPr>
              <a:t>✓</a:t>
            </a:r>
            <a:endParaRPr lang="da-DK">
              <a:solidFill>
                <a:srgbClr val="171717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76300" y="2530144"/>
            <a:ext cx="7429500" cy="2946400"/>
            <a:chOff x="876300" y="2489200"/>
            <a:chExt cx="7429500" cy="2946400"/>
          </a:xfrm>
        </p:grpSpPr>
        <p:sp>
          <p:nvSpPr>
            <p:cNvPr id="33" name="Rektangel 32"/>
            <p:cNvSpPr>
              <a:spLocks noChangeArrowheads="1"/>
            </p:cNvSpPr>
            <p:nvPr/>
          </p:nvSpPr>
          <p:spPr bwMode="auto">
            <a:xfrm>
              <a:off x="1260475" y="3357563"/>
              <a:ext cx="4000500" cy="352425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400" b="1" kern="0" noProof="1" smtClean="0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Real Time Analytics on Employee Patterns</a:t>
              </a:r>
              <a:endParaRPr lang="da-DK" sz="14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5" name="Rektangel 34"/>
            <p:cNvSpPr>
              <a:spLocks noChangeArrowheads="1"/>
            </p:cNvSpPr>
            <p:nvPr/>
          </p:nvSpPr>
          <p:spPr bwMode="auto">
            <a:xfrm>
              <a:off x="1260475" y="2928938"/>
              <a:ext cx="4000500" cy="3524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tx1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da-DK" sz="12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ＭＳ Ｐゴシック" pitchFamily="-97" charset="-128"/>
                </a:rPr>
                <a:t>Efficient Allocation of work to each employee</a:t>
              </a:r>
              <a:endParaRPr lang="da-DK" sz="12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2540" name="Tekstboks 44"/>
            <p:cNvSpPr txBox="1">
              <a:spLocks noChangeArrowheads="1"/>
            </p:cNvSpPr>
            <p:nvPr/>
          </p:nvSpPr>
          <p:spPr bwMode="auto">
            <a:xfrm>
              <a:off x="1295400" y="2540000"/>
              <a:ext cx="40005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100" dirty="0" smtClean="0">
                  <a:solidFill>
                    <a:srgbClr val="171717"/>
                  </a:solidFill>
                </a:rPr>
                <a:t>Smoot</a:t>
              </a:r>
              <a:r>
                <a:rPr lang="en-US" sz="1100" dirty="0" smtClean="0">
                  <a:solidFill>
                    <a:srgbClr val="171717"/>
                  </a:solidFill>
                </a:rPr>
                <a:t>h personalized user banking experience – Android App</a:t>
              </a:r>
              <a:endParaRPr lang="da-DK" sz="1100" dirty="0"/>
            </a:p>
          </p:txBody>
        </p:sp>
        <p:sp>
          <p:nvSpPr>
            <p:cNvPr id="22541" name="Tekstboks 45"/>
            <p:cNvSpPr txBox="1">
              <a:spLocks noChangeArrowheads="1"/>
            </p:cNvSpPr>
            <p:nvPr/>
          </p:nvSpPr>
          <p:spPr bwMode="auto">
            <a:xfrm>
              <a:off x="1295400" y="5118100"/>
              <a:ext cx="4000500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171717"/>
                  </a:solidFill>
                </a:rPr>
                <a:t>Personalized </a:t>
              </a:r>
              <a:r>
                <a:rPr lang="en-US" sz="1100" dirty="0" err="1" smtClean="0">
                  <a:solidFill>
                    <a:srgbClr val="171717"/>
                  </a:solidFill>
                </a:rPr>
                <a:t>Strories</a:t>
              </a:r>
              <a:r>
                <a:rPr lang="en-US" sz="1100" dirty="0">
                  <a:solidFill>
                    <a:srgbClr val="171717"/>
                  </a:solidFill>
                </a:rPr>
                <a:t> </a:t>
              </a:r>
              <a:r>
                <a:rPr lang="en-US" sz="1100" dirty="0" smtClean="0">
                  <a:solidFill>
                    <a:srgbClr val="171717"/>
                  </a:solidFill>
                </a:rPr>
                <a:t>/ Karma Score and a lot more</a:t>
              </a:r>
              <a:endParaRPr lang="da-DK" sz="1100" dirty="0"/>
            </a:p>
          </p:txBody>
        </p:sp>
        <p:sp>
          <p:nvSpPr>
            <p:cNvPr id="22543" name="Tekstboks 47"/>
            <p:cNvSpPr txBox="1">
              <a:spLocks noChangeArrowheads="1"/>
            </p:cNvSpPr>
            <p:nvPr/>
          </p:nvSpPr>
          <p:spPr bwMode="auto">
            <a:xfrm>
              <a:off x="1295400" y="4259263"/>
              <a:ext cx="40005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171717"/>
                  </a:solidFill>
                </a:rPr>
                <a:t>A very own Social Networking Platform and Dashboard</a:t>
              </a:r>
              <a:endParaRPr lang="da-DK" sz="1100" dirty="0"/>
            </a:p>
          </p:txBody>
        </p:sp>
        <p:sp>
          <p:nvSpPr>
            <p:cNvPr id="22545" name="Tekstboks 49"/>
            <p:cNvSpPr txBox="1">
              <a:spLocks noChangeArrowheads="1"/>
            </p:cNvSpPr>
            <p:nvPr/>
          </p:nvSpPr>
          <p:spPr bwMode="auto">
            <a:xfrm>
              <a:off x="1295400" y="3829050"/>
              <a:ext cx="4000500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171717"/>
                  </a:solidFill>
                </a:rPr>
                <a:t>Data for better business decisions</a:t>
              </a:r>
              <a:endParaRPr lang="da-DK" sz="1100" dirty="0"/>
            </a:p>
          </p:txBody>
        </p:sp>
        <p:sp>
          <p:nvSpPr>
            <p:cNvPr id="22546" name="Tekstboks 50"/>
            <p:cNvSpPr txBox="1">
              <a:spLocks noChangeArrowheads="1"/>
            </p:cNvSpPr>
            <p:nvPr/>
          </p:nvSpPr>
          <p:spPr bwMode="auto">
            <a:xfrm>
              <a:off x="1295400" y="4687888"/>
              <a:ext cx="40005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171717"/>
                  </a:solidFill>
                </a:rPr>
                <a:t>Eliminates general notification needs from the bank</a:t>
              </a:r>
              <a:endParaRPr lang="da-DK" sz="1100" dirty="0"/>
            </a:p>
          </p:txBody>
        </p:sp>
        <p:grpSp>
          <p:nvGrpSpPr>
            <p:cNvPr id="22548" name="Gruppe 73"/>
            <p:cNvGrpSpPr>
              <a:grpSpLocks/>
            </p:cNvGrpSpPr>
            <p:nvPr/>
          </p:nvGrpSpPr>
          <p:grpSpPr bwMode="auto">
            <a:xfrm>
              <a:off x="876300" y="5073650"/>
              <a:ext cx="344488" cy="344488"/>
              <a:chOff x="876300" y="5073650"/>
              <a:chExt cx="344488" cy="344488"/>
            </a:xfrm>
          </p:grpSpPr>
          <p:sp>
            <p:nvSpPr>
              <p:cNvPr id="27" name="Rektangel 26"/>
              <p:cNvSpPr>
                <a:spLocks noChangeArrowheads="1"/>
              </p:cNvSpPr>
              <p:nvPr/>
            </p:nvSpPr>
            <p:spPr bwMode="auto">
              <a:xfrm>
                <a:off x="876300" y="5073650"/>
                <a:ext cx="344488" cy="344488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73" name="Tekstboks 72"/>
              <p:cNvSpPr txBox="1">
                <a:spLocks noChangeArrowheads="1"/>
              </p:cNvSpPr>
              <p:nvPr/>
            </p:nvSpPr>
            <p:spPr bwMode="auto">
              <a:xfrm>
                <a:off x="890588" y="5103813"/>
                <a:ext cx="3222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algn="tl" rotWithShape="0">
                  <a:srgbClr val="000000">
                    <a:alpha val="74998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da-DK" sz="1200" dirty="0">
                    <a:latin typeface="Arial" pitchFamily="34" charset="0"/>
                    <a:ea typeface="ＭＳ Ｐゴシック" pitchFamily="-97" charset="-128"/>
                  </a:rPr>
                  <a:t>7</a:t>
                </a:r>
              </a:p>
            </p:txBody>
          </p:sp>
        </p:grpSp>
        <p:grpSp>
          <p:nvGrpSpPr>
            <p:cNvPr id="22549" name="Gruppe 75"/>
            <p:cNvGrpSpPr>
              <a:grpSpLocks/>
            </p:cNvGrpSpPr>
            <p:nvPr/>
          </p:nvGrpSpPr>
          <p:grpSpPr bwMode="auto">
            <a:xfrm>
              <a:off x="876300" y="4646613"/>
              <a:ext cx="344488" cy="344487"/>
              <a:chOff x="876300" y="4646613"/>
              <a:chExt cx="344488" cy="344487"/>
            </a:xfrm>
          </p:grpSpPr>
          <p:sp>
            <p:nvSpPr>
              <p:cNvPr id="24" name="Rektangel 23"/>
              <p:cNvSpPr>
                <a:spLocks noChangeArrowheads="1"/>
              </p:cNvSpPr>
              <p:nvPr/>
            </p:nvSpPr>
            <p:spPr bwMode="auto">
              <a:xfrm>
                <a:off x="876300" y="4646613"/>
                <a:ext cx="344488" cy="344487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75" name="Tekstboks 74"/>
              <p:cNvSpPr txBox="1">
                <a:spLocks noChangeArrowheads="1"/>
              </p:cNvSpPr>
              <p:nvPr/>
            </p:nvSpPr>
            <p:spPr bwMode="auto">
              <a:xfrm>
                <a:off x="890588" y="4683125"/>
                <a:ext cx="322262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algn="tl" rotWithShape="0">
                  <a:srgbClr val="000000">
                    <a:alpha val="74998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da-DK" sz="1200" dirty="0">
                    <a:latin typeface="Arial" pitchFamily="34" charset="0"/>
                    <a:ea typeface="ＭＳ Ｐゴシック" pitchFamily="-97" charset="-128"/>
                  </a:rPr>
                  <a:t>6</a:t>
                </a:r>
              </a:p>
            </p:txBody>
          </p:sp>
        </p:grpSp>
        <p:grpSp>
          <p:nvGrpSpPr>
            <p:cNvPr id="22550" name="Gruppe 77"/>
            <p:cNvGrpSpPr>
              <a:grpSpLocks/>
            </p:cNvGrpSpPr>
            <p:nvPr/>
          </p:nvGrpSpPr>
          <p:grpSpPr bwMode="auto">
            <a:xfrm>
              <a:off x="876300" y="4208463"/>
              <a:ext cx="344488" cy="342900"/>
              <a:chOff x="876300" y="4208463"/>
              <a:chExt cx="344488" cy="342900"/>
            </a:xfrm>
          </p:grpSpPr>
          <p:sp>
            <p:nvSpPr>
              <p:cNvPr id="21" name="Rektangel 20"/>
              <p:cNvSpPr>
                <a:spLocks noChangeArrowheads="1"/>
              </p:cNvSpPr>
              <p:nvPr/>
            </p:nvSpPr>
            <p:spPr bwMode="auto">
              <a:xfrm>
                <a:off x="876300" y="4208463"/>
                <a:ext cx="344488" cy="3429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77" name="Tekstboks 76"/>
              <p:cNvSpPr txBox="1">
                <a:spLocks noChangeArrowheads="1"/>
              </p:cNvSpPr>
              <p:nvPr/>
            </p:nvSpPr>
            <p:spPr bwMode="auto">
              <a:xfrm>
                <a:off x="890588" y="4238625"/>
                <a:ext cx="322262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algn="tl" rotWithShape="0">
                  <a:srgbClr val="000000">
                    <a:alpha val="74998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da-DK" sz="1200" dirty="0">
                    <a:latin typeface="Arial" pitchFamily="34" charset="0"/>
                    <a:ea typeface="ＭＳ Ｐゴシック" pitchFamily="-97" charset="-128"/>
                  </a:rPr>
                  <a:t>5</a:t>
                </a:r>
              </a:p>
            </p:txBody>
          </p:sp>
        </p:grpSp>
        <p:grpSp>
          <p:nvGrpSpPr>
            <p:cNvPr id="22551" name="Gruppe 79"/>
            <p:cNvGrpSpPr>
              <a:grpSpLocks/>
            </p:cNvGrpSpPr>
            <p:nvPr/>
          </p:nvGrpSpPr>
          <p:grpSpPr bwMode="auto">
            <a:xfrm>
              <a:off x="876300" y="3790950"/>
              <a:ext cx="344488" cy="347663"/>
              <a:chOff x="876300" y="3790950"/>
              <a:chExt cx="344488" cy="347663"/>
            </a:xfrm>
          </p:grpSpPr>
          <p:sp>
            <p:nvSpPr>
              <p:cNvPr id="14" name="Rektangel 13"/>
              <p:cNvSpPr>
                <a:spLocks noChangeArrowheads="1"/>
              </p:cNvSpPr>
              <p:nvPr/>
            </p:nvSpPr>
            <p:spPr bwMode="auto">
              <a:xfrm>
                <a:off x="876300" y="3790950"/>
                <a:ext cx="344488" cy="347663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79" name="Tekstboks 78"/>
              <p:cNvSpPr txBox="1">
                <a:spLocks noChangeArrowheads="1"/>
              </p:cNvSpPr>
              <p:nvPr/>
            </p:nvSpPr>
            <p:spPr bwMode="auto">
              <a:xfrm>
                <a:off x="890588" y="3822700"/>
                <a:ext cx="322262" cy="27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>
                  <a:defRPr/>
                </a:pPr>
                <a:r>
                  <a:rPr lang="da-DK" sz="1200" noProof="1">
                    <a:solidFill>
                      <a:srgbClr val="FFFFFF"/>
                    </a:solidFill>
                    <a:latin typeface="Arial" pitchFamily="34" charset="0"/>
                    <a:ea typeface="ＭＳ Ｐゴシック" pitchFamily="-97" charset="-128"/>
                  </a:rPr>
                  <a:t>4</a:t>
                </a:r>
              </a:p>
            </p:txBody>
          </p:sp>
        </p:grpSp>
        <p:grpSp>
          <p:nvGrpSpPr>
            <p:cNvPr id="22552" name="Gruppe 81"/>
            <p:cNvGrpSpPr>
              <a:grpSpLocks/>
            </p:cNvGrpSpPr>
            <p:nvPr/>
          </p:nvGrpSpPr>
          <p:grpSpPr bwMode="auto">
            <a:xfrm>
              <a:off x="876300" y="3363913"/>
              <a:ext cx="344488" cy="344487"/>
              <a:chOff x="876300" y="3363913"/>
              <a:chExt cx="344488" cy="344487"/>
            </a:xfrm>
          </p:grpSpPr>
          <p:sp>
            <p:nvSpPr>
              <p:cNvPr id="12" name="Rektangel 11"/>
              <p:cNvSpPr>
                <a:spLocks noChangeArrowheads="1"/>
              </p:cNvSpPr>
              <p:nvPr/>
            </p:nvSpPr>
            <p:spPr bwMode="auto">
              <a:xfrm>
                <a:off x="876300" y="3363913"/>
                <a:ext cx="344488" cy="344487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81" name="Tekstboks 80"/>
              <p:cNvSpPr txBox="1">
                <a:spLocks noChangeArrowheads="1"/>
              </p:cNvSpPr>
              <p:nvPr/>
            </p:nvSpPr>
            <p:spPr bwMode="auto">
              <a:xfrm>
                <a:off x="890588" y="3400425"/>
                <a:ext cx="322262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>
                  <a:defRPr/>
                </a:pPr>
                <a:r>
                  <a:rPr lang="da-DK" sz="1200" noProof="1">
                    <a:solidFill>
                      <a:srgbClr val="FFFFFF"/>
                    </a:solidFill>
                    <a:latin typeface="Arial" pitchFamily="34" charset="0"/>
                    <a:ea typeface="ＭＳ Ｐゴシック" pitchFamily="-97" charset="-128"/>
                  </a:rPr>
                  <a:t>3</a:t>
                </a:r>
              </a:p>
            </p:txBody>
          </p:sp>
        </p:grpSp>
        <p:grpSp>
          <p:nvGrpSpPr>
            <p:cNvPr id="22553" name="Gruppe 83"/>
            <p:cNvGrpSpPr>
              <a:grpSpLocks/>
            </p:cNvGrpSpPr>
            <p:nvPr/>
          </p:nvGrpSpPr>
          <p:grpSpPr bwMode="auto">
            <a:xfrm>
              <a:off x="876300" y="2936875"/>
              <a:ext cx="344488" cy="344488"/>
              <a:chOff x="876300" y="2936875"/>
              <a:chExt cx="344488" cy="344488"/>
            </a:xfrm>
          </p:grpSpPr>
          <p:sp>
            <p:nvSpPr>
              <p:cNvPr id="10" name="Rektangel 9"/>
              <p:cNvSpPr>
                <a:spLocks noChangeArrowheads="1"/>
              </p:cNvSpPr>
              <p:nvPr/>
            </p:nvSpPr>
            <p:spPr bwMode="auto">
              <a:xfrm>
                <a:off x="876300" y="2936875"/>
                <a:ext cx="344488" cy="344488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83" name="Tekstboks 82"/>
              <p:cNvSpPr txBox="1">
                <a:spLocks noChangeArrowheads="1"/>
              </p:cNvSpPr>
              <p:nvPr/>
            </p:nvSpPr>
            <p:spPr bwMode="auto">
              <a:xfrm>
                <a:off x="890588" y="2986088"/>
                <a:ext cx="322262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>
                  <a:defRPr/>
                </a:pPr>
                <a:r>
                  <a:rPr lang="da-DK" sz="1200" noProof="1">
                    <a:solidFill>
                      <a:srgbClr val="FFFFFF"/>
                    </a:solidFill>
                    <a:latin typeface="Arial" pitchFamily="34" charset="0"/>
                    <a:ea typeface="ＭＳ Ｐゴシック" pitchFamily="-97" charset="-128"/>
                  </a:rPr>
                  <a:t>2</a:t>
                </a:r>
              </a:p>
            </p:txBody>
          </p:sp>
        </p:grpSp>
        <p:grpSp>
          <p:nvGrpSpPr>
            <p:cNvPr id="22554" name="Gruppe 85"/>
            <p:cNvGrpSpPr>
              <a:grpSpLocks/>
            </p:cNvGrpSpPr>
            <p:nvPr/>
          </p:nvGrpSpPr>
          <p:grpSpPr bwMode="auto">
            <a:xfrm>
              <a:off x="876300" y="2511425"/>
              <a:ext cx="344488" cy="342900"/>
              <a:chOff x="876300" y="2511425"/>
              <a:chExt cx="344488" cy="342900"/>
            </a:xfrm>
          </p:grpSpPr>
          <p:sp>
            <p:nvSpPr>
              <p:cNvPr id="8" name="Rektangel 7"/>
              <p:cNvSpPr>
                <a:spLocks noChangeArrowheads="1"/>
              </p:cNvSpPr>
              <p:nvPr/>
            </p:nvSpPr>
            <p:spPr bwMode="auto">
              <a:xfrm>
                <a:off x="876300" y="2511425"/>
                <a:ext cx="344488" cy="3429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85" name="Tekstboks 84"/>
              <p:cNvSpPr txBox="1">
                <a:spLocks noChangeArrowheads="1"/>
              </p:cNvSpPr>
              <p:nvPr/>
            </p:nvSpPr>
            <p:spPr bwMode="auto">
              <a:xfrm>
                <a:off x="890588" y="2547938"/>
                <a:ext cx="322262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>
                  <a:defRPr/>
                </a:pPr>
                <a:r>
                  <a:rPr lang="da-DK" sz="1200" noProof="1">
                    <a:solidFill>
                      <a:srgbClr val="FFFFFF"/>
                    </a:solidFill>
                    <a:latin typeface="Arial" pitchFamily="34" charset="0"/>
                    <a:ea typeface="ＭＳ Ｐゴシック" pitchFamily="-97" charset="-128"/>
                  </a:rPr>
                  <a:t>1</a:t>
                </a:r>
              </a:p>
            </p:txBody>
          </p:sp>
        </p:grpSp>
        <p:grpSp>
          <p:nvGrpSpPr>
            <p:cNvPr id="22555" name="Gruppe 51"/>
            <p:cNvGrpSpPr>
              <a:grpSpLocks/>
            </p:cNvGrpSpPr>
            <p:nvPr/>
          </p:nvGrpSpPr>
          <p:grpSpPr bwMode="auto">
            <a:xfrm>
              <a:off x="5359400" y="2489200"/>
              <a:ext cx="2946400" cy="2946400"/>
              <a:chOff x="5359400" y="2489200"/>
              <a:chExt cx="2946400" cy="2946400"/>
            </a:xfrm>
          </p:grpSpPr>
          <p:sp>
            <p:nvSpPr>
              <p:cNvPr id="41" name="Rektangel 40"/>
              <p:cNvSpPr>
                <a:spLocks noChangeArrowheads="1"/>
              </p:cNvSpPr>
              <p:nvPr/>
            </p:nvSpPr>
            <p:spPr bwMode="auto">
              <a:xfrm>
                <a:off x="5359400" y="2489200"/>
                <a:ext cx="2946400" cy="2946400"/>
              </a:xfrm>
              <a:prstGeom prst="rect">
                <a:avLst/>
              </a:prstGeom>
              <a:gradFill flip="none" rotWithShape="1">
                <a:gsLst>
                  <a:gs pos="0">
                    <a:srgbClr val="CFCFCF"/>
                  </a:gs>
                  <a:gs pos="50000">
                    <a:srgbClr val="D5D5D5"/>
                  </a:gs>
                  <a:gs pos="100000">
                    <a:srgbClr val="C4C4C4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indent="-342900" algn="ctr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pic>
            <p:nvPicPr>
              <p:cNvPr id="51" name="Billede 50" descr="dreamstime_business handshake PC.jp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5462588" y="2616200"/>
                <a:ext cx="2732087" cy="26797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pic>
        <p:nvPicPr>
          <p:cNvPr id="46" name="Picture 2" descr="http://upload.wikimedia.org/wikipedia/commons/thumb/9/9d/Soci%C3%A9t%C3%A9_G%C3%A9n%C3%A9rale.svg/2000px-Soci%C3%A9t%C3%A9_G%C3%A9n%C3%A9ra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600" y="5839670"/>
            <a:ext cx="3154428" cy="63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itel 16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Arial" charset="0"/>
              </a:rPr>
              <a:t>The Architecture</a:t>
            </a:r>
            <a:endParaRPr lang="en-US" dirty="0" smtClean="0">
              <a:latin typeface="Arial" charset="0"/>
              <a:ea typeface="ＭＳ Ｐゴシック" charset="-128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7546" y="2183643"/>
            <a:ext cx="8434318" cy="3293724"/>
            <a:chOff x="176647" y="2334603"/>
            <a:chExt cx="8842668" cy="3142763"/>
          </a:xfrm>
        </p:grpSpPr>
        <p:sp>
          <p:nvSpPr>
            <p:cNvPr id="11" name="Right Arrow 10"/>
            <p:cNvSpPr/>
            <p:nvPr/>
          </p:nvSpPr>
          <p:spPr>
            <a:xfrm>
              <a:off x="1028703" y="3231231"/>
              <a:ext cx="533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052948" y="3522176"/>
              <a:ext cx="533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028703" y="3781949"/>
              <a:ext cx="533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028703" y="4093676"/>
              <a:ext cx="533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648" y="3092686"/>
              <a:ext cx="824345" cy="32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User 1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3574" y="3435190"/>
              <a:ext cx="904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User 2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6647" y="3708376"/>
              <a:ext cx="824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User 3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649" y="4038699"/>
              <a:ext cx="824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User 4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11485" y="3366313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Android mobile application</a:t>
              </a:r>
              <a:endParaRPr lang="en-US" sz="16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90703" y="3366450"/>
              <a:ext cx="1447800" cy="8309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Mobile android application</a:t>
              </a:r>
              <a:endParaRPr lang="en-US" sz="1400" dirty="0"/>
            </a:p>
          </p:txBody>
        </p:sp>
        <p:sp>
          <p:nvSpPr>
            <p:cNvPr id="22" name="Chevron 21"/>
            <p:cNvSpPr/>
            <p:nvPr/>
          </p:nvSpPr>
          <p:spPr>
            <a:xfrm>
              <a:off x="3429003" y="3781949"/>
              <a:ext cx="381000" cy="1143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906985" y="3763353"/>
              <a:ext cx="381000" cy="1143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4419603" y="3756426"/>
              <a:ext cx="381000" cy="1143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90658" y="3052854"/>
              <a:ext cx="838200" cy="145819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14903" y="4619175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Database</a:t>
              </a:r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39003" y="2334603"/>
              <a:ext cx="1676400" cy="2749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67603" y="2670987"/>
              <a:ext cx="304800" cy="2545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7603" y="3301141"/>
              <a:ext cx="304800" cy="2545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67603" y="3942732"/>
              <a:ext cx="304800" cy="2545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467603" y="4619175"/>
              <a:ext cx="304800" cy="2545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31285" y="2670987"/>
              <a:ext cx="1084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Employee 1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31285" y="3289930"/>
              <a:ext cx="1084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Employee  2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31285" y="3942732"/>
              <a:ext cx="1084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Manager  1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31285" y="4607964"/>
              <a:ext cx="1084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Manager </a:t>
              </a:r>
              <a:r>
                <a:rPr lang="en-US" sz="1200" dirty="0"/>
                <a:t>2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867403" y="3820503"/>
              <a:ext cx="1600200" cy="2731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867403" y="3522176"/>
              <a:ext cx="1524000" cy="316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867403" y="2798276"/>
              <a:ext cx="1524000" cy="10222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867403" y="3839099"/>
              <a:ext cx="1524000" cy="907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191253" y="4423298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 allocation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91253" y="2787065"/>
              <a:ext cx="87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Analytics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95315" y="5138812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Web Portal</a:t>
              </a:r>
              <a:endParaRPr lang="en-US" sz="1600" dirty="0"/>
            </a:p>
          </p:txBody>
        </p:sp>
      </p:grpSp>
      <p:pic>
        <p:nvPicPr>
          <p:cNvPr id="43" name="Picture 2" descr="http://upload.wikimedia.org/wikipedia/commons/thumb/9/9d/Soci%C3%A9t%C3%A9_G%C3%A9n%C3%A9rale.svg/2000px-Soci%C3%A9t%C3%A9_G%C3%A9n%C3%A9ra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721" y="5839669"/>
            <a:ext cx="3154428" cy="63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9626E48-2633-4046-AC88-6732CA3FC9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</TotalTime>
  <Words>131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PowerPoint Presentation</vt:lpstr>
      <vt:lpstr>PowerPoint Presentation</vt:lpstr>
      <vt:lpstr>The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Raj</dc:creator>
  <cp:lastModifiedBy>Akshay Raj</cp:lastModifiedBy>
  <cp:revision>4</cp:revision>
  <dcterms:created xsi:type="dcterms:W3CDTF">2014-11-08T21:16:49Z</dcterms:created>
  <dcterms:modified xsi:type="dcterms:W3CDTF">2014-11-08T21:49:19Z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TC018754749991</vt:lpwstr>
  </property>
</Properties>
</file>