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ml" Extension="xml"/>
  <Default ContentType="image/png" Extension="png"/>
  <Default ContentType="application/vnd.openxmlformats-officedocument.wordprocessingml.document" Extension="docx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wordprocessingml.document" PartName="/ppt/embeddings/Microsoft_Office_Word_Document1.docx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8404800" cx="4114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2096">
          <p15:clr>
            <a:srgbClr val="000000"/>
          </p15:clr>
        </p15:guide>
        <p15:guide id="2" pos="129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gr59PZW11aBkw7yPUzI56J8k6w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2096" orient="horz"/>
        <p:guide pos="129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15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086100" y="11930386"/>
            <a:ext cx="34975800" cy="8232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172200" y="21762720"/>
            <a:ext cx="28803600" cy="9814560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lvl="0" algn="ctr">
              <a:spcBef>
                <a:spcPts val="3100"/>
              </a:spcBef>
              <a:spcAft>
                <a:spcPts val="0"/>
              </a:spcAft>
              <a:buClr>
                <a:srgbClr val="888888"/>
              </a:buClr>
              <a:buSzPts val="155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720"/>
              </a:spcBef>
              <a:spcAft>
                <a:spcPts val="0"/>
              </a:spcAft>
              <a:buClr>
                <a:srgbClr val="888888"/>
              </a:buClr>
              <a:buSzPts val="13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340"/>
              </a:spcBef>
              <a:spcAft>
                <a:spcPts val="0"/>
              </a:spcAft>
              <a:buClr>
                <a:srgbClr val="888888"/>
              </a:buClr>
              <a:buSzPts val="117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7901304" y="3117224"/>
            <a:ext cx="25345393" cy="37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18077180" y="13293099"/>
            <a:ext cx="32768540" cy="925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782320" y="4377699"/>
            <a:ext cx="32768540" cy="270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057400" y="8961127"/>
            <a:ext cx="37033200" cy="2534539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250408" y="24678643"/>
            <a:ext cx="34975800" cy="7627620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400"/>
              <a:buFont typeface="Calibri"/>
              <a:buNone/>
              <a:defRPr b="1" sz="19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250408" y="16277596"/>
            <a:ext cx="34975800" cy="8401047"/>
          </a:xfrm>
          <a:prstGeom prst="rect">
            <a:avLst/>
          </a:prstGeom>
          <a:noFill/>
          <a:ln>
            <a:noFill/>
          </a:ln>
        </p:spPr>
        <p:txBody>
          <a:bodyPr anchorCtr="0" anchor="b" bIns="222050" lIns="444125" spcFirstLastPara="1" rIns="444125" wrap="square" tIns="222050">
            <a:normAutofit/>
          </a:bodyPr>
          <a:lstStyle>
            <a:lvl1pPr indent="-228600" lvl="0" marL="457200" algn="l">
              <a:spcBef>
                <a:spcPts val="1940"/>
              </a:spcBef>
              <a:spcAft>
                <a:spcPts val="0"/>
              </a:spcAft>
              <a:buClr>
                <a:srgbClr val="888888"/>
              </a:buClr>
              <a:buSzPts val="9700"/>
              <a:buNone/>
              <a:defRPr sz="97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740"/>
              </a:spcBef>
              <a:spcAft>
                <a:spcPts val="0"/>
              </a:spcAft>
              <a:buClr>
                <a:srgbClr val="888888"/>
              </a:buClr>
              <a:buSzPts val="8700"/>
              <a:buNone/>
              <a:defRPr sz="87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560"/>
              </a:spcBef>
              <a:spcAft>
                <a:spcPts val="0"/>
              </a:spcAft>
              <a:buClr>
                <a:srgbClr val="888888"/>
              </a:buClr>
              <a:buSzPts val="7800"/>
              <a:buNone/>
              <a:defRPr sz="7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360"/>
              </a:spcBef>
              <a:spcAft>
                <a:spcPts val="0"/>
              </a:spcAft>
              <a:buClr>
                <a:srgbClr val="888888"/>
              </a:buClr>
              <a:buSzPts val="6800"/>
              <a:buNone/>
              <a:defRPr sz="68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2057400" y="8961127"/>
            <a:ext cx="18173700" cy="2534539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1092200" lvl="0" marL="45720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Char char="•"/>
              <a:defRPr sz="13600"/>
            </a:lvl1pPr>
            <a:lvl2pPr indent="-971550" lvl="1" marL="9144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Char char="–"/>
              <a:defRPr sz="11700"/>
            </a:lvl2pPr>
            <a:lvl3pPr indent="-844550" lvl="2" marL="1371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20916900" y="8961127"/>
            <a:ext cx="18173700" cy="2534539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1092200" lvl="0" marL="45720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Char char="•"/>
              <a:defRPr sz="13600"/>
            </a:lvl1pPr>
            <a:lvl2pPr indent="-971550" lvl="1" marL="9144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Char char="–"/>
              <a:defRPr sz="11700"/>
            </a:lvl2pPr>
            <a:lvl3pPr indent="-844550" lvl="2" marL="1371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3pPr>
            <a:lvl4pPr indent="-781050" lvl="3" marL="1828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–"/>
              <a:defRPr sz="8700"/>
            </a:lvl4pPr>
            <a:lvl5pPr indent="-781050" lvl="4" marL="22860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»"/>
              <a:defRPr sz="8700"/>
            </a:lvl5pPr>
            <a:lvl6pPr indent="-781050" lvl="5" marL="27432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6pPr>
            <a:lvl7pPr indent="-781050" lvl="6" marL="32004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7pPr>
            <a:lvl8pPr indent="-781050" lvl="7" marL="3657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8pPr>
            <a:lvl9pPr indent="-781050" lvl="8" marL="41148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057403" y="8596633"/>
            <a:ext cx="18180846" cy="3582668"/>
          </a:xfrm>
          <a:prstGeom prst="rect">
            <a:avLst/>
          </a:prstGeom>
          <a:noFill/>
          <a:ln>
            <a:noFill/>
          </a:ln>
        </p:spPr>
        <p:txBody>
          <a:bodyPr anchorCtr="0" anchor="b" bIns="222050" lIns="444125" spcFirstLastPara="1" rIns="444125" wrap="square" tIns="222050">
            <a:normAutofit/>
          </a:bodyPr>
          <a:lstStyle>
            <a:lvl1pPr indent="-228600" lvl="0" marL="4572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None/>
              <a:defRPr b="1" sz="11700"/>
            </a:lvl1pPr>
            <a:lvl2pPr indent="-22860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b="1" sz="97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4pPr>
            <a:lvl5pPr indent="-228600" lvl="4" marL="22860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5pPr>
            <a:lvl6pPr indent="-228600" lvl="5" marL="27432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6pPr>
            <a:lvl7pPr indent="-228600" lvl="6" marL="32004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7pPr>
            <a:lvl8pPr indent="-228600" lvl="7" marL="36576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8pPr>
            <a:lvl9pPr indent="-228600" lvl="8" marL="4114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2057403" y="12179301"/>
            <a:ext cx="18180846" cy="221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971550" lvl="0" marL="4572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Char char="•"/>
              <a:defRPr sz="11700"/>
            </a:lvl1pPr>
            <a:lvl2pPr indent="-84455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23900" lvl="3" marL="1828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4pPr>
            <a:lvl5pPr indent="-723900" lvl="4" marL="22860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»"/>
              <a:defRPr sz="7800"/>
            </a:lvl5pPr>
            <a:lvl6pPr indent="-723900" lvl="5" marL="27432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6pPr>
            <a:lvl7pPr indent="-723900" lvl="6" marL="32004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7pPr>
            <a:lvl8pPr indent="-723900" lvl="7" marL="36576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8pPr>
            <a:lvl9pPr indent="-723900" lvl="8" marL="4114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20902614" y="8596633"/>
            <a:ext cx="18187988" cy="3582668"/>
          </a:xfrm>
          <a:prstGeom prst="rect">
            <a:avLst/>
          </a:prstGeom>
          <a:noFill/>
          <a:ln>
            <a:noFill/>
          </a:ln>
        </p:spPr>
        <p:txBody>
          <a:bodyPr anchorCtr="0" anchor="b" bIns="222050" lIns="444125" spcFirstLastPara="1" rIns="444125" wrap="square" tIns="222050">
            <a:normAutofit/>
          </a:bodyPr>
          <a:lstStyle>
            <a:lvl1pPr indent="-228600" lvl="0" marL="4572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None/>
              <a:defRPr b="1" sz="11700"/>
            </a:lvl1pPr>
            <a:lvl2pPr indent="-22860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None/>
              <a:defRPr b="1" sz="9700"/>
            </a:lvl2pPr>
            <a:lvl3pPr indent="-22860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None/>
              <a:defRPr b="1" sz="8700"/>
            </a:lvl3pPr>
            <a:lvl4pPr indent="-228600" lvl="3" marL="1828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4pPr>
            <a:lvl5pPr indent="-228600" lvl="4" marL="22860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5pPr>
            <a:lvl6pPr indent="-228600" lvl="5" marL="27432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6pPr>
            <a:lvl7pPr indent="-228600" lvl="6" marL="32004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7pPr>
            <a:lvl8pPr indent="-228600" lvl="7" marL="36576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8pPr>
            <a:lvl9pPr indent="-228600" lvl="8" marL="4114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None/>
              <a:defRPr b="1" sz="78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20902614" y="12179301"/>
            <a:ext cx="18187988" cy="22127212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971550" lvl="0" marL="4572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Char char="•"/>
              <a:defRPr sz="11700"/>
            </a:lvl1pPr>
            <a:lvl2pPr indent="-844550" lvl="1" marL="914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2pPr>
            <a:lvl3pPr indent="-781050" lvl="2" marL="1371600" algn="l">
              <a:spcBef>
                <a:spcPts val="1740"/>
              </a:spcBef>
              <a:spcAft>
                <a:spcPts val="0"/>
              </a:spcAft>
              <a:buClr>
                <a:schemeClr val="dk1"/>
              </a:buClr>
              <a:buSzPts val="8700"/>
              <a:buChar char="•"/>
              <a:defRPr sz="8700"/>
            </a:lvl3pPr>
            <a:lvl4pPr indent="-723900" lvl="3" marL="1828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–"/>
              <a:defRPr sz="7800"/>
            </a:lvl4pPr>
            <a:lvl5pPr indent="-723900" lvl="4" marL="22860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»"/>
              <a:defRPr sz="7800"/>
            </a:lvl5pPr>
            <a:lvl6pPr indent="-723900" lvl="5" marL="27432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6pPr>
            <a:lvl7pPr indent="-723900" lvl="6" marL="32004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7pPr>
            <a:lvl8pPr indent="-723900" lvl="7" marL="36576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8pPr>
            <a:lvl9pPr indent="-723900" lvl="8" marL="411480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2057405" y="1529080"/>
            <a:ext cx="13537408" cy="6507480"/>
          </a:xfrm>
          <a:prstGeom prst="rect">
            <a:avLst/>
          </a:prstGeom>
          <a:noFill/>
          <a:ln>
            <a:noFill/>
          </a:ln>
        </p:spPr>
        <p:txBody>
          <a:bodyPr anchorCtr="0" anchor="b" bIns="222050" lIns="444125" spcFirstLastPara="1" rIns="444125" wrap="square" tIns="222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Calibri"/>
              <a:buNone/>
              <a:defRPr b="1" sz="9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16087729" y="1529083"/>
            <a:ext cx="23002875" cy="3277743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1212850" lvl="0" marL="45720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500"/>
              <a:buChar char="•"/>
              <a:defRPr sz="15500"/>
            </a:lvl1pPr>
            <a:lvl2pPr indent="-1092200" lvl="1" marL="91440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Char char="–"/>
              <a:defRPr sz="13600"/>
            </a:lvl2pPr>
            <a:lvl3pPr indent="-971550" lvl="2" marL="137160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Char char="•"/>
              <a:defRPr sz="11700"/>
            </a:lvl3pPr>
            <a:lvl4pPr indent="-844550" lvl="3" marL="18288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–"/>
              <a:defRPr sz="9700"/>
            </a:lvl4pPr>
            <a:lvl5pPr indent="-844550" lvl="4" marL="22860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»"/>
              <a:defRPr sz="9700"/>
            </a:lvl5pPr>
            <a:lvl6pPr indent="-844550" lvl="5" marL="27432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6pPr>
            <a:lvl7pPr indent="-844550" lvl="6" marL="32004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7pPr>
            <a:lvl8pPr indent="-844550" lvl="7" marL="36576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8pPr>
            <a:lvl9pPr indent="-844550" lvl="8" marL="411480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Char char="•"/>
              <a:defRPr sz="97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2057405" y="8036563"/>
            <a:ext cx="13537408" cy="2626995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228600" lvl="0" marL="4572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065296" y="26883360"/>
            <a:ext cx="24688800" cy="3173733"/>
          </a:xfrm>
          <a:prstGeom prst="rect">
            <a:avLst/>
          </a:prstGeom>
          <a:noFill/>
          <a:ln>
            <a:noFill/>
          </a:ln>
        </p:spPr>
        <p:txBody>
          <a:bodyPr anchorCtr="0" anchor="b" bIns="222050" lIns="444125" spcFirstLastPara="1" rIns="444125" wrap="square" tIns="2220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Calibri"/>
              <a:buNone/>
              <a:defRPr b="1" sz="9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8065296" y="3431540"/>
            <a:ext cx="24688800" cy="2304288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065296" y="30057093"/>
            <a:ext cx="24688800" cy="4507227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228600" lvl="0" marL="457200" algn="l">
              <a:spcBef>
                <a:spcPts val="1360"/>
              </a:spcBef>
              <a:spcAft>
                <a:spcPts val="0"/>
              </a:spcAft>
              <a:buClr>
                <a:schemeClr val="dk1"/>
              </a:buClr>
              <a:buSzPts val="6800"/>
              <a:buNone/>
              <a:defRPr sz="6800"/>
            </a:lvl1pPr>
            <a:lvl2pPr indent="-228600" lvl="1" marL="914400" algn="l">
              <a:spcBef>
                <a:spcPts val="1160"/>
              </a:spcBef>
              <a:spcAft>
                <a:spcPts val="0"/>
              </a:spcAft>
              <a:buClr>
                <a:schemeClr val="dk1"/>
              </a:buClr>
              <a:buSzPts val="5800"/>
              <a:buNone/>
              <a:defRPr sz="5800"/>
            </a:lvl2pPr>
            <a:lvl3pPr indent="-228600" lvl="2" marL="1371600" algn="l"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3pPr>
            <a:lvl4pPr indent="-228600" lvl="3" marL="1828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4pPr>
            <a:lvl5pPr indent="-228600" lvl="4" marL="22860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5pPr>
            <a:lvl6pPr indent="-228600" lvl="5" marL="27432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6pPr>
            <a:lvl7pPr indent="-228600" lvl="6" marL="32004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7pPr>
            <a:lvl8pPr indent="-228600" lvl="7" marL="36576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8pPr>
            <a:lvl9pPr indent="-228600" lvl="8" marL="4114800" algn="l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2057400" y="1537972"/>
            <a:ext cx="3703320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b="0" i="0" sz="2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2057400" y="8961127"/>
            <a:ext cx="37033200" cy="25345393"/>
          </a:xfrm>
          <a:prstGeom prst="rect">
            <a:avLst/>
          </a:prstGeom>
          <a:noFill/>
          <a:ln>
            <a:noFill/>
          </a:ln>
        </p:spPr>
        <p:txBody>
          <a:bodyPr anchorCtr="0" anchor="t" bIns="222050" lIns="444125" spcFirstLastPara="1" rIns="444125" wrap="square" tIns="222050">
            <a:normAutofit/>
          </a:bodyPr>
          <a:lstStyle>
            <a:lvl1pPr indent="-1212850" lvl="0" marL="457200" marR="0" rtl="0" algn="l">
              <a:spcBef>
                <a:spcPts val="3100"/>
              </a:spcBef>
              <a:spcAft>
                <a:spcPts val="0"/>
              </a:spcAft>
              <a:buClr>
                <a:schemeClr val="dk1"/>
              </a:buClr>
              <a:buSzPts val="15500"/>
              <a:buFont typeface="Arial"/>
              <a:buChar char="•"/>
              <a:defRPr b="0" i="0" sz="15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92200" lvl="1" marL="914400" marR="0" rtl="0" algn="l">
              <a:spcBef>
                <a:spcPts val="2720"/>
              </a:spcBef>
              <a:spcAft>
                <a:spcPts val="0"/>
              </a:spcAft>
              <a:buClr>
                <a:schemeClr val="dk1"/>
              </a:buClr>
              <a:buSzPts val="13600"/>
              <a:buFont typeface="Arial"/>
              <a:buChar char="–"/>
              <a:defRPr b="0" i="0" sz="1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71550" lvl="2" marL="1371600" marR="0" rtl="0" algn="l">
              <a:spcBef>
                <a:spcPts val="2340"/>
              </a:spcBef>
              <a:spcAft>
                <a:spcPts val="0"/>
              </a:spcAft>
              <a:buClr>
                <a:schemeClr val="dk1"/>
              </a:buClr>
              <a:buSzPts val="11700"/>
              <a:buFont typeface="Arial"/>
              <a:buChar char="•"/>
              <a:defRPr b="0" i="0" sz="1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44550" lvl="3" marL="18288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–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44550" lvl="4" marL="22860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»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44550" lvl="5" marL="27432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44550" lvl="6" marL="32004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44550" lvl="7" marL="36576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44550" lvl="8" marL="4114800" marR="0" rtl="0" algn="l">
              <a:spcBef>
                <a:spcPts val="1940"/>
              </a:spcBef>
              <a:spcAft>
                <a:spcPts val="0"/>
              </a:spcAft>
              <a:buClr>
                <a:schemeClr val="dk1"/>
              </a:buClr>
              <a:buSzPts val="9700"/>
              <a:buFont typeface="Arial"/>
              <a:buChar char="•"/>
              <a:defRPr b="0" i="0" sz="9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2057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4058900" y="35595564"/>
            <a:ext cx="13030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9489400" y="35595564"/>
            <a:ext cx="9601200" cy="20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2050" lIns="444125" spcFirstLastPara="1" rIns="444125" wrap="square" tIns="2220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5.png"/><Relationship Id="rId11" Type="http://schemas.openxmlformats.org/officeDocument/2006/relationships/image" Target="../media/image7.jpg"/><Relationship Id="rId10" Type="http://schemas.openxmlformats.org/officeDocument/2006/relationships/image" Target="../media/image6.png"/><Relationship Id="rId13" Type="http://schemas.openxmlformats.org/officeDocument/2006/relationships/image" Target="../media/image11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1.png"/><Relationship Id="rId9" Type="http://schemas.openxmlformats.org/officeDocument/2006/relationships/image" Target="../media/image8.png"/><Relationship Id="rId15" Type="http://schemas.openxmlformats.org/officeDocument/2006/relationships/image" Target="../media/image10.png"/><Relationship Id="rId14" Type="http://schemas.openxmlformats.org/officeDocument/2006/relationships/image" Target="../media/image12.png"/><Relationship Id="rId17" Type="http://schemas.openxmlformats.org/officeDocument/2006/relationships/image" Target="../media/image13.png"/><Relationship Id="rId16" Type="http://schemas.openxmlformats.org/officeDocument/2006/relationships/image" Target="../media/image14.png"/><Relationship Id="rId5" Type="http://schemas.openxmlformats.org/officeDocument/2006/relationships/image" Target="../media/image2.png"/><Relationship Id="rId19" Type="http://schemas.openxmlformats.org/officeDocument/2006/relationships/package" Target="../embeddings/Microsoft_Office_Word_Document1.docx"/><Relationship Id="rId6" Type="http://schemas.openxmlformats.org/officeDocument/2006/relationships/image" Target="../media/image4.jpg"/><Relationship Id="rId18" Type="http://schemas.openxmlformats.org/officeDocument/2006/relationships/package" Target="../embeddings/Microsoft_Office_Word_Document1.docx"/><Relationship Id="rId7" Type="http://schemas.openxmlformats.org/officeDocument/2006/relationships/image" Target="../media/image3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9EFF">
                <a:alpha val="80000"/>
              </a:srgbClr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128430"/>
            <a:ext cx="41481375" cy="38123970"/>
            <a:chOff x="0" y="128430"/>
            <a:chExt cx="41481375" cy="38123970"/>
          </a:xfrm>
        </p:grpSpPr>
        <p:sp>
          <p:nvSpPr>
            <p:cNvPr id="85" name="Google Shape;85;p1"/>
            <p:cNvSpPr/>
            <p:nvPr/>
          </p:nvSpPr>
          <p:spPr>
            <a:xfrm>
              <a:off x="15124082" y="4648202"/>
              <a:ext cx="10972800" cy="5181600"/>
            </a:xfrm>
            <a:prstGeom prst="roundRect">
              <a:avLst>
                <a:gd fmla="val 16667" name="adj"/>
              </a:avLst>
            </a:prstGeom>
            <a:solidFill>
              <a:srgbClr val="D6E3BC"/>
            </a:solidFill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291834" y="270064"/>
              <a:ext cx="40564340" cy="3692336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2750" lIns="105500" spcFirstLastPara="1" rIns="105500" wrap="square" tIns="527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8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3352489481335177824048.png" id="87" name="Google Shape;87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502581" y="4191001"/>
              <a:ext cx="3079819" cy="237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"/>
            <p:cNvSpPr txBox="1"/>
            <p:nvPr/>
          </p:nvSpPr>
          <p:spPr>
            <a:xfrm>
              <a:off x="36484" y="128430"/>
              <a:ext cx="41075041" cy="15838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9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Cross-Isobath Freshwater Exchange Within the Labrador Sea</a:t>
              </a:r>
              <a:endParaRPr b="0" i="0" sz="9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4" y="1524000"/>
              <a:ext cx="41148000" cy="11683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Clark Pennelly</a:t>
              </a:r>
              <a:r>
                <a:rPr b="0" baseline="3000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Xianmin Hu</a:t>
              </a:r>
              <a:r>
                <a:rPr b="0" baseline="3000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1,2</a:t>
              </a:r>
              <a:r>
                <a:rPr b="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Paul G. Myers</a:t>
              </a:r>
              <a:r>
                <a:rPr b="0" baseline="30000" i="0" lang="en-US" sz="69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0" i="0" sz="6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4" y="2514600"/>
              <a:ext cx="41148000" cy="15223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baseline="3000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Earth and Atmospheric Sciences, University of Alberta, Canada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baseline="3000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i="0" lang="en-US" sz="4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Department of Fisheries and Oceans, Bedford Institute of Oceanography, Canada </a:t>
              </a:r>
              <a:endParaRPr b="0" baseline="30000" i="0" sz="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ylon\AppData\Local\Temp\Rar$DRa0.375\UA-EAC-COLOUR.png" id="91" name="Google Shape;91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828800" y="4191001"/>
              <a:ext cx="4424745" cy="237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"/>
            <p:cNvSpPr txBox="1"/>
            <p:nvPr/>
          </p:nvSpPr>
          <p:spPr>
            <a:xfrm>
              <a:off x="609600" y="533400"/>
              <a:ext cx="3962400" cy="27841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HE24A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8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2873</a:t>
              </a:r>
              <a:endParaRPr b="0" i="0" sz="8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ylon\Google Drive\PhD\Conferences\Ocean Sciences 2018\poster\Clark_image.jpg" id="93" name="Google Shape;9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7338000" y="413630"/>
              <a:ext cx="3504146" cy="346558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" name="Google Shape;94;p1"/>
            <p:cNvSpPr txBox="1"/>
            <p:nvPr/>
          </p:nvSpPr>
          <p:spPr>
            <a:xfrm>
              <a:off x="33807816" y="3362980"/>
              <a:ext cx="338817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pennelly@ualberta.ca</a:t>
              </a:r>
              <a:endPara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ylon\Google Drive\PhD\Conferences\Ocean Sciences 2018\poster\LS_isobath.png" id="95" name="Google Shape;95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5092528" y="10972799"/>
              <a:ext cx="11035908" cy="10972800"/>
            </a:xfrm>
            <a:prstGeom prst="rect">
              <a:avLst/>
            </a:prstGeom>
            <a:noFill/>
            <a:ln cap="sq" cmpd="sng" w="635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96" name="Google Shape;96;p1"/>
            <p:cNvSpPr txBox="1"/>
            <p:nvPr/>
          </p:nvSpPr>
          <p:spPr>
            <a:xfrm>
              <a:off x="19104852" y="4800604"/>
              <a:ext cx="2938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Motivation</a:t>
              </a:r>
              <a:endParaRPr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ylon\Downloads\VITALS LOGO.png" id="97" name="Google Shape;97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29565600" y="4191001"/>
              <a:ext cx="2570204" cy="237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1"/>
            <p:cNvSpPr/>
            <p:nvPr/>
          </p:nvSpPr>
          <p:spPr>
            <a:xfrm rot="3126191">
              <a:off x="18506870" y="14140883"/>
              <a:ext cx="3059647" cy="1471038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 rot="-3394795">
              <a:off x="20336082" y="13149636"/>
              <a:ext cx="5131864" cy="1442852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 rot="-522298">
              <a:off x="16585066" y="12390350"/>
              <a:ext cx="2305798" cy="1692170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/>
            <p:nvPr/>
          </p:nvSpPr>
          <p:spPr>
            <a:xfrm rot="-5014007">
              <a:off x="15866125" y="14254724"/>
              <a:ext cx="1700812" cy="1304318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 rot="-7952512">
              <a:off x="15858555" y="16495241"/>
              <a:ext cx="2999696" cy="1425402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 rot="-6566314">
              <a:off x="17657818" y="19192826"/>
              <a:ext cx="3342691" cy="1783716"/>
            </a:xfrm>
            <a:prstGeom prst="leftRightArrow">
              <a:avLst>
                <a:gd fmla="val 50000" name="adj1"/>
                <a:gd fmla="val 50000" name="adj2"/>
              </a:avLst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15163800" y="5638800"/>
              <a:ext cx="10896599" cy="37856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Labrador Sea contains an important region of deep convection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 input of freshwater increases stratification within the Labrador Sea, reducing    	convection strength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Convection in this region produces Labrador Sea Water 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Labrador Sea Water is part of the Atlantic Meridional Overturning Circulation (AMOC)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Reduced Labrador Sea Water causes a reduction in AMOC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Changes in AMOC strength have climate implications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currents along the east coast of Greenland, in Davis Strait, and Hudson 	Strait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Set out to study and quantify where freshwater exchange occurs</a:t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14971682" y="22707599"/>
              <a:ext cx="11277600" cy="10058401"/>
            </a:xfrm>
            <a:prstGeom prst="roundRect">
              <a:avLst>
                <a:gd fmla="val 16667" name="adj"/>
              </a:avLst>
            </a:prstGeom>
            <a:solidFill>
              <a:srgbClr val="FBD4B4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-304800" lvl="0" marL="4572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18994886" y="23012403"/>
              <a:ext cx="27517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Key Points</a:t>
              </a:r>
              <a:endParaRPr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15544800" y="23926800"/>
              <a:ext cx="10287000" cy="8217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amounts of freshwater released from West Greenland Current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regions provide a saline water flux to the Labrador Sea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Many regions have a clear seasonal cycle of freshwater exchange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fluxes across shallow isobaths, often far less at depth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Across all regions, Polar Water transfers ~9 mSv across the 2000m isobath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 generally stronger than turbulent transport</a:t>
              </a:r>
              <a:endParaRPr/>
            </a:p>
            <a:p>
              <a:pPr indent="-4572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Calibri"/>
                <a:buAutoNum type="arabicPeriod"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and mean transport often act in opposite directions</a:t>
              </a:r>
              <a:endParaRPr/>
            </a:p>
            <a:p>
              <a:pPr indent="-304800" lvl="0" marL="4572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1"/>
            <p:cNvSpPr/>
            <p:nvPr/>
          </p:nvSpPr>
          <p:spPr>
            <a:xfrm rot="-5400000">
              <a:off x="16954503" y="9978850"/>
              <a:ext cx="1752600" cy="1828800"/>
            </a:xfrm>
            <a:prstGeom prst="lef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0800000" scaled="0"/>
            </a:gra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1"/>
            <p:cNvSpPr txBox="1"/>
            <p:nvPr/>
          </p:nvSpPr>
          <p:spPr>
            <a:xfrm>
              <a:off x="16916401" y="10245554"/>
              <a:ext cx="192995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 mSv</a:t>
              </a:r>
              <a:r>
                <a:rPr baseline="-25000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"/>
            <p:cNvSpPr/>
            <p:nvPr/>
          </p:nvSpPr>
          <p:spPr>
            <a:xfrm rot="-4339387">
              <a:off x="23300308" y="9882630"/>
              <a:ext cx="1752600" cy="1828800"/>
            </a:xfrm>
            <a:prstGeom prst="lef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0800000" scaled="0"/>
            </a:gra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 rot="1078434">
              <a:off x="23420366" y="9892354"/>
              <a:ext cx="172996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100-125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mSv</a:t>
              </a:r>
              <a:r>
                <a:rPr baseline="-25000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2" name="Google Shape;112;p1"/>
            <p:cNvCxnSpPr/>
            <p:nvPr/>
          </p:nvCxnSpPr>
          <p:spPr>
            <a:xfrm flipH="1">
              <a:off x="14706600" y="17297400"/>
              <a:ext cx="2743200" cy="685800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13725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13" name="Google Shape;113;p1"/>
            <p:cNvCxnSpPr/>
            <p:nvPr/>
          </p:nvCxnSpPr>
          <p:spPr>
            <a:xfrm flipH="1">
              <a:off x="14173200" y="20040600"/>
              <a:ext cx="5105400" cy="5105400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25882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14" name="Google Shape;114;p1"/>
            <p:cNvCxnSpPr/>
            <p:nvPr/>
          </p:nvCxnSpPr>
          <p:spPr>
            <a:xfrm>
              <a:off x="19812000" y="14630399"/>
              <a:ext cx="6629400" cy="2743200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13725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15" name="Google Shape;115;p1"/>
            <p:cNvCxnSpPr/>
            <p:nvPr/>
          </p:nvCxnSpPr>
          <p:spPr>
            <a:xfrm flipH="1" rot="10800000">
              <a:off x="17678400" y="12379152"/>
              <a:ext cx="8839200" cy="762000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13725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cxnSp>
          <p:nvCxnSpPr>
            <p:cNvPr id="116" name="Google Shape;116;p1"/>
            <p:cNvCxnSpPr/>
            <p:nvPr/>
          </p:nvCxnSpPr>
          <p:spPr>
            <a:xfrm>
              <a:off x="22631400" y="13868401"/>
              <a:ext cx="4419600" cy="11125199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13725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  <p:pic>
          <p:nvPicPr>
            <p:cNvPr descr="C:\Users\cylon\Google Drive\PhD\Conferences\Ocean Sciences 2018\poster\IsobathColorBar.png" id="117" name="Google Shape;117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22783806" y="16840202"/>
              <a:ext cx="2917683" cy="266066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"/>
            <p:cNvSpPr/>
            <p:nvPr/>
          </p:nvSpPr>
          <p:spPr>
            <a:xfrm>
              <a:off x="76200" y="33375600"/>
              <a:ext cx="40995600" cy="4876800"/>
            </a:xfrm>
            <a:prstGeom prst="roundRect">
              <a:avLst>
                <a:gd fmla="val 16667" name="adj"/>
              </a:avLst>
            </a:prstGeom>
            <a:solidFill>
              <a:srgbClr val="D6E3BC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ylon\Google Drive\PhD\Conferences\Ocean Sciences 2018\poster\ANHA12nest.png" id="119" name="Google Shape;119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3411200" y="33451800"/>
              <a:ext cx="5721350" cy="45513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p1"/>
            <p:cNvSpPr txBox="1"/>
            <p:nvPr/>
          </p:nvSpPr>
          <p:spPr>
            <a:xfrm>
              <a:off x="228601" y="34137600"/>
              <a:ext cx="13085762" cy="3416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performed using NEMO</a:t>
              </a:r>
              <a:r>
                <a:rPr baseline="30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an ocean model coupled with a sea-ice model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Horizontal resolution was set to 1/12° with 50 vertical levels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Simulations were forced by the high spatial and temporal resolution Canadian Meteorological Centre’s 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Global Deterministic Prediction System</a:t>
              </a:r>
              <a:r>
                <a:rPr baseline="30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Initial conditions were taken from GLORYS 2v3: SSH, horizontal velocities, salinity, and temperature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Boundary conditions were also taken from GLORYS 2v3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The simulation was integrated from 2002 until the end of 2016. Output saved every 5 days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First years used as a spin-up state; first year of analysis was 2006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29032200" y="33560266"/>
              <a:ext cx="4645118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Calculations</a:t>
              </a:r>
              <a:endParaRPr/>
            </a:p>
          </p:txBody>
        </p:sp>
        <p:sp>
          <p:nvSpPr>
            <p:cNvPr id="122" name="Google Shape;122;p1"/>
            <p:cNvSpPr txBox="1"/>
            <p:nvPr/>
          </p:nvSpPr>
          <p:spPr>
            <a:xfrm>
              <a:off x="5257806" y="33560266"/>
              <a:ext cx="4312271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Numerical  Simulation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"/>
            <p:cNvSpPr txBox="1"/>
            <p:nvPr/>
          </p:nvSpPr>
          <p:spPr>
            <a:xfrm>
              <a:off x="19431000" y="34213800"/>
              <a:ext cx="1281806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 was calculated based on a salinity reference of 34.8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was calculated for mean and turbulent transport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 was taken over a 25 day moving mean.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transport was the deviation from the mean state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was integrated across 5 isobaths and 6 sections</a:t>
              </a:r>
              <a:endParaRPr/>
            </a:p>
            <a:p>
              <a:pPr indent="-1524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was calculated for Polar Water: density &lt; 27.68 kg/m</a:t>
              </a:r>
              <a:r>
                <a:rPr baseline="30000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salinity &lt; 34.8, any temperature  </a:t>
              </a:r>
              <a:endParaRPr/>
            </a:p>
          </p:txBody>
        </p:sp>
        <p:sp>
          <p:nvSpPr>
            <p:cNvPr id="124" name="Google Shape;124;p1"/>
            <p:cNvSpPr txBox="1"/>
            <p:nvPr/>
          </p:nvSpPr>
          <p:spPr>
            <a:xfrm>
              <a:off x="19812000" y="36606540"/>
              <a:ext cx="21031200" cy="15696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Citations: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Cuny et al., 2005: Davis Strait volume, freshwater, and heat fluxes.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Deep Sea Research Part 1: Oceanographic Research Papers.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52.3, 519-542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Dickson et al., 2007: Current estimates of freshwater flux through Arctic and subarctic seas,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Progress in Oceanography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73, 210-230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Straneo and Saucier, 2008b: The Arctic-Subarctic Exchange Through Hudson Strait,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Arctic-Subarctic Ocean Fluxes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Springer, Dordrecht, 249-261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Madec and the NEMO team, 2008: NEMO ocean engine, Technical Note, Institut Pierre-Simon Laplace, France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aseline="30000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Smith et al., 2014: A new atmospheric dataset for forcing ice-ocean models: Evaluation of reforecasts using the Canadian global deterministic prediction system, </a:t>
              </a:r>
              <a:r>
                <a:rPr i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Quarterly Journal of the Royal Meteorological Society</a:t>
              </a: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, 140.680, 881-894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nserc_crsng_high.jpg" id="125" name="Google Shape;125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34747200" y="4191001"/>
              <a:ext cx="5365871" cy="2377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"/>
            <p:cNvSpPr txBox="1"/>
            <p:nvPr/>
          </p:nvSpPr>
          <p:spPr>
            <a:xfrm>
              <a:off x="16535400" y="33514566"/>
              <a:ext cx="18288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Horizontal Resolution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[ km ]</a:t>
              </a:r>
              <a:endParaRPr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19357229" y="33375600"/>
              <a:ext cx="2433551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Methods</a:t>
              </a:r>
              <a:endParaRPr sz="4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0" y="6823550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7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</a:t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0" y="24771999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0" y="15780398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"/>
            <p:cNvSpPr txBox="1"/>
            <p:nvPr/>
          </p:nvSpPr>
          <p:spPr>
            <a:xfrm>
              <a:off x="9702792" y="6971870"/>
              <a:ext cx="3606816" cy="845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Hudson Strait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"/>
            <p:cNvSpPr txBox="1"/>
            <p:nvPr/>
          </p:nvSpPr>
          <p:spPr>
            <a:xfrm>
              <a:off x="9251803" y="24956191"/>
              <a:ext cx="4508794" cy="783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Southern Labrador</a:t>
              </a: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"/>
            <p:cNvSpPr txBox="1"/>
            <p:nvPr/>
          </p:nvSpPr>
          <p:spPr>
            <a:xfrm>
              <a:off x="9054378" y="15818068"/>
              <a:ext cx="4903645" cy="845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Northern Labrador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"/>
            <p:cNvSpPr txBox="1"/>
            <p:nvPr/>
          </p:nvSpPr>
          <p:spPr>
            <a:xfrm rot="-5400000">
              <a:off x="-3263775" y="10620729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"/>
            <p:cNvSpPr txBox="1"/>
            <p:nvPr/>
          </p:nvSpPr>
          <p:spPr>
            <a:xfrm rot="-5400000">
              <a:off x="-3263775" y="19577579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"/>
            <p:cNvSpPr txBox="1"/>
            <p:nvPr/>
          </p:nvSpPr>
          <p:spPr>
            <a:xfrm rot="-5400000">
              <a:off x="-3263775" y="28569179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"/>
            <p:cNvSpPr txBox="1"/>
            <p:nvPr/>
          </p:nvSpPr>
          <p:spPr>
            <a:xfrm>
              <a:off x="8610600" y="17524575"/>
              <a:ext cx="5791200" cy="489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 onshore transport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inter-annual variability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Seasonal cycle</a:t>
              </a:r>
              <a:endParaRPr/>
            </a:p>
            <a:p>
              <a:pPr indent="-3048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transport:</a:t>
              </a:r>
              <a:endParaRPr/>
            </a:p>
            <a:p>
              <a:pPr indent="-463550" lvl="0" marL="927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 offshore transport</a:t>
              </a:r>
              <a:endParaRPr/>
            </a:p>
            <a:p>
              <a:pPr indent="-463550" lvl="0" marL="9271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 seasonal cycle</a:t>
              </a:r>
              <a:endParaRPr/>
            </a:p>
            <a:p>
              <a:pPr indent="-3651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20750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500m: onshore 10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onshore 4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Seasonal cycles out of phase</a:t>
              </a:r>
              <a:endParaRPr/>
            </a:p>
          </p:txBody>
        </p:sp>
        <p:sp>
          <p:nvSpPr>
            <p:cNvPr id="138" name="Google Shape;138;p1"/>
            <p:cNvSpPr txBox="1"/>
            <p:nvPr/>
          </p:nvSpPr>
          <p:spPr>
            <a:xfrm>
              <a:off x="8610600" y="26668573"/>
              <a:ext cx="5791200" cy="489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Primarily onshore 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amounts of transport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Seasonal cycle depends on isobath</a:t>
              </a:r>
              <a:endParaRPr/>
            </a:p>
            <a:p>
              <a:pPr indent="-3048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transport: 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Stronger than mean transport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Seasonal cycle: Max in summer</a:t>
              </a:r>
              <a:endParaRPr/>
            </a:p>
            <a:p>
              <a:pPr indent="-3651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20750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 : offshore 1.5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onshore 1.5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"/>
            <p:cNvSpPr txBox="1"/>
            <p:nvPr/>
          </p:nvSpPr>
          <p:spPr>
            <a:xfrm>
              <a:off x="8610600" y="8685375"/>
              <a:ext cx="5791200" cy="4893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freshwater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Shallow isobaths: large onshore    transport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Stronger transport in later years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Minimal seasonal cycle</a:t>
              </a:r>
              <a:endParaRPr/>
            </a:p>
            <a:p>
              <a:pPr indent="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freshwater transport: 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Some offshore transport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Little seasonal cycle</a:t>
              </a:r>
              <a:endParaRPr/>
            </a:p>
            <a:p>
              <a:pPr indent="-3651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20750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freshwater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500m: onshore 23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onshore 1.3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lark\Google Drive\PhD\Conferences\Hudson_Mean_eddy_IA_MonClim.png" id="140" name="Google Shape;140;p1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740664" y="7474598"/>
              <a:ext cx="7772400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1"/>
            <p:cNvSpPr txBox="1"/>
            <p:nvPr/>
          </p:nvSpPr>
          <p:spPr>
            <a:xfrm>
              <a:off x="2057400" y="6971870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"/>
            <p:cNvSpPr txBox="1"/>
            <p:nvPr/>
          </p:nvSpPr>
          <p:spPr>
            <a:xfrm>
              <a:off x="5754886" y="6971870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lark\Google Drive\PhD\Conferences\NorthLab_Mean_eddy_IA_MonClim.png" id="143" name="Google Shape;143;p1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768096" y="16313798"/>
              <a:ext cx="7717536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1"/>
            <p:cNvSpPr txBox="1"/>
            <p:nvPr/>
          </p:nvSpPr>
          <p:spPr>
            <a:xfrm>
              <a:off x="1865114" y="15818068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"/>
            <p:cNvSpPr txBox="1"/>
            <p:nvPr/>
          </p:nvSpPr>
          <p:spPr>
            <a:xfrm>
              <a:off x="5562600" y="15818068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lark\Google Drive\PhD\Conferences\SouthLab_Mean_eddy_IA_MonClim.png" id="146" name="Google Shape;146;p1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768096" y="25457796"/>
              <a:ext cx="7717536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1"/>
            <p:cNvSpPr txBox="1"/>
            <p:nvPr/>
          </p:nvSpPr>
          <p:spPr>
            <a:xfrm>
              <a:off x="1905000" y="24956191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1"/>
            <p:cNvSpPr txBox="1"/>
            <p:nvPr/>
          </p:nvSpPr>
          <p:spPr>
            <a:xfrm>
              <a:off x="5602486" y="24956191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"/>
            <p:cNvSpPr txBox="1"/>
            <p:nvPr/>
          </p:nvSpPr>
          <p:spPr>
            <a:xfrm>
              <a:off x="3234881" y="14778335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26517600" y="24771999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6517600" y="15780398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26517600" y="6823550"/>
              <a:ext cx="14630400" cy="8382000"/>
            </a:xfrm>
            <a:prstGeom prst="roundRect">
              <a:avLst>
                <a:gd fmla="val 16667" name="adj"/>
              </a:avLst>
            </a:prstGeom>
            <a:solidFill>
              <a:srgbClr val="DAE5F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"/>
            <p:cNvSpPr txBox="1"/>
            <p:nvPr/>
          </p:nvSpPr>
          <p:spPr>
            <a:xfrm>
              <a:off x="27293680" y="15794476"/>
              <a:ext cx="4239041" cy="845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West Greenland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1"/>
            <p:cNvSpPr txBox="1"/>
            <p:nvPr/>
          </p:nvSpPr>
          <p:spPr>
            <a:xfrm>
              <a:off x="27416534" y="24956869"/>
              <a:ext cx="3993332" cy="845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East Greenland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1"/>
            <p:cNvSpPr txBox="1"/>
            <p:nvPr/>
          </p:nvSpPr>
          <p:spPr>
            <a:xfrm>
              <a:off x="27051000" y="6955276"/>
              <a:ext cx="4724400" cy="8451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2750" lIns="105500" spcFirstLastPara="1" rIns="105500" wrap="square" tIns="5275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Davis Strait</a:t>
              </a:r>
              <a:endParaRPr/>
            </a:p>
          </p:txBody>
        </p:sp>
        <p:sp>
          <p:nvSpPr>
            <p:cNvPr id="156" name="Google Shape;156;p1"/>
            <p:cNvSpPr txBox="1"/>
            <p:nvPr/>
          </p:nvSpPr>
          <p:spPr>
            <a:xfrm rot="-5400000">
              <a:off x="28899829" y="19603222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1"/>
            <p:cNvSpPr txBox="1"/>
            <p:nvPr/>
          </p:nvSpPr>
          <p:spPr>
            <a:xfrm rot="-5400000">
              <a:off x="28892627" y="28830623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"/>
            <p:cNvSpPr txBox="1"/>
            <p:nvPr/>
          </p:nvSpPr>
          <p:spPr>
            <a:xfrm rot="-5400000">
              <a:off x="28892627" y="10798773"/>
              <a:ext cx="7358553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Freshwater Transport [ mSv ]</a:t>
              </a:r>
              <a:endParaRPr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"/>
            <p:cNvSpPr txBox="1"/>
            <p:nvPr/>
          </p:nvSpPr>
          <p:spPr>
            <a:xfrm>
              <a:off x="26517600" y="26483907"/>
              <a:ext cx="5791200" cy="526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 transport at shallow depths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Onshore transport at deeper regions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High variability at shallow depths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seasonality</a:t>
              </a:r>
              <a:endParaRPr/>
            </a:p>
            <a:p>
              <a:pPr indent="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transport: </a:t>
              </a:r>
              <a:endParaRPr/>
            </a:p>
            <a:p>
              <a:pPr indent="-457200" lvl="1" marL="91440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 transport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Little exchange across 2000m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 seasonality</a:t>
              </a:r>
              <a:endParaRPr/>
            </a:p>
            <a:p>
              <a:pPr indent="-3048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866775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transport: </a:t>
              </a:r>
              <a:endParaRPr/>
            </a:p>
            <a:p>
              <a:pPr indent="-46355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500m: onshore 1.8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6355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offshore 0.6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1"/>
            <p:cNvSpPr txBox="1"/>
            <p:nvPr/>
          </p:nvSpPr>
          <p:spPr>
            <a:xfrm>
              <a:off x="26517600" y="16970577"/>
              <a:ext cx="5791200" cy="60016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 transport of freshwater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Very strong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Large inter-annual variability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Clear and strong seasonality</a:t>
              </a:r>
              <a:endParaRPr/>
            </a:p>
            <a:p>
              <a:pPr indent="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transport: 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 transport of freshwater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Limited seasonality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 has low transport, others are greater</a:t>
              </a:r>
              <a:endParaRPr/>
            </a:p>
            <a:p>
              <a:pPr indent="-3651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20750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500m:offshore 46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offshore 21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Transport terms in same direction</a:t>
              </a:r>
              <a:endParaRPr/>
            </a:p>
          </p:txBody>
        </p:sp>
        <p:sp>
          <p:nvSpPr>
            <p:cNvPr id="161" name="Google Shape;161;p1"/>
            <p:cNvSpPr txBox="1"/>
            <p:nvPr/>
          </p:nvSpPr>
          <p:spPr>
            <a:xfrm>
              <a:off x="26517600" y="8500709"/>
              <a:ext cx="5791200" cy="526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 freshwater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Offshore at shallow isobaths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Onshore across deeper isobaths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Clear season signals</a:t>
              </a:r>
              <a:endParaRPr/>
            </a:p>
            <a:p>
              <a:pPr indent="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 freshwater transport: 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Opposite direction as mean transport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Low transport 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Some seasonal signal</a:t>
              </a:r>
              <a:endParaRPr/>
            </a:p>
            <a:p>
              <a:pPr indent="-517525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365125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920750" lvl="1" marL="92075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Net  freshwater transport:</a:t>
              </a:r>
              <a:endParaRPr/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500m:  offshore 10 mSv</a:t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457200" lvl="1" marL="92075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Char char="•"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2000m: onshore 7.5 mSv	</a:t>
              </a:r>
              <a:endParaRPr/>
            </a:p>
          </p:txBody>
        </p:sp>
        <p:pic>
          <p:nvPicPr>
            <p:cNvPr descr="C:\Users\Clark\Google Drive\PhD\Conferences\WGC_Mean_eddy_IA_MonClim.png" id="162" name="Google Shape;162;p1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32973264" y="16313798"/>
              <a:ext cx="7717536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1"/>
            <p:cNvSpPr txBox="1"/>
            <p:nvPr/>
          </p:nvSpPr>
          <p:spPr>
            <a:xfrm>
              <a:off x="34364421" y="15794476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1"/>
            <p:cNvSpPr txBox="1"/>
            <p:nvPr/>
          </p:nvSpPr>
          <p:spPr>
            <a:xfrm>
              <a:off x="38061906" y="15794476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lark\Google Drive\PhD\Conferences\Davis_Mean_eddy_IA_MonClim.png" id="165" name="Google Shape;165;p1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32973264" y="7474598"/>
              <a:ext cx="7717536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6" name="Google Shape;166;p1"/>
            <p:cNvSpPr txBox="1"/>
            <p:nvPr/>
          </p:nvSpPr>
          <p:spPr>
            <a:xfrm>
              <a:off x="34357218" y="6955276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1"/>
            <p:cNvSpPr txBox="1"/>
            <p:nvPr/>
          </p:nvSpPr>
          <p:spPr>
            <a:xfrm>
              <a:off x="38054703" y="6955276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:\Users\Clark\Google Drive\PhD\Conferences\EGC_Mean_eddy_IA_MonClim.png" id="168" name="Google Shape;168;p1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32973264" y="25457796"/>
              <a:ext cx="7717536" cy="7315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"/>
            <p:cNvSpPr txBox="1"/>
            <p:nvPr/>
          </p:nvSpPr>
          <p:spPr>
            <a:xfrm>
              <a:off x="34364421" y="24956869"/>
              <a:ext cx="12715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Mean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38061906" y="24956869"/>
              <a:ext cx="1993623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Turbulent</a:t>
              </a:r>
              <a:endPara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32780287" y="34213800"/>
              <a:ext cx="6858000" cy="32004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172" name="Google Shape;172;p1"/>
            <p:cNvGraphicFramePr/>
            <p:nvPr/>
          </p:nvGraphicFramePr>
          <p:xfrm>
            <a:off x="30937200" y="34415412"/>
            <a:ext cx="10544175" cy="3227388"/>
          </p:xfrm>
          <a:graphic>
            <a:graphicData uri="http://schemas.openxmlformats.org/presentationml/2006/ole">
              <mc:AlternateContent>
                <mc:Choice Requires="v">
                  <p:oleObj r:id="rId18" imgH="3227388" imgW="10544175" progId="Word.Document.12" spid="_x0000_s1">
                    <p:embed/>
                  </p:oleObj>
                </mc:Choice>
                <mc:Fallback>
                  <p:oleObj r:id="rId19" imgH="3227388" imgW="10544175" progId="Word.Document.12">
                    <p:embed/>
                    <p:pic>
                      <p:nvPicPr>
                        <p:cNvPr id="172" name="Google Shape;172;p1"/>
                        <p:cNvPicPr preferRelativeResize="0"/>
                        <p:nvPr/>
                      </p:nvPicPr>
                      <p:blipFill rotWithShape="1">
                        <a:blip r:embed="rId20">
                          <a:alphaModFix/>
                        </a:blip>
                        <a:srcRect b="0" l="0" r="0" t="0"/>
                        <a:stretch/>
                      </p:blipFill>
                      <p:spPr>
                        <a:xfrm>
                          <a:off x="30937200" y="34415412"/>
                          <a:ext cx="10544175" cy="3227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Google Shape;173;p1"/>
            <p:cNvSpPr/>
            <p:nvPr/>
          </p:nvSpPr>
          <p:spPr>
            <a:xfrm rot="10800000">
              <a:off x="13792200" y="13106400"/>
              <a:ext cx="1752600" cy="1828800"/>
            </a:xfrm>
            <a:prstGeom prst="left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97B4E4"/>
                </a:gs>
                <a:gs pos="50000">
                  <a:srgbClr val="BFCFEC"/>
                </a:gs>
                <a:gs pos="100000">
                  <a:srgbClr val="E0E8F4"/>
                </a:gs>
              </a:gsLst>
              <a:lin ang="10800000" scaled="0"/>
            </a:gra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8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 txBox="1"/>
            <p:nvPr/>
          </p:nvSpPr>
          <p:spPr>
            <a:xfrm>
              <a:off x="13725037" y="13293553"/>
              <a:ext cx="122783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mSv</a:t>
              </a:r>
              <a:r>
                <a:rPr baseline="-25000" lang="en-US" sz="3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aseline="-25000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 txBox="1"/>
            <p:nvPr/>
          </p:nvSpPr>
          <p:spPr>
            <a:xfrm>
              <a:off x="3234881" y="23637766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 txBox="1"/>
            <p:nvPr/>
          </p:nvSpPr>
          <p:spPr>
            <a:xfrm>
              <a:off x="3234881" y="32766000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 txBox="1"/>
            <p:nvPr/>
          </p:nvSpPr>
          <p:spPr>
            <a:xfrm>
              <a:off x="3565997" y="19722664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 txBox="1"/>
            <p:nvPr/>
          </p:nvSpPr>
          <p:spPr>
            <a:xfrm>
              <a:off x="3565997" y="28879800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 txBox="1"/>
            <p:nvPr/>
          </p:nvSpPr>
          <p:spPr>
            <a:xfrm>
              <a:off x="3565997" y="10899230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 txBox="1"/>
            <p:nvPr/>
          </p:nvSpPr>
          <p:spPr>
            <a:xfrm>
              <a:off x="35440049" y="32766000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 txBox="1"/>
            <p:nvPr/>
          </p:nvSpPr>
          <p:spPr>
            <a:xfrm>
              <a:off x="35440049" y="23622000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 txBox="1"/>
            <p:nvPr/>
          </p:nvSpPr>
          <p:spPr>
            <a:xfrm>
              <a:off x="35440049" y="14782800"/>
              <a:ext cx="2783967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Monthly Climatology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 txBox="1"/>
            <p:nvPr/>
          </p:nvSpPr>
          <p:spPr>
            <a:xfrm>
              <a:off x="35771165" y="19735800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 txBox="1"/>
            <p:nvPr/>
          </p:nvSpPr>
          <p:spPr>
            <a:xfrm>
              <a:off x="35771165" y="10896600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 txBox="1"/>
            <p:nvPr/>
          </p:nvSpPr>
          <p:spPr>
            <a:xfrm>
              <a:off x="35771165" y="28859922"/>
              <a:ext cx="21217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Simulation Year</a:t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86" name="Google Shape;186;p1"/>
            <p:cNvCxnSpPr/>
            <p:nvPr/>
          </p:nvCxnSpPr>
          <p:spPr>
            <a:xfrm rot="10800000">
              <a:off x="14173200" y="14935200"/>
              <a:ext cx="2514600" cy="0"/>
            </a:xfrm>
            <a:prstGeom prst="straightConnector1">
              <a:avLst/>
            </a:prstGeom>
            <a:noFill/>
            <a:ln cap="sq" cmpd="sng" w="76200">
              <a:solidFill>
                <a:schemeClr val="dk1">
                  <a:alpha val="13725"/>
                </a:schemeClr>
              </a:solidFill>
              <a:prstDash val="dash"/>
              <a:round/>
              <a:headEnd len="sm" w="sm" type="none"/>
              <a:tailEnd len="med" w="med" type="stealth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cylon</dc:creator>
</cp:coreProperties>
</file>