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70" r:id="rId5"/>
    <p:sldId id="268" r:id="rId6"/>
    <p:sldId id="274" r:id="rId7"/>
    <p:sldId id="271" r:id="rId8"/>
    <p:sldId id="260" r:id="rId9"/>
    <p:sldId id="276" r:id="rId10"/>
    <p:sldId id="278" r:id="rId11"/>
    <p:sldId id="266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7D6"/>
    <a:srgbClr val="00208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9" autoAdjust="0"/>
    <p:restoredTop sz="86432" autoAdjust="0"/>
  </p:normalViewPr>
  <p:slideViewPr>
    <p:cSldViewPr>
      <p:cViewPr>
        <p:scale>
          <a:sx n="80" d="100"/>
          <a:sy n="80" d="100"/>
        </p:scale>
        <p:origin x="-768" y="6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75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3A297-DDF9-464A-9282-62230C51C453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42F62-CB09-4256-A747-916C8160A1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68362-702C-4A91-BA59-592BAFEEA6DF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22ED-CEA2-4B7D-941E-85B31272A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22ED-CEA2-4B7D-941E-85B31272A90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22ED-CEA2-4B7D-941E-85B31272A90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1B0C-9634-44A6-8502-D13F2577A7AC}" type="datetime1">
              <a:rPr lang="en-US" smtClean="0"/>
              <a:pPr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2A18-E22C-46E5-82D3-CC0038F3799D}" type="datetime1">
              <a:rPr lang="en-US" smtClean="0"/>
              <a:pPr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C980-DDB9-4501-A999-605CC24BD354}" type="datetime1">
              <a:rPr lang="en-US" smtClean="0"/>
              <a:pPr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7BE6-C551-4DBD-86E7-9D4BEEDE798E}" type="datetime1">
              <a:rPr lang="en-US" smtClean="0"/>
              <a:pPr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F711-9F28-4BAC-9A8A-BA90E1DD027E}" type="datetime1">
              <a:rPr lang="en-US" smtClean="0"/>
              <a:pPr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D588-3E9F-4D1B-877F-616CEB6C442F}" type="datetime1">
              <a:rPr lang="en-US" smtClean="0"/>
              <a:pPr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F622-8CA5-4CA9-91E1-6E4D2B0E120D}" type="datetime1">
              <a:rPr lang="en-US" smtClean="0"/>
              <a:pPr/>
              <a:t>7/27/2016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3518-595C-41CE-BA0F-FACE97F708CA}" type="datetime1">
              <a:rPr lang="en-US" smtClean="0"/>
              <a:pPr/>
              <a:t>7/27/2016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3FB9-7A70-4B8C-8820-7991F68627E3}" type="datetime1">
              <a:rPr lang="en-US" smtClean="0"/>
              <a:pPr/>
              <a:t>7/27/2016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B199-F5B8-4067-8205-15DFA912F5DE}" type="datetime1">
              <a:rPr lang="en-US" smtClean="0"/>
              <a:pPr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4AE-5949-4FA4-AA35-674F8A55C96B}" type="datetime1">
              <a:rPr lang="en-US" smtClean="0"/>
              <a:pPr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B2AF3-DD72-4786-9E9A-AE2D4FCFF470}" type="datetime1">
              <a:rPr lang="en-US" smtClean="0"/>
              <a:pPr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cylon\Desktop\junk%20from%20desktop\VITALS\eke_pennelly7856.mp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144000" cy="3600451"/>
          </a:xfrm>
        </p:spPr>
        <p:txBody>
          <a:bodyPr>
            <a:normAutofit/>
          </a:bodyPr>
          <a:lstStyle/>
          <a:p>
            <a:r>
              <a:rPr lang="en-US" dirty="0" smtClean="0"/>
              <a:t>Effect of grid resolution on ocean simulations in the Labrador Sea using NEMO and AGRIF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Clark Pennelly</a:t>
            </a:r>
          </a:p>
          <a:p>
            <a:r>
              <a:rPr lang="en-US" dirty="0" err="1" smtClean="0"/>
              <a:t>Xianmin</a:t>
            </a:r>
            <a:r>
              <a:rPr lang="en-US" dirty="0" smtClean="0"/>
              <a:t> </a:t>
            </a:r>
            <a:r>
              <a:rPr lang="en-US" dirty="0" err="1" smtClean="0"/>
              <a:t>Hu</a:t>
            </a:r>
            <a:endParaRPr lang="en-US" dirty="0" smtClean="0"/>
          </a:p>
          <a:p>
            <a:r>
              <a:rPr lang="en-US" dirty="0" smtClean="0"/>
              <a:t>Paul G. Myers</a:t>
            </a:r>
          </a:p>
          <a:p>
            <a:r>
              <a:rPr lang="en-US" dirty="0" smtClean="0"/>
              <a:t>Department of Earth and Atmospheric Sciences</a:t>
            </a:r>
          </a:p>
          <a:p>
            <a:r>
              <a:rPr lang="en-US" dirty="0" smtClean="0"/>
              <a:t>University of Alberta</a:t>
            </a:r>
          </a:p>
        </p:txBody>
      </p:sp>
      <p:pic>
        <p:nvPicPr>
          <p:cNvPr id="1026" name="Picture 2" descr="C:\Users\cylon\Desktop\CMOS2015\ocean\UA-COLOUR-440p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14325"/>
            <a:ext cx="4191000" cy="981075"/>
          </a:xfrm>
          <a:prstGeom prst="rect">
            <a:avLst/>
          </a:prstGeom>
          <a:noFill/>
        </p:spPr>
      </p:pic>
      <p:pic>
        <p:nvPicPr>
          <p:cNvPr id="1027" name="Picture 3" descr="C:\Users\cylon\Desktop\CMOS2015\ocean\eas1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0"/>
            <a:ext cx="2159000" cy="1619250"/>
          </a:xfrm>
          <a:prstGeom prst="rect">
            <a:avLst/>
          </a:prstGeom>
          <a:noFill/>
        </p:spPr>
      </p:pic>
      <p:pic>
        <p:nvPicPr>
          <p:cNvPr id="1029" name="Picture 5" descr="C:\Users\cylon\Downloads\VITALS 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6600" y="4964430"/>
            <a:ext cx="1964724" cy="1817370"/>
          </a:xfrm>
          <a:prstGeom prst="rect">
            <a:avLst/>
          </a:prstGeom>
          <a:noFill/>
        </p:spPr>
      </p:pic>
      <p:pic>
        <p:nvPicPr>
          <p:cNvPr id="1030" name="Picture 6" descr="C:\Users\cylon\Desktop\CMOS2015\ocean\nserc_crsng_high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" y="5029200"/>
            <a:ext cx="3962400" cy="17556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-228600"/>
            <a:ext cx="7010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Eddy Kinetic </a:t>
            </a:r>
            <a:r>
              <a:rPr lang="en-US" dirty="0" err="1" smtClean="0"/>
              <a:t>Energy:sqrt</a:t>
            </a:r>
            <a:r>
              <a:rPr lang="en-US" dirty="0" smtClean="0"/>
              <a:t>  [cm/s]</a:t>
            </a:r>
            <a:endParaRPr lang="en-US" dirty="0"/>
          </a:p>
        </p:txBody>
      </p:sp>
      <p:sp>
        <p:nvSpPr>
          <p:cNvPr id="5" name="Up-Down Arrow 4"/>
          <p:cNvSpPr/>
          <p:nvPr/>
        </p:nvSpPr>
        <p:spPr>
          <a:xfrm rot="5400000">
            <a:off x="4914900" y="5314950"/>
            <a:ext cx="304800" cy="21717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6389" y="6488668"/>
            <a:ext cx="174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Same Forcing/IC</a:t>
            </a:r>
          </a:p>
        </p:txBody>
      </p:sp>
      <p:sp>
        <p:nvSpPr>
          <p:cNvPr id="7" name="Up-Down Arrow 6"/>
          <p:cNvSpPr/>
          <p:nvPr/>
        </p:nvSpPr>
        <p:spPr>
          <a:xfrm>
            <a:off x="533400" y="1371600"/>
            <a:ext cx="304800" cy="3276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-278826" y="2883815"/>
            <a:ext cx="1203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Same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Resolution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54506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ANHA4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6248400"/>
            <a:ext cx="156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ANHA4-Runoff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54700" y="6248400"/>
            <a:ext cx="984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AGRIF12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48600" y="22860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ANHA12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3" name="eke_pennelly7856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685800"/>
            <a:ext cx="7467600" cy="5600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cylon\Desktop\CMOS2015\ocean\agrif36LSmes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7391" y="2667000"/>
            <a:ext cx="4220359" cy="4191000"/>
          </a:xfrm>
          <a:prstGeom prst="rect">
            <a:avLst/>
          </a:prstGeom>
          <a:noFill/>
        </p:spPr>
      </p:pic>
      <p:pic>
        <p:nvPicPr>
          <p:cNvPr id="33" name="Picture 2" descr="C:\Users\cylon\Desktop\CMOS2015\ocean\anha4me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66750"/>
            <a:ext cx="4722813" cy="4210050"/>
          </a:xfrm>
          <a:prstGeom prst="rect">
            <a:avLst/>
          </a:prstGeom>
          <a:noFill/>
        </p:spPr>
      </p:pic>
      <p:pic>
        <p:nvPicPr>
          <p:cNvPr id="4098" name="Picture 2" descr="C:\Users\cylon\Desktop\CMOS2015\ocean\agrif36firstmes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4114800"/>
            <a:ext cx="2733626" cy="2743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609600"/>
            <a:ext cx="4343400" cy="1295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Ongoing work: Double(+) Nesting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19200" y="1905000"/>
            <a:ext cx="1219200" cy="9906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81200" y="4953000"/>
            <a:ext cx="838200" cy="1143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438400" y="1905000"/>
            <a:ext cx="1447800" cy="2209800"/>
          </a:xfrm>
          <a:prstGeom prst="line">
            <a:avLst/>
          </a:prstGeom>
          <a:ln w="412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143000" y="1905000"/>
            <a:ext cx="76200" cy="2209800"/>
          </a:xfrm>
          <a:prstGeom prst="line">
            <a:avLst/>
          </a:prstGeom>
          <a:ln w="412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981200" y="2743200"/>
            <a:ext cx="3048000" cy="2209800"/>
          </a:xfrm>
          <a:prstGeom prst="line">
            <a:avLst/>
          </a:prstGeom>
          <a:ln w="412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57400" y="6096000"/>
            <a:ext cx="2895600" cy="609600"/>
          </a:xfrm>
          <a:prstGeom prst="line">
            <a:avLst/>
          </a:prstGeom>
          <a:ln w="412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70076" y="27432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724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4811295" y="501850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1204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38400" y="41910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604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59804" y="57150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769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52800" y="7620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544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16200000">
            <a:off x="-83196" y="206439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800</a:t>
            </a:r>
            <a:endParaRPr lang="en-US" dirty="0"/>
          </a:p>
        </p:txBody>
      </p:sp>
      <p:pic>
        <p:nvPicPr>
          <p:cNvPr id="18" name="Picture 6" descr="C:\Users\cylon\Desktop\CMOS2015\ocean\meshcolorba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8839200" cy="48886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-50051" y="391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03499" y="391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31802" y="3916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277833" y="3916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771703" y="3916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40769" y="3916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686800" y="3916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553200" y="4419600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1/36</a:t>
            </a:r>
            <a:r>
              <a:rPr lang="en-US" sz="3200" dirty="0" smtClean="0">
                <a:solidFill>
                  <a:srgbClr val="FFFF00"/>
                </a:solidFill>
                <a:latin typeface="Calibri"/>
              </a:rPr>
              <a:t>°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72200" y="2362200"/>
            <a:ext cx="155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(1.4 to 2.0 km)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143000" y="4114800"/>
            <a:ext cx="2667000" cy="2743200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05450" y="2743200"/>
            <a:ext cx="4114800" cy="41148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828800" y="5257800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1/12°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05200" y="1447800"/>
            <a:ext cx="899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1/4</a:t>
            </a:r>
            <a:r>
              <a:rPr lang="en-US" sz="3200" dirty="0" smtClean="0">
                <a:solidFill>
                  <a:srgbClr val="FFFF00"/>
                </a:solidFill>
                <a:latin typeface="Calibri"/>
              </a:rPr>
              <a:t>°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Cost of Simulations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524000"/>
          <a:ext cx="9144002" cy="264469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825226"/>
                <a:gridCol w="1070374"/>
                <a:gridCol w="1143000"/>
                <a:gridCol w="1447800"/>
                <a:gridCol w="2057400"/>
                <a:gridCol w="1600202"/>
              </a:tblGrid>
              <a:tr h="3937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Configuration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ANHA4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ANHA12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AGRIF12</a:t>
                      </a:r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AGRIF 36</a:t>
                      </a:r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ANHA36 (</a:t>
                      </a:r>
                      <a:r>
                        <a:rPr lang="en-US" sz="1900" dirty="0" err="1" smtClean="0"/>
                        <a:t>est</a:t>
                      </a:r>
                      <a:r>
                        <a:rPr lang="en-US" sz="1900" dirty="0" smtClean="0"/>
                        <a:t>)</a:t>
                      </a:r>
                    </a:p>
                  </a:txBody>
                  <a:tcPr marL="97077" marR="97077" marT="48538" marB="48538"/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Time</a:t>
                      </a:r>
                      <a:r>
                        <a:rPr lang="en-US" sz="1900" baseline="0" dirty="0" smtClean="0"/>
                        <a:t> step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1080s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180s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540s</a:t>
                      </a:r>
                      <a:r>
                        <a:rPr lang="en-US" sz="1900" baseline="0" dirty="0" smtClean="0"/>
                        <a:t> : </a:t>
                      </a:r>
                      <a:r>
                        <a:rPr lang="en-US" sz="1900" dirty="0" smtClean="0"/>
                        <a:t>180s</a:t>
                      </a:r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540s: 180s: 60s</a:t>
                      </a:r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60s</a:t>
                      </a:r>
                    </a:p>
                  </a:txBody>
                  <a:tcPr marL="97077" marR="97077" marT="48538" marB="48538"/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Horz</a:t>
                      </a:r>
                      <a:r>
                        <a:rPr lang="en-US" sz="1900" dirty="0" smtClean="0"/>
                        <a:t>.</a:t>
                      </a:r>
                      <a:r>
                        <a:rPr lang="en-US" sz="1900" baseline="0" dirty="0" smtClean="0"/>
                        <a:t> Resolution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1/4°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1/12°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1/4° : 1/12° </a:t>
                      </a:r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1/4° : 1/12° : 1/36</a:t>
                      </a:r>
                      <a:r>
                        <a:rPr lang="en-US" sz="1900" dirty="0" smtClean="0">
                          <a:latin typeface="Calibri"/>
                        </a:rPr>
                        <a:t>°</a:t>
                      </a:r>
                      <a:endParaRPr lang="en-US" sz="1900" dirty="0" smtClean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1/36</a:t>
                      </a:r>
                      <a:r>
                        <a:rPr lang="en-US" sz="1900" dirty="0" smtClean="0">
                          <a:latin typeface="+mn-lt"/>
                        </a:rPr>
                        <a:t>°</a:t>
                      </a:r>
                      <a:endParaRPr lang="en-US" sz="1900" dirty="0" smtClean="0"/>
                    </a:p>
                  </a:txBody>
                  <a:tcPr marL="97077" marR="97077" marT="48538" marB="48538"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Simulation</a:t>
                      </a:r>
                      <a:r>
                        <a:rPr lang="en-US" sz="1900" baseline="0" dirty="0" smtClean="0"/>
                        <a:t> time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~4 days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54+ days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~28</a:t>
                      </a:r>
                      <a:r>
                        <a:rPr lang="en-US" sz="1900" baseline="0" dirty="0" smtClean="0"/>
                        <a:t> days</a:t>
                      </a:r>
                      <a:endParaRPr lang="en-US" sz="1900" dirty="0" smtClean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~2100 days </a:t>
                      </a:r>
                    </a:p>
                    <a:p>
                      <a:pPr algn="ctr"/>
                      <a:r>
                        <a:rPr lang="en-US" sz="1900" dirty="0" smtClean="0"/>
                        <a:t>(4 </a:t>
                      </a:r>
                      <a:r>
                        <a:rPr lang="en-US" sz="1900" dirty="0" err="1" smtClean="0"/>
                        <a:t>cpus</a:t>
                      </a:r>
                      <a:r>
                        <a:rPr lang="en-US" sz="1900" dirty="0" smtClean="0"/>
                        <a:t>)</a:t>
                      </a:r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~1500 days</a:t>
                      </a:r>
                    </a:p>
                  </a:txBody>
                  <a:tcPr marL="97077" marR="97077" marT="48538" marB="48538"/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CPUs used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64 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256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48</a:t>
                      </a:r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4</a:t>
                      </a:r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256</a:t>
                      </a:r>
                    </a:p>
                  </a:txBody>
                  <a:tcPr marL="97077" marR="97077" marT="48538" marB="48538"/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Core years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0.7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37.8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3.7</a:t>
                      </a:r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23</a:t>
                      </a:r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~1000</a:t>
                      </a:r>
                    </a:p>
                  </a:txBody>
                  <a:tcPr marL="97077" marR="97077" marT="48538" marB="48538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1" y="43434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AGRIF provides a way to have high resolution numerical simulations with a dramatic reduction in computational cost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Nesting software: AGRIF</a:t>
            </a:r>
          </a:p>
          <a:p>
            <a:r>
              <a:rPr lang="en-US" dirty="0" smtClean="0"/>
              <a:t>Modeling framework: NEMO</a:t>
            </a:r>
          </a:p>
          <a:p>
            <a:r>
              <a:rPr lang="en-US" dirty="0" smtClean="0"/>
              <a:t>Simulation configurations</a:t>
            </a:r>
          </a:p>
          <a:p>
            <a:r>
              <a:rPr lang="en-US" dirty="0" smtClean="0"/>
              <a:t>Comparison of simulations</a:t>
            </a:r>
          </a:p>
          <a:p>
            <a:r>
              <a:rPr lang="en-US" dirty="0" smtClean="0"/>
              <a:t>Ongoing/future work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AGRIF: </a:t>
            </a:r>
            <a:r>
              <a:rPr kumimoji="0" lang="en-US" sz="3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daptive </a:t>
            </a:r>
            <a:r>
              <a:rPr kumimoji="0" lang="en-US" sz="3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rid </a:t>
            </a:r>
            <a:r>
              <a:rPr kumimoji="0" lang="en-US" sz="3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efinement </a:t>
            </a:r>
            <a:r>
              <a:rPr kumimoji="0" lang="en-US" sz="3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 </a:t>
            </a:r>
            <a:r>
              <a:rPr kumimoji="0" lang="en-US" sz="3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ortran</a:t>
            </a:r>
            <a:r>
              <a:rPr kumimoji="0" lang="en-US" sz="36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29000" y="645789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 smtClean="0"/>
              <a:t>1</a:t>
            </a:r>
            <a:r>
              <a:rPr lang="en-US" sz="1000" dirty="0" smtClean="0"/>
              <a:t>Debreu, Laurent, Christophe </a:t>
            </a:r>
            <a:r>
              <a:rPr lang="en-US" sz="1000" dirty="0" err="1" smtClean="0"/>
              <a:t>Vouland</a:t>
            </a:r>
            <a:r>
              <a:rPr lang="en-US" sz="1000" dirty="0" smtClean="0"/>
              <a:t>, and Eric </a:t>
            </a:r>
            <a:r>
              <a:rPr lang="en-US" sz="1000" dirty="0" err="1" smtClean="0"/>
              <a:t>Blayo</a:t>
            </a:r>
            <a:r>
              <a:rPr lang="en-US" sz="1000" dirty="0" smtClean="0"/>
              <a:t>. "AGRIF: Adaptive grid refinement in Fortran." </a:t>
            </a:r>
            <a:r>
              <a:rPr lang="en-US" sz="1000" i="1" dirty="0" smtClean="0"/>
              <a:t>Computers &amp; Geosciences</a:t>
            </a:r>
            <a:r>
              <a:rPr lang="en-US" sz="1000" dirty="0" smtClean="0"/>
              <a:t> 34.1 (2008): 8-13.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750457" y="1238071"/>
            <a:ext cx="2812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AGRIF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Transformation</a:t>
            </a:r>
          </a:p>
          <a:p>
            <a:pPr algn="ctr"/>
            <a:r>
              <a:rPr lang="en-US" dirty="0" smtClean="0"/>
              <a:t>(1:3 ratio)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09600" y="685800"/>
            <a:ext cx="2133600" cy="20320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Grid Box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71600" y="685800"/>
            <a:ext cx="123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1/4°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200400" y="1752600"/>
            <a:ext cx="2209541" cy="1"/>
          </a:xfrm>
          <a:prstGeom prst="straightConnector1">
            <a:avLst/>
          </a:prstGeom>
          <a:ln w="63500" cmpd="dbl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5794830" y="762000"/>
          <a:ext cx="2129970" cy="1944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990"/>
                <a:gridCol w="709990"/>
                <a:gridCol w="709990"/>
              </a:tblGrid>
              <a:tr h="64825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11129" marR="111129" marT="55564" marB="55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129" marR="111129" marT="55564" marB="55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129" marR="111129" marT="55564" marB="55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648252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129" marR="111129" marT="55564" marB="55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129" marR="111129" marT="55564" marB="55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129" marR="111129" marT="55564" marB="55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648252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129" marR="111129" marT="55564" marB="55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129" marR="111129" marT="55564" marB="55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129" marR="111129" marT="55564" marB="55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5791200" y="685800"/>
            <a:ext cx="1237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1/12°</a:t>
            </a:r>
          </a:p>
        </p:txBody>
      </p:sp>
      <p:sp>
        <p:nvSpPr>
          <p:cNvPr id="41" name="Rectangle 40"/>
          <p:cNvSpPr/>
          <p:nvPr/>
        </p:nvSpPr>
        <p:spPr>
          <a:xfrm rot="16200000">
            <a:off x="5357197" y="1272204"/>
            <a:ext cx="12373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1/12°</a:t>
            </a:r>
          </a:p>
        </p:txBody>
      </p:sp>
      <p:sp>
        <p:nvSpPr>
          <p:cNvPr id="42" name="TextBox 41"/>
          <p:cNvSpPr txBox="1"/>
          <p:nvPr/>
        </p:nvSpPr>
        <p:spPr>
          <a:xfrm rot="16200000">
            <a:off x="187261" y="1196007"/>
            <a:ext cx="123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1/4°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553200" y="1295400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AGRIF Grid Boxes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2" name="Picture 81" descr="BathyTiff.tif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819400"/>
            <a:ext cx="3276600" cy="4038600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>
            <a:off x="762000" y="4724400"/>
            <a:ext cx="1295400" cy="914400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93" name="Picture 92" descr="LABbathy.tif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5400" y="3352800"/>
            <a:ext cx="3352800" cy="3028335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cxnSp>
        <p:nvCxnSpPr>
          <p:cNvPr id="95" name="Straight Connector 94"/>
          <p:cNvCxnSpPr/>
          <p:nvPr/>
        </p:nvCxnSpPr>
        <p:spPr>
          <a:xfrm>
            <a:off x="838200" y="5638800"/>
            <a:ext cx="4267200" cy="762000"/>
          </a:xfrm>
          <a:prstGeom prst="line">
            <a:avLst/>
          </a:prstGeom>
          <a:ln w="412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38200" y="3352800"/>
            <a:ext cx="4267200" cy="1371600"/>
          </a:xfrm>
          <a:prstGeom prst="line">
            <a:avLst/>
          </a:prstGeom>
          <a:ln w="412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943600" y="335280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X:814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 rot="16200000">
            <a:off x="4867329" y="4733871"/>
            <a:ext cx="69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Y:544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1719934" y="563880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X:270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 rot="16200000">
            <a:off x="2135796" y="5031396"/>
            <a:ext cx="69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Y:180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2971800" y="2831068"/>
            <a:ext cx="869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Parent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048000" y="3059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1/4°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886200" y="28194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Example: </a:t>
            </a:r>
            <a:r>
              <a:rPr lang="en-US" sz="2400" dirty="0" smtClean="0"/>
              <a:t>Simulation using one nest</a:t>
            </a:r>
            <a:endParaRPr lang="en-US" sz="3200" dirty="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0" y="2819400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289407" y="4324290"/>
            <a:ext cx="815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AGRIF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419600" y="45720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1/12°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AGRIF features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066121"/>
            <a:ext cx="8229600" cy="207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Nest simulation runs alongside parent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Nest requires a complete separate set data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Computationally expensive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1-way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rgbClr val="00B050"/>
                </a:solidFill>
              </a:rPr>
              <a:t>2-way</a:t>
            </a:r>
            <a:r>
              <a:rPr lang="en-US" sz="2800" dirty="0" smtClean="0"/>
              <a:t> feedback between nest and parent</a:t>
            </a:r>
            <a:endParaRPr lang="en-US" sz="2800" dirty="0"/>
          </a:p>
        </p:txBody>
      </p:sp>
      <p:pic>
        <p:nvPicPr>
          <p:cNvPr id="6146" name="Picture 2" descr="C:\Users\cylon\Desktop\CMOS2015\ocean\down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0875"/>
            <a:ext cx="1981200" cy="929725"/>
          </a:xfrm>
          <a:prstGeom prst="rect">
            <a:avLst/>
          </a:prstGeom>
          <a:noFill/>
        </p:spPr>
      </p:pic>
      <p:pic>
        <p:nvPicPr>
          <p:cNvPr id="6147" name="Picture 3" descr="C:\Users\cylon\Desktop\CMOS2015\ocean\NEMO-Webs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2590800" cy="826254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/>
          <p:nvPr/>
        </p:nvCxnSpPr>
        <p:spPr>
          <a:xfrm>
            <a:off x="2895600" y="4057650"/>
            <a:ext cx="2362200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95625" y="3686175"/>
            <a:ext cx="1977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Parent time step: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Supply BC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24200" y="5181600"/>
            <a:ext cx="2370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AGRIF time step: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Interpolate to parent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819400" y="5524500"/>
            <a:ext cx="2590800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24600" y="3200400"/>
            <a:ext cx="236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1/12° IC &amp; forcing data </a:t>
            </a:r>
            <a:endParaRPr lang="en-US" dirty="0"/>
          </a:p>
        </p:txBody>
      </p:sp>
      <p:pic>
        <p:nvPicPr>
          <p:cNvPr id="26" name="Picture 25" descr="BathyTiff.tif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264" y="3260651"/>
            <a:ext cx="2733136" cy="336874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0919" y="624840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dt</a:t>
            </a:r>
            <a:r>
              <a:rPr lang="en-US" dirty="0" smtClean="0">
                <a:solidFill>
                  <a:schemeClr val="bg1"/>
                </a:solidFill>
              </a:rPr>
              <a:t>=540s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001000" y="586740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dt</a:t>
            </a:r>
            <a:r>
              <a:rPr lang="en-US" dirty="0" smtClean="0">
                <a:solidFill>
                  <a:schemeClr val="bg1"/>
                </a:solidFill>
              </a:rPr>
              <a:t>=180s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" name="Picture 19" descr="LABbathy.tif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62600" y="3581400"/>
            <a:ext cx="3458937" cy="3124200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sp>
        <p:nvSpPr>
          <p:cNvPr id="21" name="Rectangle 20"/>
          <p:cNvSpPr/>
          <p:nvPr/>
        </p:nvSpPr>
        <p:spPr>
          <a:xfrm>
            <a:off x="762000" y="4724400"/>
            <a:ext cx="1066800" cy="914400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Why use nests?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171493"/>
            <a:ext cx="7655706" cy="4543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2"/>
          <p:cNvSpPr txBox="1">
            <a:spLocks noChangeArrowheads="1"/>
          </p:cNvSpPr>
          <p:nvPr/>
        </p:nvSpPr>
        <p:spPr bwMode="auto">
          <a:xfrm rot="16200000">
            <a:off x="7379098" y="2619653"/>
            <a:ext cx="28328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 altLang="en-US" dirty="0"/>
              <a:t>Hallberg (Ocean Mod. 2013)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0800" y="801469"/>
            <a:ext cx="4224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resolution is needed to resolve eddies</a:t>
            </a:r>
          </a:p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-76200" y="5867400"/>
            <a:ext cx="9296400" cy="1143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More realistic simulation of small scale features: bathymetry, boundary currents, etc</a:t>
            </a:r>
          </a:p>
          <a:p>
            <a:r>
              <a:rPr lang="en-US" sz="1800" dirty="0" smtClean="0"/>
              <a:t>Computationally cheaper than high resolution across entire domain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Numerical ocean modeling framework with multiple models available to use:</a:t>
            </a:r>
          </a:p>
          <a:p>
            <a:pPr lvl="1"/>
            <a:r>
              <a:rPr lang="en-US" dirty="0" smtClean="0"/>
              <a:t>Blue ocean: Ocean dynamics model</a:t>
            </a:r>
          </a:p>
          <a:p>
            <a:pPr lvl="1"/>
            <a:r>
              <a:rPr lang="en-US" dirty="0" smtClean="0"/>
              <a:t>White ocean: Sea ice model</a:t>
            </a:r>
          </a:p>
          <a:p>
            <a:pPr lvl="1"/>
            <a:r>
              <a:rPr lang="en-US" dirty="0" smtClean="0"/>
              <a:t>Green ocean: Biogeochemical model</a:t>
            </a:r>
          </a:p>
          <a:p>
            <a:pPr lvl="1"/>
            <a:r>
              <a:rPr lang="en-US" dirty="0" smtClean="0"/>
              <a:t>Mesh refinement software: AGRIF</a:t>
            </a:r>
          </a:p>
          <a:p>
            <a:pPr lvl="1"/>
            <a:r>
              <a:rPr lang="en-US" dirty="0" smtClean="0"/>
              <a:t>Tracer package</a:t>
            </a:r>
            <a:endParaRPr lang="en-US" dirty="0"/>
          </a:p>
        </p:txBody>
      </p:sp>
      <p:pic>
        <p:nvPicPr>
          <p:cNvPr id="4" name="Picture 3" descr="C:\Users\cylon\Desktop\CMOS2015\ocean\NEMO-Webs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610"/>
            <a:ext cx="3048000" cy="972064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6629400" y="4648200"/>
            <a:ext cx="2286000" cy="1295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AGRIF</a:t>
            </a:r>
            <a:endParaRPr lang="en-US" sz="3600" dirty="0"/>
          </a:p>
        </p:txBody>
      </p:sp>
      <p:cxnSp>
        <p:nvCxnSpPr>
          <p:cNvPr id="12" name="Elbow Connector 11"/>
          <p:cNvCxnSpPr/>
          <p:nvPr/>
        </p:nvCxnSpPr>
        <p:spPr>
          <a:xfrm rot="16200000" flipH="1">
            <a:off x="6438900" y="2400300"/>
            <a:ext cx="2286000" cy="2209800"/>
          </a:xfrm>
          <a:prstGeom prst="bentConnector3">
            <a:avLst>
              <a:gd name="adj1" fmla="val 130"/>
            </a:avLst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H="1">
            <a:off x="6096000" y="3886200"/>
            <a:ext cx="1295400" cy="228600"/>
          </a:xfrm>
          <a:prstGeom prst="bentConnector3">
            <a:avLst>
              <a:gd name="adj1" fmla="val -420"/>
            </a:avLst>
          </a:prstGeom>
          <a:ln w="444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3581400" y="4419600"/>
            <a:ext cx="2971800" cy="914400"/>
          </a:xfrm>
          <a:prstGeom prst="bentConnector3">
            <a:avLst>
              <a:gd name="adj1" fmla="val 50000"/>
            </a:avLst>
          </a:prstGeom>
          <a:ln w="4445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7" idx="0"/>
          </p:cNvCxnSpPr>
          <p:nvPr/>
        </p:nvCxnSpPr>
        <p:spPr>
          <a:xfrm>
            <a:off x="5562600" y="2819400"/>
            <a:ext cx="2209800" cy="1828800"/>
          </a:xfrm>
          <a:prstGeom prst="bentConnector2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257800" y="4267200"/>
            <a:ext cx="135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Future plans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15502" y="2438400"/>
            <a:ext cx="129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Operational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76200"/>
            <a:ext cx="4724400" cy="2209800"/>
          </a:xfrm>
        </p:spPr>
        <p:txBody>
          <a:bodyPr/>
          <a:lstStyle/>
          <a:p>
            <a:r>
              <a:rPr lang="en-US" dirty="0" smtClean="0"/>
              <a:t>NEMO Simulation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84637"/>
            <a:ext cx="9144000" cy="27733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NEMO version 3.4</a:t>
            </a:r>
          </a:p>
          <a:p>
            <a:r>
              <a:rPr lang="en-US" dirty="0" smtClean="0"/>
              <a:t>Ice Model: LIM2</a:t>
            </a:r>
          </a:p>
          <a:p>
            <a:r>
              <a:rPr lang="en-US" dirty="0" smtClean="0"/>
              <a:t>50 vertical levels</a:t>
            </a:r>
          </a:p>
          <a:p>
            <a:r>
              <a:rPr lang="en-US" dirty="0" smtClean="0"/>
              <a:t>Open Boundaries: Bering strait, 20</a:t>
            </a:r>
            <a:r>
              <a:rPr lang="en-US" dirty="0" smtClean="0">
                <a:latin typeface="Calibri"/>
              </a:rPr>
              <a:t>°</a:t>
            </a:r>
            <a:r>
              <a:rPr lang="en-US" dirty="0" smtClean="0"/>
              <a:t>S</a:t>
            </a:r>
          </a:p>
          <a:p>
            <a:r>
              <a:rPr lang="en-US" dirty="0" smtClean="0"/>
              <a:t>Initial Conditions: (3D) T, S, U, V, and (2D) SSH, Ice</a:t>
            </a:r>
          </a:p>
          <a:p>
            <a:r>
              <a:rPr lang="en-US" dirty="0" smtClean="0"/>
              <a:t>Forcing: Hourly wind, rain, snow, LW/SW, air temp, air humidity 	from Environment Canada- GDPS</a:t>
            </a:r>
          </a:p>
        </p:txBody>
      </p:sp>
      <p:pic>
        <p:nvPicPr>
          <p:cNvPr id="4" name="Picture 3" descr="C:\Users\cylon\Desktop\CMOS2015\ocean\anha4mes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4530481" cy="4038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419600" y="2133600"/>
            <a:ext cx="472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ANHA</a:t>
            </a:r>
            <a:r>
              <a:rPr lang="en-US" sz="3200" dirty="0" smtClean="0"/>
              <a:t>:</a:t>
            </a:r>
          </a:p>
          <a:p>
            <a:pPr algn="ctr"/>
            <a:r>
              <a:rPr lang="en-US" sz="3200" b="1" dirty="0" smtClean="0"/>
              <a:t>A</a:t>
            </a:r>
            <a:r>
              <a:rPr lang="en-US" sz="3200" dirty="0" smtClean="0"/>
              <a:t>rctic </a:t>
            </a:r>
            <a:r>
              <a:rPr lang="en-US" sz="3200" b="1" dirty="0" smtClean="0"/>
              <a:t>N</a:t>
            </a:r>
            <a:r>
              <a:rPr lang="en-US" sz="3200" dirty="0" smtClean="0"/>
              <a:t>orthern </a:t>
            </a:r>
            <a:r>
              <a:rPr lang="en-US" sz="3200" b="1" dirty="0" smtClean="0"/>
              <a:t>H</a:t>
            </a:r>
            <a:r>
              <a:rPr lang="en-US" sz="3200" dirty="0" smtClean="0"/>
              <a:t>emisphere </a:t>
            </a:r>
            <a:r>
              <a:rPr lang="en-US" sz="3200" b="1" dirty="0" smtClean="0"/>
              <a:t>A</a:t>
            </a:r>
            <a:r>
              <a:rPr lang="en-US" sz="3200" dirty="0" smtClean="0"/>
              <a:t>tlantic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cylon\Desktop\CMOS2015\ocean\meshcolorb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74334"/>
            <a:ext cx="8967906" cy="488860"/>
          </a:xfrm>
          <a:prstGeom prst="rect">
            <a:avLst/>
          </a:prstGeom>
          <a:noFill/>
        </p:spPr>
      </p:pic>
      <p:pic>
        <p:nvPicPr>
          <p:cNvPr id="2053" name="Picture 5" descr="C:\Users\cylon\Desktop\CMOS2015\ocean\anha12me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4348" y="0"/>
            <a:ext cx="3359652" cy="2971800"/>
          </a:xfrm>
          <a:prstGeom prst="rect">
            <a:avLst/>
          </a:prstGeom>
          <a:noFill/>
        </p:spPr>
      </p:pic>
      <p:pic>
        <p:nvPicPr>
          <p:cNvPr id="2052" name="Picture 4" descr="C:\Users\cylon\Desktop\CMOS2015\ocean\agrif12LSmes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516902"/>
            <a:ext cx="3352800" cy="3341097"/>
          </a:xfrm>
          <a:prstGeom prst="rect">
            <a:avLst/>
          </a:prstGeom>
          <a:noFill/>
        </p:spPr>
      </p:pic>
      <p:pic>
        <p:nvPicPr>
          <p:cNvPr id="2051" name="Picture 3" descr="C:\Users\cylon\Desktop\CMOS2015\ocean\anha4mesh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-15566"/>
            <a:ext cx="3351212" cy="298736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52400"/>
            <a:ext cx="3048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Simulations 2002-2010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404992" y="3886200"/>
          <a:ext cx="5662808" cy="2362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836586"/>
                <a:gridCol w="1156612"/>
                <a:gridCol w="1213459"/>
                <a:gridCol w="1456151"/>
              </a:tblGrid>
              <a:tr h="3937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Configuration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ANHA4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ANHA12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AGRIF12</a:t>
                      </a:r>
                    </a:p>
                  </a:txBody>
                  <a:tcPr marL="97077" marR="97077" marT="48538" marB="48538"/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Time</a:t>
                      </a:r>
                      <a:r>
                        <a:rPr lang="en-US" sz="1900" baseline="0" dirty="0" smtClean="0"/>
                        <a:t> step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1080s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180s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540s</a:t>
                      </a:r>
                      <a:r>
                        <a:rPr lang="en-US" sz="1900" baseline="0" dirty="0" smtClean="0"/>
                        <a:t> : </a:t>
                      </a:r>
                      <a:r>
                        <a:rPr lang="en-US" sz="1900" dirty="0" smtClean="0"/>
                        <a:t>180s</a:t>
                      </a:r>
                    </a:p>
                  </a:txBody>
                  <a:tcPr marL="97077" marR="97077" marT="48538" marB="48538"/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Horz</a:t>
                      </a:r>
                      <a:r>
                        <a:rPr lang="en-US" sz="1900" dirty="0" smtClean="0"/>
                        <a:t>.</a:t>
                      </a:r>
                      <a:r>
                        <a:rPr lang="en-US" sz="1900" baseline="0" dirty="0" smtClean="0"/>
                        <a:t> Resolution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1/4°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1/12°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1/4° : 1/12° </a:t>
                      </a:r>
                    </a:p>
                  </a:txBody>
                  <a:tcPr marL="97077" marR="97077" marT="48538" marB="48538"/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Simulation</a:t>
                      </a:r>
                      <a:r>
                        <a:rPr lang="en-US" sz="1900" baseline="0" dirty="0" smtClean="0"/>
                        <a:t> time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~4 days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54+ days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~28</a:t>
                      </a:r>
                      <a:r>
                        <a:rPr lang="en-US" sz="1900" baseline="0" dirty="0" smtClean="0"/>
                        <a:t> days</a:t>
                      </a:r>
                      <a:endParaRPr lang="en-US" sz="1900" dirty="0" smtClean="0"/>
                    </a:p>
                  </a:txBody>
                  <a:tcPr marL="97077" marR="97077" marT="48538" marB="48538"/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CPUs used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64 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256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48</a:t>
                      </a:r>
                    </a:p>
                  </a:txBody>
                  <a:tcPr marL="97077" marR="97077" marT="48538" marB="48538"/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Core years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0.7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37.8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3.7</a:t>
                      </a:r>
                    </a:p>
                  </a:txBody>
                  <a:tcPr marL="97077" marR="97077" marT="48538" marB="48538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570767" y="2198347"/>
            <a:ext cx="18839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Horizontal mesh</a:t>
            </a:r>
          </a:p>
          <a:p>
            <a:pPr algn="ctr"/>
            <a:r>
              <a:rPr lang="en-US" sz="2000" dirty="0" smtClean="0"/>
              <a:t>(km)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52399" y="6324600"/>
            <a:ext cx="26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AGRIF12 (within ANHA4)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1200" y="228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ANHA12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28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ANHA4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-50051" y="32659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03499" y="32659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31802" y="32659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77833" y="32659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71703" y="32659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240769" y="32659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686800" y="32659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219200" y="990600"/>
            <a:ext cx="838200" cy="762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2057400" y="990600"/>
            <a:ext cx="1219200" cy="2590800"/>
          </a:xfrm>
          <a:prstGeom prst="line">
            <a:avLst/>
          </a:prstGeom>
          <a:ln w="412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7" idx="2"/>
          </p:cNvCxnSpPr>
          <p:nvPr/>
        </p:nvCxnSpPr>
        <p:spPr>
          <a:xfrm flipH="1">
            <a:off x="100792" y="1066800"/>
            <a:ext cx="1118408" cy="2568499"/>
          </a:xfrm>
          <a:prstGeom prst="line">
            <a:avLst/>
          </a:prstGeom>
          <a:ln w="412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Resolution: does higher resolution resolve some important processes in Labrador Sea?</a:t>
            </a:r>
          </a:p>
          <a:p>
            <a:endParaRPr lang="en-US" dirty="0" smtClean="0"/>
          </a:p>
          <a:p>
            <a:r>
              <a:rPr lang="en-US" dirty="0" smtClean="0"/>
              <a:t>What is the fate of freshwater from off the West Greenland shelf?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4550</TotalTime>
  <Words>552</Words>
  <Application>Microsoft Office PowerPoint</Application>
  <PresentationFormat>On-screen Show (4:3)</PresentationFormat>
  <Paragraphs>189</Paragraphs>
  <Slides>12</Slides>
  <Notes>2</Notes>
  <HiddenSlides>1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Effect of grid resolution on ocean simulations in the Labrador Sea using NEMO and AGRIF</vt:lpstr>
      <vt:lpstr>Outline</vt:lpstr>
      <vt:lpstr>Slide 3</vt:lpstr>
      <vt:lpstr>AGRIF features</vt:lpstr>
      <vt:lpstr>Why use nests?</vt:lpstr>
      <vt:lpstr>NEMO</vt:lpstr>
      <vt:lpstr>NEMO Simulation Settings</vt:lpstr>
      <vt:lpstr>Simulations 2002-2010</vt:lpstr>
      <vt:lpstr>Science questions</vt:lpstr>
      <vt:lpstr>Eddy Kinetic Energy:sqrt  [cm/s]</vt:lpstr>
      <vt:lpstr>Ongoing work: Double(+) Nesting</vt:lpstr>
      <vt:lpstr>Computation Cost of Simulations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AGRIF presentation</dc:title>
  <dc:creator>cylon</dc:creator>
  <cp:lastModifiedBy>cylon</cp:lastModifiedBy>
  <cp:revision>239</cp:revision>
  <dcterms:created xsi:type="dcterms:W3CDTF">2006-08-16T00:00:00Z</dcterms:created>
  <dcterms:modified xsi:type="dcterms:W3CDTF">2016-07-27T21:02:54Z</dcterms:modified>
</cp:coreProperties>
</file>