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70" r:id="rId5"/>
    <p:sldId id="268" r:id="rId6"/>
    <p:sldId id="274" r:id="rId7"/>
    <p:sldId id="271" r:id="rId8"/>
    <p:sldId id="260" r:id="rId9"/>
    <p:sldId id="272" r:id="rId10"/>
    <p:sldId id="262" r:id="rId11"/>
    <p:sldId id="263" r:id="rId12"/>
    <p:sldId id="264" r:id="rId13"/>
    <p:sldId id="279" r:id="rId14"/>
    <p:sldId id="265" r:id="rId15"/>
    <p:sldId id="266" r:id="rId16"/>
    <p:sldId id="267" r:id="rId17"/>
    <p:sldId id="276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>
      <p:cViewPr>
        <p:scale>
          <a:sx n="80" d="100"/>
          <a:sy n="80" d="100"/>
        </p:scale>
        <p:origin x="-1014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3A297-DDF9-464A-9282-62230C51C45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42F62-CB09-4256-A747-916C8160A1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68362-702C-4A91-BA59-592BAFEEA6DF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22ED-CEA2-4B7D-941E-85B31272A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22ED-CEA2-4B7D-941E-85B31272A9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1B0C-9634-44A6-8502-D13F2577A7AC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2A18-E22C-46E5-82D3-CC0038F3799D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C980-DDB9-4501-A999-605CC24BD354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7BE6-C551-4DBD-86E7-9D4BEEDE798E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F711-9F28-4BAC-9A8A-BA90E1DD027E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D588-3E9F-4D1B-877F-616CEB6C442F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F622-8CA5-4CA9-91E1-6E4D2B0E120D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3518-595C-41CE-BA0F-FACE97F708CA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3FB9-7A70-4B8C-8820-7991F68627E3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B199-F5B8-4067-8205-15DFA912F5DE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34AE-5949-4FA4-AA35-674F8A55C96B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2AF3-DD72-4786-9E9A-AE2D4FCFF470}" type="datetime1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ylon\Desktop\CMOS2015\ocean\eke_movie.mp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ylon\Desktop\CMOS2015\ocean\mld_movie.mp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iff"/><Relationship Id="rId4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3600451"/>
          </a:xfrm>
        </p:spPr>
        <p:txBody>
          <a:bodyPr>
            <a:normAutofit/>
          </a:bodyPr>
          <a:lstStyle/>
          <a:p>
            <a:r>
              <a:rPr lang="en-US" dirty="0" smtClean="0"/>
              <a:t>Effect of grid resolution on ocean simulations in the sub-polar North Atlantic using NEMO and AGRIF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Clark Pennelly</a:t>
            </a:r>
          </a:p>
          <a:p>
            <a:r>
              <a:rPr lang="en-US" dirty="0" err="1" smtClean="0"/>
              <a:t>Xianmin</a:t>
            </a:r>
            <a:r>
              <a:rPr lang="en-US" dirty="0" smtClean="0"/>
              <a:t> </a:t>
            </a:r>
            <a:r>
              <a:rPr lang="en-US" dirty="0" err="1" smtClean="0"/>
              <a:t>Hu</a:t>
            </a:r>
            <a:endParaRPr lang="en-US" dirty="0" smtClean="0"/>
          </a:p>
          <a:p>
            <a:r>
              <a:rPr lang="en-US" dirty="0" smtClean="0"/>
              <a:t>Paul G. Myers</a:t>
            </a:r>
          </a:p>
          <a:p>
            <a:r>
              <a:rPr lang="en-US" dirty="0" smtClean="0"/>
              <a:t>Department of Earth and Atmospheric Sciences</a:t>
            </a:r>
          </a:p>
          <a:p>
            <a:r>
              <a:rPr lang="en-US" dirty="0" smtClean="0"/>
              <a:t>University of Alberta</a:t>
            </a:r>
          </a:p>
        </p:txBody>
      </p:sp>
      <p:pic>
        <p:nvPicPr>
          <p:cNvPr id="1026" name="Picture 2" descr="C:\Users\cylon\Desktop\CMOS2015\ocean\UA-COLOUR-440p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14325"/>
            <a:ext cx="4191000" cy="981075"/>
          </a:xfrm>
          <a:prstGeom prst="rect">
            <a:avLst/>
          </a:prstGeom>
          <a:noFill/>
        </p:spPr>
      </p:pic>
      <p:pic>
        <p:nvPicPr>
          <p:cNvPr id="1027" name="Picture 3" descr="C:\Users\cylon\Desktop\CMOS2015\ocean\eas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0"/>
            <a:ext cx="2159000" cy="1619250"/>
          </a:xfrm>
          <a:prstGeom prst="rect">
            <a:avLst/>
          </a:prstGeom>
          <a:noFill/>
        </p:spPr>
      </p:pic>
      <p:pic>
        <p:nvPicPr>
          <p:cNvPr id="1029" name="Picture 5" descr="C:\Users\cylon\Downloads\VITALS 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4964430"/>
            <a:ext cx="1964724" cy="1817370"/>
          </a:xfrm>
          <a:prstGeom prst="rect">
            <a:avLst/>
          </a:prstGeom>
          <a:noFill/>
        </p:spPr>
      </p:pic>
      <p:pic>
        <p:nvPicPr>
          <p:cNvPr id="1030" name="Picture 6" descr="C:\Users\cylon\Desktop\CMOS2015\ocean\nserc_crsng_hig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" y="5029200"/>
            <a:ext cx="3962400" cy="17556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228600"/>
            <a:ext cx="7010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Eddy Kinetic </a:t>
            </a:r>
            <a:r>
              <a:rPr lang="en-US" dirty="0" err="1" smtClean="0"/>
              <a:t>Energy:sqrt</a:t>
            </a:r>
            <a:r>
              <a:rPr lang="en-US" dirty="0" smtClean="0"/>
              <a:t>  [cm/s]</a:t>
            </a:r>
            <a:endParaRPr lang="en-US" dirty="0"/>
          </a:p>
        </p:txBody>
      </p:sp>
      <p:sp>
        <p:nvSpPr>
          <p:cNvPr id="5" name="Up-Down Arrow 4"/>
          <p:cNvSpPr/>
          <p:nvPr/>
        </p:nvSpPr>
        <p:spPr>
          <a:xfrm rot="5400000">
            <a:off x="4914900" y="5314950"/>
            <a:ext cx="304800" cy="2171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6389" y="6488668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Same Forcing/IC</a:t>
            </a:r>
          </a:p>
        </p:txBody>
      </p:sp>
      <p:sp>
        <p:nvSpPr>
          <p:cNvPr id="7" name="Up-Down Arrow 6"/>
          <p:cNvSpPr/>
          <p:nvPr/>
        </p:nvSpPr>
        <p:spPr>
          <a:xfrm>
            <a:off x="533400" y="1371600"/>
            <a:ext cx="304800" cy="3276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78826" y="2883815"/>
            <a:ext cx="120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Same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450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ANHA4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6248400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ANHA4-Runoff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4700" y="6248400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AGRIF12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8600" y="2286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ANHA12</a:t>
            </a:r>
            <a:endParaRPr lang="en-US" dirty="0"/>
          </a:p>
        </p:txBody>
      </p:sp>
      <p:pic>
        <p:nvPicPr>
          <p:cNvPr id="13" name="eke_movi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71600" y="685800"/>
            <a:ext cx="7315200" cy="54864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Mixed Layer Depth [m]</a:t>
            </a:r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 rot="5400000">
            <a:off x="4914900" y="5314950"/>
            <a:ext cx="304800" cy="2171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6389" y="6488668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Same Forcing/IC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ANHA4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6248400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ANHA4-Runoff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54700" y="6248400"/>
            <a:ext cx="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AGRIF12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00" y="2286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ANHA12</a:t>
            </a:r>
            <a:endParaRPr lang="en-US" dirty="0"/>
          </a:p>
        </p:txBody>
      </p:sp>
      <p:sp>
        <p:nvSpPr>
          <p:cNvPr id="12" name="Up-Down Arrow 11"/>
          <p:cNvSpPr/>
          <p:nvPr/>
        </p:nvSpPr>
        <p:spPr>
          <a:xfrm>
            <a:off x="533400" y="1371600"/>
            <a:ext cx="304800" cy="3276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78826" y="2883815"/>
            <a:ext cx="120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Same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Resolution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mld_movi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95400" y="609600"/>
            <a:ext cx="7467600" cy="560070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ylon\Desktop\CMOS2015\ocean\hudson_vol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312" y="2124773"/>
            <a:ext cx="5504688" cy="2130552"/>
          </a:xfrm>
          <a:prstGeom prst="rect">
            <a:avLst/>
          </a:prstGeom>
          <a:noFill/>
        </p:spPr>
      </p:pic>
      <p:pic>
        <p:nvPicPr>
          <p:cNvPr id="2051" name="Picture 3" descr="C:\Users\cylon\Desktop\CMOS2015\ocean\davis_vol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9312" y="0"/>
            <a:ext cx="5504688" cy="2130552"/>
          </a:xfrm>
          <a:prstGeom prst="rect">
            <a:avLst/>
          </a:prstGeom>
          <a:noFill/>
        </p:spPr>
      </p:pic>
      <p:pic>
        <p:nvPicPr>
          <p:cNvPr id="3" name="Picture 4" descr="C:\Users\cylon\Desktop\CMOS2015\ocean\ar7w_vol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312" y="4226625"/>
            <a:ext cx="5504688" cy="21305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895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Section: Volume flux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Sv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57532" y="63591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59598" y="63591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52800" y="63591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89134" y="63591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53400" y="63591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4226" y="10437"/>
            <a:ext cx="68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69426" y="7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69426" y="1644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69426" y="1149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69426" y="609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5867400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AGRIF had higher volume fluxes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ANHA12 had lower volume fluxes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Net volume ~0 : volume in=out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2" name="Picture 4" descr="C:\Users\cylon\Desktop\CMOS2015\ocean\SPGsecti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624109"/>
            <a:ext cx="3276600" cy="3167091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3200400" y="22560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70979" y="3448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28532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659153" y="2124075"/>
            <a:ext cx="90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Hudson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92457" y="4483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92457" y="5760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92457" y="5308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92457" y="48954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57600" y="423862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AR7W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066800" y="3309909"/>
            <a:ext cx="457200" cy="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52811" y="3690909"/>
            <a:ext cx="0" cy="4572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219200" y="3995709"/>
            <a:ext cx="609600" cy="9144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33811" y="2852709"/>
            <a:ext cx="0" cy="381000"/>
          </a:xfrm>
          <a:prstGeom prst="straightConnector1">
            <a:avLst/>
          </a:prstGeom>
          <a:ln w="476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1811" y="3843309"/>
            <a:ext cx="381000" cy="0"/>
          </a:xfrm>
          <a:prstGeom prst="straightConnector1">
            <a:avLst/>
          </a:prstGeom>
          <a:ln w="476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219200" y="4071909"/>
            <a:ext cx="304800" cy="228600"/>
          </a:xfrm>
          <a:prstGeom prst="straightConnector1">
            <a:avLst/>
          </a:prstGeom>
          <a:ln w="476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2400" y="364328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986161" y="3767109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66800" y="2547909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0" y="1828800"/>
            <a:ext cx="30748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ANHA4</a:t>
            </a:r>
            <a:r>
              <a:rPr lang="en-US" sz="2200" dirty="0" smtClean="0">
                <a:solidFill>
                  <a:srgbClr val="00B0F0"/>
                </a:solidFill>
              </a:rPr>
              <a:t>                 </a:t>
            </a:r>
            <a:r>
              <a:rPr lang="en-US" sz="2200" dirty="0" smtClean="0">
                <a:solidFill>
                  <a:srgbClr val="FF0000"/>
                </a:solidFill>
              </a:rPr>
              <a:t>ANHA12</a:t>
            </a:r>
            <a:endParaRPr lang="en-US" sz="2200" dirty="0" smtClean="0"/>
          </a:p>
          <a:p>
            <a:r>
              <a:rPr lang="en-US" sz="2200" dirty="0" smtClean="0"/>
              <a:t>ANHA4-Runoff    </a:t>
            </a:r>
            <a:r>
              <a:rPr lang="en-US" sz="2200" dirty="0" smtClean="0">
                <a:solidFill>
                  <a:srgbClr val="00B050"/>
                </a:solidFill>
              </a:rPr>
              <a:t>AGRIF12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ylon\Desktop\CMOS2015\ocean\ar7w_shelf_heat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312" y="2121725"/>
            <a:ext cx="5504688" cy="2130552"/>
          </a:xfrm>
          <a:prstGeom prst="rect">
            <a:avLst/>
          </a:prstGeom>
          <a:noFill/>
        </p:spPr>
      </p:pic>
      <p:pic>
        <p:nvPicPr>
          <p:cNvPr id="5" name="Picture 4" descr="C:\Users\cylon\Desktop\CMOS2015\ocean\ar7w_shelf_salt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9312" y="4255325"/>
            <a:ext cx="5504688" cy="2130552"/>
          </a:xfrm>
          <a:prstGeom prst="rect">
            <a:avLst/>
          </a:prstGeom>
          <a:noFill/>
        </p:spPr>
      </p:pic>
      <p:pic>
        <p:nvPicPr>
          <p:cNvPr id="1029" name="Picture 5" descr="C:\Users\cylon\Desktop\CMOS2015\ocean\ar7w_shelf_vol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312" y="11875"/>
            <a:ext cx="5504688" cy="21305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2895600" cy="2209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West Greenland Shelf water:</a:t>
            </a:r>
            <a:br>
              <a:rPr lang="en-US" dirty="0" smtClean="0"/>
            </a:br>
            <a:r>
              <a:rPr lang="en-US" dirty="0" smtClean="0"/>
              <a:t>AR7W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91200" y="63710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05057" y="63710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2800" y="63710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67257" y="63710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86457" y="63710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74226" y="10437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Volume [</a:t>
            </a:r>
            <a:r>
              <a:rPr lang="en-US" dirty="0" err="1" smtClean="0"/>
              <a:t>Sv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352800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69426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369426" y="99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69426" y="533400"/>
            <a:ext cx="301686" cy="369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8896" y="2286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68364" y="37454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38896" y="2971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9153" y="2124075"/>
            <a:ext cx="129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Heat [</a:t>
            </a:r>
            <a:r>
              <a:rPr lang="en-US" dirty="0" err="1" smtClean="0"/>
              <a:t>Tw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24200" y="4812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38896" y="5498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3736" y="2514600"/>
            <a:ext cx="1633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Mass:</a:t>
            </a:r>
          </a:p>
          <a:p>
            <a:r>
              <a:rPr lang="en-US" dirty="0" smtClean="0"/>
              <a:t>Salt &lt; 34.1 g/kg</a:t>
            </a:r>
          </a:p>
          <a:p>
            <a:r>
              <a:rPr lang="en-US" dirty="0" smtClean="0"/>
              <a:t>Temp &lt; 7</a:t>
            </a:r>
            <a:r>
              <a:rPr lang="en-US" dirty="0" smtClean="0">
                <a:latin typeface="Calibri"/>
              </a:rPr>
              <a:t>°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4590871"/>
            <a:ext cx="3327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Volume and salt more dependent</a:t>
            </a:r>
          </a:p>
          <a:p>
            <a:r>
              <a:rPr lang="en-US" dirty="0" smtClean="0"/>
              <a:t> on IC than resolution</a:t>
            </a:r>
          </a:p>
          <a:p>
            <a:endParaRPr lang="en-US" dirty="0" smtClean="0"/>
          </a:p>
          <a:p>
            <a:r>
              <a:rPr lang="en-US" dirty="0" smtClean="0"/>
              <a:t>Heat flux appears the opposite</a:t>
            </a:r>
          </a:p>
          <a:p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57600" y="4238625"/>
            <a:ext cx="107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Salt [</a:t>
            </a:r>
            <a:r>
              <a:rPr lang="en-US" dirty="0" err="1" smtClean="0"/>
              <a:t>kt</a:t>
            </a:r>
            <a:r>
              <a:rPr lang="en-US" dirty="0" smtClean="0"/>
              <a:t>/s]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3573959"/>
            <a:ext cx="30748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</a:rPr>
              <a:t>ANHA4</a:t>
            </a:r>
            <a:r>
              <a:rPr lang="en-US" sz="2200" dirty="0" smtClean="0">
                <a:solidFill>
                  <a:srgbClr val="00B0F0"/>
                </a:solidFill>
              </a:rPr>
              <a:t>                 </a:t>
            </a:r>
            <a:r>
              <a:rPr lang="en-US" sz="2200" dirty="0" smtClean="0">
                <a:solidFill>
                  <a:srgbClr val="FF0000"/>
                </a:solidFill>
              </a:rPr>
              <a:t>ANHA12</a:t>
            </a:r>
            <a:endParaRPr lang="en-US" sz="2200" dirty="0" smtClean="0"/>
          </a:p>
          <a:p>
            <a:r>
              <a:rPr lang="en-US" sz="2200" dirty="0" smtClean="0"/>
              <a:t>ANHA4-Runoff    </a:t>
            </a:r>
            <a:r>
              <a:rPr lang="en-US" sz="2200" dirty="0" smtClean="0">
                <a:solidFill>
                  <a:srgbClr val="00B050"/>
                </a:solidFill>
              </a:rPr>
              <a:t>AGRIF12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ylon\Desktop\CMOS2015\ocean\anha4me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42950"/>
            <a:ext cx="4722813" cy="4210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533400"/>
            <a:ext cx="396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Ongoing work: CAA</a:t>
            </a:r>
            <a:endParaRPr lang="en-US" dirty="0"/>
          </a:p>
        </p:txBody>
      </p:sp>
      <p:pic>
        <p:nvPicPr>
          <p:cNvPr id="4" name="Picture 2" descr="C:\Users\cylon\Desktop\CMOS2015\ocean\Anha4ECP002horzRas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8131" y="2895600"/>
            <a:ext cx="4375869" cy="3962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371600" y="1524000"/>
            <a:ext cx="9906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62200" y="1524000"/>
            <a:ext cx="6324600" cy="14478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71600" y="2514600"/>
            <a:ext cx="3429000" cy="41910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C:\Users\cylon\Desktop\CMOS2015\ocean\meshcolorba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915400" cy="48886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-50051" y="39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3499" y="39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31802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7833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71703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0769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86800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cylon\Desktop\CMOS2015\ocean\agrif36LSme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3641" y="2667000"/>
            <a:ext cx="4220359" cy="4191000"/>
          </a:xfrm>
          <a:prstGeom prst="rect">
            <a:avLst/>
          </a:prstGeom>
          <a:noFill/>
        </p:spPr>
      </p:pic>
      <p:pic>
        <p:nvPicPr>
          <p:cNvPr id="33" name="Picture 2" descr="C:\Users\cylon\Desktop\CMOS2015\ocean\anha4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66750"/>
            <a:ext cx="4722813" cy="4210050"/>
          </a:xfrm>
          <a:prstGeom prst="rect">
            <a:avLst/>
          </a:prstGeom>
          <a:noFill/>
        </p:spPr>
      </p:pic>
      <p:pic>
        <p:nvPicPr>
          <p:cNvPr id="4098" name="Picture 2" descr="C:\Users\cylon\Desktop\CMOS2015\ocean\agrif36firstm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114800"/>
            <a:ext cx="2733626" cy="2743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609600"/>
            <a:ext cx="43434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work: Double(+) Nesting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9200" y="1905000"/>
            <a:ext cx="1219200" cy="990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4572000"/>
            <a:ext cx="1600200" cy="1524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1905000"/>
            <a:ext cx="1447800" cy="22098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43000" y="1905000"/>
            <a:ext cx="76200" cy="22098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752600" y="2743200"/>
            <a:ext cx="3276600" cy="182880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8800" y="6019800"/>
            <a:ext cx="3124200" cy="685800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70076" y="2743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811295" y="50185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38400" y="4191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604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1059804" y="5715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769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52800" y="7620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544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83196" y="206439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800</a:t>
            </a:r>
            <a:endParaRPr lang="en-US" dirty="0"/>
          </a:p>
        </p:txBody>
      </p:sp>
      <p:pic>
        <p:nvPicPr>
          <p:cNvPr id="18" name="Picture 6" descr="C:\Users\cylon\Desktop\CMOS2015\ocean\meshcolorb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8839200" cy="48886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-50051" y="39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03499" y="391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31802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77833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71703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240769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686800" y="3916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553200" y="4419600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1/36</a:t>
            </a:r>
            <a:r>
              <a:rPr lang="en-US" sz="3200" dirty="0" smtClean="0">
                <a:solidFill>
                  <a:srgbClr val="FFFF00"/>
                </a:solidFill>
                <a:latin typeface="Calibri"/>
              </a:rPr>
              <a:t>°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AGRIF simulation was similar to domain-wide 1/12</a:t>
            </a:r>
            <a:r>
              <a:rPr lang="en-US" dirty="0" smtClean="0">
                <a:latin typeface="Calibri"/>
              </a:rPr>
              <a:t>°</a:t>
            </a:r>
            <a:r>
              <a:rPr lang="en-US" dirty="0" smtClean="0"/>
              <a:t> simulation: EKE, MLD, fluxes and water mass</a:t>
            </a:r>
          </a:p>
          <a:p>
            <a:r>
              <a:rPr lang="en-US" dirty="0" smtClean="0"/>
              <a:t>Significant reduction in computing expense, thus AGRIF provides an advantage when performing high-resolution simulations.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129" y="5867400"/>
            <a:ext cx="2514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Questions?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Users\cylon\Desktop\CMOS2015\ocean\SPGsec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8400"/>
            <a:ext cx="3276600" cy="3167091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2895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Section: Heat flux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Tw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/s]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54314"/>
            <a:ext cx="3209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B0F0"/>
                </a:solidFill>
              </a:rPr>
              <a:t>ANHA4</a:t>
            </a:r>
            <a:r>
              <a:rPr lang="en-US" sz="2200" dirty="0" smtClean="0"/>
              <a:t>        </a:t>
            </a:r>
            <a:r>
              <a:rPr lang="en-US" sz="2200" dirty="0" err="1" smtClean="0"/>
              <a:t>ANHA4</a:t>
            </a:r>
            <a:r>
              <a:rPr lang="en-US" sz="2200" dirty="0" smtClean="0"/>
              <a:t>-Runoff</a:t>
            </a:r>
          </a:p>
          <a:p>
            <a:r>
              <a:rPr lang="en-US" sz="2200" dirty="0" smtClean="0">
                <a:solidFill>
                  <a:srgbClr val="00B050"/>
                </a:solidFill>
              </a:rPr>
              <a:t>AGRIF12</a:t>
            </a:r>
            <a:r>
              <a:rPr lang="en-US" sz="2200" dirty="0" smtClean="0"/>
              <a:t>      </a:t>
            </a:r>
            <a:r>
              <a:rPr lang="en-US" sz="2200" dirty="0" smtClean="0">
                <a:solidFill>
                  <a:srgbClr val="FF0000"/>
                </a:solidFill>
              </a:rPr>
              <a:t>ANHA12</a:t>
            </a:r>
            <a:endParaRPr lang="en-US" sz="2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3124200"/>
            <a:ext cx="457200" cy="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3505200"/>
            <a:ext cx="0" cy="4572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219200" y="3810000"/>
            <a:ext cx="609600" cy="9144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19200" y="2667000"/>
            <a:ext cx="0" cy="381000"/>
          </a:xfrm>
          <a:prstGeom prst="straightConnector1">
            <a:avLst/>
          </a:prstGeom>
          <a:ln w="476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" y="3657600"/>
            <a:ext cx="381000" cy="0"/>
          </a:xfrm>
          <a:prstGeom prst="straightConnector1">
            <a:avLst/>
          </a:prstGeom>
          <a:ln w="476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19200" y="3886200"/>
            <a:ext cx="304800" cy="228600"/>
          </a:xfrm>
          <a:prstGeom prst="straightConnector1">
            <a:avLst/>
          </a:prstGeom>
          <a:ln w="476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789" y="345757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971550" y="35814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6800" y="236220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</a:t>
            </a:r>
            <a:endParaRPr lang="en-US" dirty="0"/>
          </a:p>
        </p:txBody>
      </p:sp>
      <p:pic>
        <p:nvPicPr>
          <p:cNvPr id="3074" name="Picture 2" descr="C:\Users\cylon\Desktop\CMOS2015\ocean\DAVIS_2002_01_2010_12_h.pn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1412" y="0"/>
            <a:ext cx="5466585" cy="2130552"/>
          </a:xfrm>
          <a:prstGeom prst="rect">
            <a:avLst/>
          </a:prstGeom>
          <a:noFill/>
        </p:spPr>
      </p:pic>
      <p:pic>
        <p:nvPicPr>
          <p:cNvPr id="3075" name="Picture 3" descr="C:\Users\cylon\Desktop\CMOS2015\ocean\HUDSON_2002_01_2010_12_h.pn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114550"/>
            <a:ext cx="5457824" cy="2130552"/>
          </a:xfrm>
          <a:prstGeom prst="rect">
            <a:avLst/>
          </a:prstGeom>
          <a:noFill/>
        </p:spPr>
      </p:pic>
      <p:pic>
        <p:nvPicPr>
          <p:cNvPr id="3076" name="Picture 4" descr="C:\Users\cylon\Desktop\CMOS2015\ocean\AR7W_2002_01_2010_12_h.pn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4238625"/>
            <a:ext cx="5457824" cy="2130552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757532" y="63519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59598" y="63519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0" y="63615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2002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60559" y="63519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143875" y="63519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579120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Davis: Heat flux dependent on IC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Hudson: Larger AGRIF 12 flux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3276" y="10437"/>
            <a:ext cx="68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78203" y="2124075"/>
            <a:ext cx="90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Hudson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76650" y="423862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AR7W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369426" y="285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78926" y="167925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-60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88451" y="121267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97976" y="77366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305175" y="36311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182907" y="4502846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5757" y="573699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-200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06707" y="531457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-150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71850" y="2790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1375" y="318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67075" y="236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06707" y="48838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-100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7449" cy="172354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i="1" dirty="0" smtClean="0"/>
              <a:t>ANHA4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Initial Conditions: GLORYS 1v1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Open boundary Conditions: GLORYS 1v1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Atmospheric Forcing: CGRF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Runoff: Monthly Climatology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16551" y="0"/>
            <a:ext cx="4027449" cy="203132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i="1" dirty="0" smtClean="0"/>
              <a:t>ANHA12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Initial Conditions: GLORYS 1v1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Open boundary Conditions: GLORYS 1v1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Atmospheric Forcing: CGRF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Runoff: Monthly Climatology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83076"/>
            <a:ext cx="4125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ANHA4-Runoff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Initial Conditions: GLORYS 2v3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Open boundary Conditions: GLORYS 2v3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Atmospheric Forcing: CGRF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Runoff: Monthly Climatology (remapped)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9552" y="5083076"/>
            <a:ext cx="4240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AGRIF12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Initial Conditions: GLORYS 2v3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Open boundary Conditions: GLORYS 2v3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Atmospheric Forcing: CGRF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Runoff: Monthly Climatology (remapped)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Bathymetry: Updated 1/12</a:t>
            </a:r>
            <a:r>
              <a:rPr lang="en-US" dirty="0" smtClean="0">
                <a:latin typeface="Calibri"/>
              </a:rPr>
              <a:t>°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C:\Users\cylon\Desktop\CMOS2015\ocean\salinity_surface_LS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04691"/>
            <a:ext cx="5181600" cy="3724545"/>
          </a:xfrm>
          <a:prstGeom prst="rect">
            <a:avLst/>
          </a:prstGeom>
          <a:noFill/>
        </p:spPr>
      </p:pic>
      <p:sp>
        <p:nvSpPr>
          <p:cNvPr id="12" name="Up-Down Arrow 11"/>
          <p:cNvSpPr/>
          <p:nvPr/>
        </p:nvSpPr>
        <p:spPr>
          <a:xfrm>
            <a:off x="8610600" y="1628663"/>
            <a:ext cx="304800" cy="3276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2943798"/>
            <a:ext cx="120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Resolution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Up-Down Arrow 15"/>
          <p:cNvSpPr/>
          <p:nvPr/>
        </p:nvSpPr>
        <p:spPr>
          <a:xfrm rot="5400000">
            <a:off x="3829050" y="4160282"/>
            <a:ext cx="304800" cy="2171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10539" y="5334000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Same Forcing/IC</a:t>
            </a:r>
          </a:p>
        </p:txBody>
      </p:sp>
      <p:sp>
        <p:nvSpPr>
          <p:cNvPr id="11" name="Up-Down Arrow 10"/>
          <p:cNvSpPr/>
          <p:nvPr/>
        </p:nvSpPr>
        <p:spPr>
          <a:xfrm>
            <a:off x="533400" y="1628663"/>
            <a:ext cx="304800" cy="3276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7216" y="2943798"/>
            <a:ext cx="120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Same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Resolution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 rot="5400000">
            <a:off x="3829050" y="-19050"/>
            <a:ext cx="304800" cy="21717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10539" y="1154668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Same Forcing/IC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Nesting software: AGRIF</a:t>
            </a:r>
          </a:p>
          <a:p>
            <a:r>
              <a:rPr lang="en-US" dirty="0" smtClean="0"/>
              <a:t>Modeling framework: NEMO</a:t>
            </a:r>
          </a:p>
          <a:p>
            <a:r>
              <a:rPr lang="en-US" dirty="0" smtClean="0"/>
              <a:t>Simulation configurations</a:t>
            </a:r>
          </a:p>
          <a:p>
            <a:r>
              <a:rPr lang="en-US" dirty="0" smtClean="0"/>
              <a:t>Comparison of simulations</a:t>
            </a:r>
          </a:p>
          <a:p>
            <a:r>
              <a:rPr lang="en-US" dirty="0" smtClean="0"/>
              <a:t>Ongoing/future work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AGRIF: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daptive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rid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efinement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 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ortran</a:t>
            </a:r>
            <a:r>
              <a:rPr kumimoji="0" lang="en-US" sz="36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9000" y="645789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 smtClean="0"/>
              <a:t>1</a:t>
            </a:r>
            <a:r>
              <a:rPr lang="en-US" sz="1000" dirty="0" smtClean="0"/>
              <a:t>Debreu, Laurent, Christophe </a:t>
            </a:r>
            <a:r>
              <a:rPr lang="en-US" sz="1000" dirty="0" err="1" smtClean="0"/>
              <a:t>Vouland</a:t>
            </a:r>
            <a:r>
              <a:rPr lang="en-US" sz="1000" dirty="0" smtClean="0"/>
              <a:t>, and Eric </a:t>
            </a:r>
            <a:r>
              <a:rPr lang="en-US" sz="1000" dirty="0" err="1" smtClean="0"/>
              <a:t>Blayo</a:t>
            </a:r>
            <a:r>
              <a:rPr lang="en-US" sz="1000" dirty="0" smtClean="0"/>
              <a:t>. "AGRIF: Adaptive grid refinement in Fortran." </a:t>
            </a:r>
            <a:r>
              <a:rPr lang="en-US" sz="1000" i="1" dirty="0" smtClean="0"/>
              <a:t>Computers &amp; Geosciences</a:t>
            </a:r>
            <a:r>
              <a:rPr lang="en-US" sz="1000" dirty="0" smtClean="0"/>
              <a:t> 34.1 (2008): 8-13.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50457" y="1238071"/>
            <a:ext cx="2812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AGRIF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Transformation</a:t>
            </a:r>
          </a:p>
          <a:p>
            <a:pPr algn="ctr"/>
            <a:r>
              <a:rPr lang="en-US" dirty="0" smtClean="0"/>
              <a:t>(1:3 ratio)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9600" y="685800"/>
            <a:ext cx="2133600" cy="20320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Grid Box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1600" y="685800"/>
            <a:ext cx="123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1/4°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200400" y="1752600"/>
            <a:ext cx="2209541" cy="1"/>
          </a:xfrm>
          <a:prstGeom prst="straightConnector1">
            <a:avLst/>
          </a:prstGeom>
          <a:ln w="635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794830" y="762000"/>
          <a:ext cx="2129970" cy="1944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990"/>
                <a:gridCol w="709990"/>
                <a:gridCol w="709990"/>
              </a:tblGrid>
              <a:tr h="64825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4825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64825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1129" marR="111129" marT="55564" marB="55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5791200" y="685800"/>
            <a:ext cx="1237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1/12°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5357197" y="1272204"/>
            <a:ext cx="1237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1/12°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187261" y="1196007"/>
            <a:ext cx="123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1/4°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53200" y="12954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AGRIF Grid Boxes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2" name="Picture 81" descr="BathyTiff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19400"/>
            <a:ext cx="3276600" cy="4038600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228600" y="3276600"/>
            <a:ext cx="1295400" cy="1447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28600" y="3276600"/>
            <a:ext cx="3276600" cy="8382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04800" y="4724400"/>
            <a:ext cx="3124200" cy="16002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9734" y="29834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X:240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>
            <a:off x="-238071" y="3362272"/>
            <a:ext cx="69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Y:290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762000" y="4724400"/>
            <a:ext cx="1295400" cy="91440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93" name="Picture 92" descr="LABbathy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4105275"/>
            <a:ext cx="2530928" cy="2285999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cxnSp>
        <p:nvCxnSpPr>
          <p:cNvPr id="95" name="Straight Connector 94"/>
          <p:cNvCxnSpPr/>
          <p:nvPr/>
        </p:nvCxnSpPr>
        <p:spPr>
          <a:xfrm>
            <a:off x="762000" y="5638800"/>
            <a:ext cx="5715000" cy="685800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38200" y="4114800"/>
            <a:ext cx="5715000" cy="609600"/>
          </a:xfrm>
          <a:prstGeom prst="line">
            <a:avLst/>
          </a:prstGeom>
          <a:ln w="412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000874" y="401955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X:814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6238928" y="5040921"/>
            <a:ext cx="69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Y:544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719934" y="56388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X:270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2047929" y="5031396"/>
            <a:ext cx="69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Y:180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971800" y="2831068"/>
            <a:ext cx="869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048000" y="3059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1/4°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" name="Picture 80" descr="CAAbathy.tif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5199" y="4114800"/>
            <a:ext cx="2725615" cy="2286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8" name="TextBox 87"/>
          <p:cNvSpPr txBox="1"/>
          <p:nvPr/>
        </p:nvSpPr>
        <p:spPr>
          <a:xfrm rot="16200000">
            <a:off x="3269271" y="5431445"/>
            <a:ext cx="69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Y:874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429000" y="3557650"/>
            <a:ext cx="815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AGRIF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505200" y="378625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1/12°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72534" y="40386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X:724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407106" y="2743200"/>
            <a:ext cx="3517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Example:</a:t>
            </a:r>
          </a:p>
          <a:p>
            <a:r>
              <a:rPr lang="en-US" sz="2400" dirty="0" smtClean="0"/>
              <a:t>Simulation using two nests</a:t>
            </a:r>
            <a:endParaRPr lang="en-US" sz="32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0" y="2819400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6400800" y="3540825"/>
            <a:ext cx="815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AGRIF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77000" y="37694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1/12°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AGRIF features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066121"/>
            <a:ext cx="8229600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Nest simulation runs alongside parent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Nest requires a complete separate set data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Computationally </a:t>
            </a:r>
            <a:r>
              <a:rPr lang="en-US" sz="2800" dirty="0" smtClean="0"/>
              <a:t>expensive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1-way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B050"/>
                </a:solidFill>
              </a:rPr>
              <a:t>2-way</a:t>
            </a:r>
            <a:r>
              <a:rPr lang="en-US" sz="2800" dirty="0" smtClean="0"/>
              <a:t> feedback between nest and parent</a:t>
            </a:r>
            <a:endParaRPr lang="en-US" sz="2800" dirty="0"/>
          </a:p>
        </p:txBody>
      </p:sp>
      <p:pic>
        <p:nvPicPr>
          <p:cNvPr id="6146" name="Picture 2" descr="C:\Users\cylon\Desktop\CMOS2015\ocean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0875"/>
            <a:ext cx="1981200" cy="929725"/>
          </a:xfrm>
          <a:prstGeom prst="rect">
            <a:avLst/>
          </a:prstGeom>
          <a:noFill/>
        </p:spPr>
      </p:pic>
      <p:pic>
        <p:nvPicPr>
          <p:cNvPr id="6147" name="Picture 3" descr="C:\Users\cylon\Desktop\CMOS2015\ocean\NEMO-Webs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2590800" cy="826254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2895600" y="4057650"/>
            <a:ext cx="23622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95625" y="3686175"/>
            <a:ext cx="1977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Parent time step: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Supply BC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5181600"/>
            <a:ext cx="2370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AGRIF time step: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Interpolate to parent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19400" y="5524500"/>
            <a:ext cx="2590800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3200400"/>
            <a:ext cx="236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1/12° IC &amp; forcing data </a:t>
            </a:r>
            <a:endParaRPr lang="en-US" dirty="0"/>
          </a:p>
        </p:txBody>
      </p:sp>
      <p:pic>
        <p:nvPicPr>
          <p:cNvPr id="26" name="Picture 25" descr="BathyTiff.tif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64" y="3260651"/>
            <a:ext cx="2733136" cy="3368749"/>
          </a:xfrm>
          <a:prstGeom prst="rect">
            <a:avLst/>
          </a:prstGeom>
        </p:spPr>
      </p:pic>
      <p:pic>
        <p:nvPicPr>
          <p:cNvPr id="27" name="Picture 26" descr="CAAbathy.tif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38800" y="3581400"/>
            <a:ext cx="3452446" cy="28956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8" name="Rectangle 27"/>
          <p:cNvSpPr/>
          <p:nvPr/>
        </p:nvSpPr>
        <p:spPr>
          <a:xfrm>
            <a:off x="228600" y="3657600"/>
            <a:ext cx="12954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0919" y="62484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dt</a:t>
            </a:r>
            <a:r>
              <a:rPr lang="en-US" dirty="0" smtClean="0">
                <a:solidFill>
                  <a:schemeClr val="bg1"/>
                </a:solidFill>
              </a:rPr>
              <a:t>=540s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01000" y="58674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dt</a:t>
            </a:r>
            <a:r>
              <a:rPr lang="en-US" dirty="0" smtClean="0">
                <a:solidFill>
                  <a:schemeClr val="bg1"/>
                </a:solidFill>
              </a:rPr>
              <a:t>=180s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Why use nests?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171493"/>
            <a:ext cx="7655706" cy="454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2"/>
          <p:cNvSpPr txBox="1">
            <a:spLocks noChangeArrowheads="1"/>
          </p:cNvSpPr>
          <p:nvPr/>
        </p:nvSpPr>
        <p:spPr bwMode="auto">
          <a:xfrm rot="16200000">
            <a:off x="7379098" y="2619653"/>
            <a:ext cx="2832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altLang="en-US" dirty="0"/>
              <a:t>Hallberg (Ocean Mod. 2013)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801469"/>
            <a:ext cx="4224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resolution is needed to resolve eddies</a:t>
            </a:r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-76200" y="5867400"/>
            <a:ext cx="9296400" cy="114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More realistic simulation of small scale features: bathymetry, boundary currents, etc</a:t>
            </a:r>
          </a:p>
          <a:p>
            <a:r>
              <a:rPr lang="en-US" sz="1800" dirty="0" smtClean="0"/>
              <a:t>Computationally cheaper than high resolution across entire domain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Numerical ocean modeling framework with multiple models available to use:</a:t>
            </a:r>
          </a:p>
          <a:p>
            <a:pPr lvl="1"/>
            <a:r>
              <a:rPr lang="en-US" dirty="0" smtClean="0"/>
              <a:t>Blue ocean: Ocean dynamics model</a:t>
            </a:r>
          </a:p>
          <a:p>
            <a:pPr lvl="1"/>
            <a:r>
              <a:rPr lang="en-US" dirty="0" smtClean="0"/>
              <a:t>White ocean: Sea ice model</a:t>
            </a:r>
          </a:p>
          <a:p>
            <a:pPr lvl="1"/>
            <a:r>
              <a:rPr lang="en-US" dirty="0" smtClean="0"/>
              <a:t>Green ocean: Biogeochemical model</a:t>
            </a:r>
          </a:p>
          <a:p>
            <a:pPr lvl="1"/>
            <a:r>
              <a:rPr lang="en-US" dirty="0" smtClean="0"/>
              <a:t>Mesh refinement software: AGRIF</a:t>
            </a:r>
          </a:p>
          <a:p>
            <a:pPr lvl="1"/>
            <a:r>
              <a:rPr lang="en-US" dirty="0" smtClean="0"/>
              <a:t>Tracer package</a:t>
            </a:r>
            <a:endParaRPr lang="en-US" dirty="0"/>
          </a:p>
        </p:txBody>
      </p:sp>
      <p:pic>
        <p:nvPicPr>
          <p:cNvPr id="4" name="Picture 3" descr="C:\Users\cylon\Desktop\CMOS2015\ocean\NEMO-Webs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610"/>
            <a:ext cx="3048000" cy="97206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6629400" y="4648200"/>
            <a:ext cx="2286000" cy="1295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AGRIF</a:t>
            </a:r>
            <a:endParaRPr lang="en-US" sz="36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H="1">
            <a:off x="6438900" y="2400300"/>
            <a:ext cx="2286000" cy="2209800"/>
          </a:xfrm>
          <a:prstGeom prst="bentConnector3">
            <a:avLst>
              <a:gd name="adj1" fmla="val 130"/>
            </a:avLst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096000" y="3886200"/>
            <a:ext cx="1295400" cy="228600"/>
          </a:xfrm>
          <a:prstGeom prst="bentConnector3">
            <a:avLst>
              <a:gd name="adj1" fmla="val -420"/>
            </a:avLst>
          </a:prstGeom>
          <a:ln w="444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3581400" y="4419600"/>
            <a:ext cx="2971800" cy="914400"/>
          </a:xfrm>
          <a:prstGeom prst="bentConnector3">
            <a:avLst>
              <a:gd name="adj1" fmla="val 50000"/>
            </a:avLst>
          </a:prstGeom>
          <a:ln w="444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7" idx="0"/>
          </p:cNvCxnSpPr>
          <p:nvPr/>
        </p:nvCxnSpPr>
        <p:spPr>
          <a:xfrm>
            <a:off x="5562600" y="2819400"/>
            <a:ext cx="2209800" cy="1828800"/>
          </a:xfrm>
          <a:prstGeom prst="bentConnector2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57800" y="4267200"/>
            <a:ext cx="135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Future plans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5502" y="2438400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Operational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76200"/>
            <a:ext cx="4724400" cy="2209800"/>
          </a:xfrm>
        </p:spPr>
        <p:txBody>
          <a:bodyPr/>
          <a:lstStyle/>
          <a:p>
            <a:r>
              <a:rPr lang="en-US" dirty="0" smtClean="0"/>
              <a:t>NEMO Simulation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637"/>
            <a:ext cx="9144000" cy="2773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NEMO version 3.4</a:t>
            </a:r>
          </a:p>
          <a:p>
            <a:r>
              <a:rPr lang="en-US" dirty="0" smtClean="0"/>
              <a:t>Ice Model: LIM2</a:t>
            </a:r>
          </a:p>
          <a:p>
            <a:r>
              <a:rPr lang="en-US" dirty="0" smtClean="0"/>
              <a:t>50 vertical levels</a:t>
            </a:r>
          </a:p>
          <a:p>
            <a:r>
              <a:rPr lang="en-US" dirty="0" smtClean="0"/>
              <a:t>Open Boundaries: Bering strait, 20</a:t>
            </a:r>
            <a:r>
              <a:rPr lang="en-US" dirty="0" smtClean="0">
                <a:latin typeface="Calibri"/>
              </a:rPr>
              <a:t>°</a:t>
            </a:r>
            <a:r>
              <a:rPr lang="en-US" dirty="0" smtClean="0"/>
              <a:t>S</a:t>
            </a:r>
          </a:p>
          <a:p>
            <a:r>
              <a:rPr lang="en-US" dirty="0" smtClean="0"/>
              <a:t>Initial Conditions: (3D) T, S, U, V, and (2D) SSH, Ice</a:t>
            </a:r>
          </a:p>
          <a:p>
            <a:r>
              <a:rPr lang="en-US" dirty="0" smtClean="0"/>
              <a:t>Forcing: Hourly wind, rain, snow, LW/SW, air temp, air humidity 	from Environment Canada- GDPS</a:t>
            </a:r>
          </a:p>
        </p:txBody>
      </p:sp>
      <p:pic>
        <p:nvPicPr>
          <p:cNvPr id="4" name="Picture 3" descr="C:\Users\cylon\Desktop\CMOS2015\ocean\anha4mes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530481" cy="4038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19600" y="2133600"/>
            <a:ext cx="472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ANHA</a:t>
            </a:r>
            <a:r>
              <a:rPr lang="en-US" sz="3200" dirty="0" smtClean="0"/>
              <a:t>:</a:t>
            </a:r>
          </a:p>
          <a:p>
            <a:pPr algn="ctr"/>
            <a:r>
              <a:rPr lang="en-US" sz="3200" b="1" dirty="0" smtClean="0"/>
              <a:t>A</a:t>
            </a:r>
            <a:r>
              <a:rPr lang="en-US" sz="3200" dirty="0" smtClean="0"/>
              <a:t>rctic </a:t>
            </a:r>
            <a:r>
              <a:rPr lang="en-US" sz="3200" b="1" dirty="0" smtClean="0"/>
              <a:t>N</a:t>
            </a:r>
            <a:r>
              <a:rPr lang="en-US" sz="3200" dirty="0" smtClean="0"/>
              <a:t>orthern </a:t>
            </a:r>
            <a:r>
              <a:rPr lang="en-US" sz="3200" b="1" dirty="0" smtClean="0"/>
              <a:t>H</a:t>
            </a:r>
            <a:r>
              <a:rPr lang="en-US" sz="3200" dirty="0" smtClean="0"/>
              <a:t>emisphere </a:t>
            </a:r>
            <a:r>
              <a:rPr lang="en-US" sz="3200" b="1" dirty="0" smtClean="0"/>
              <a:t>A</a:t>
            </a:r>
            <a:r>
              <a:rPr lang="en-US" sz="3200" dirty="0" smtClean="0"/>
              <a:t>tlantic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cylon\Desktop\CMOS2015\ocean\meshcolorb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74334"/>
            <a:ext cx="8967906" cy="488860"/>
          </a:xfrm>
          <a:prstGeom prst="rect">
            <a:avLst/>
          </a:prstGeom>
          <a:noFill/>
        </p:spPr>
      </p:pic>
      <p:pic>
        <p:nvPicPr>
          <p:cNvPr id="2053" name="Picture 5" descr="C:\Users\cylon\Desktop\CMOS2015\ocean\anha12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4348" y="0"/>
            <a:ext cx="3359652" cy="2971800"/>
          </a:xfrm>
          <a:prstGeom prst="rect">
            <a:avLst/>
          </a:prstGeom>
          <a:noFill/>
        </p:spPr>
      </p:pic>
      <p:pic>
        <p:nvPicPr>
          <p:cNvPr id="2052" name="Picture 4" descr="C:\Users\cylon\Desktop\CMOS2015\ocean\agrif12LSmes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516902"/>
            <a:ext cx="3352800" cy="3341097"/>
          </a:xfrm>
          <a:prstGeom prst="rect">
            <a:avLst/>
          </a:prstGeom>
          <a:noFill/>
        </p:spPr>
      </p:pic>
      <p:pic>
        <p:nvPicPr>
          <p:cNvPr id="2051" name="Picture 3" descr="C:\Users\cylon\Desktop\CMOS2015\ocean\anha4mes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-15566"/>
            <a:ext cx="3351212" cy="298736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2400"/>
            <a:ext cx="3048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Simulations 2002-2010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404992" y="3886200"/>
          <a:ext cx="5662808" cy="2362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36586"/>
                <a:gridCol w="1156612"/>
                <a:gridCol w="1213459"/>
                <a:gridCol w="1456151"/>
              </a:tblGrid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Configuration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ANHA4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ANHA12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AGRIF12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Time</a:t>
                      </a:r>
                      <a:r>
                        <a:rPr lang="en-US" sz="1900" baseline="0" dirty="0" smtClean="0"/>
                        <a:t> step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1080s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180s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540s</a:t>
                      </a:r>
                      <a:r>
                        <a:rPr lang="en-US" sz="1900" baseline="0" dirty="0" smtClean="0"/>
                        <a:t> : </a:t>
                      </a:r>
                      <a:r>
                        <a:rPr lang="en-US" sz="1900" dirty="0" smtClean="0"/>
                        <a:t>180s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Horz</a:t>
                      </a:r>
                      <a:r>
                        <a:rPr lang="en-US" sz="1900" dirty="0" smtClean="0"/>
                        <a:t>.</a:t>
                      </a:r>
                      <a:r>
                        <a:rPr lang="en-US" sz="1900" baseline="0" dirty="0" smtClean="0"/>
                        <a:t> Resolution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1/4°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1/12°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1/4° : 1/12° 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Simulation</a:t>
                      </a:r>
                      <a:r>
                        <a:rPr lang="en-US" sz="1900" baseline="0" dirty="0" smtClean="0"/>
                        <a:t> time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~4 days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54+ days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~28</a:t>
                      </a:r>
                      <a:r>
                        <a:rPr lang="en-US" sz="1900" baseline="0" dirty="0" smtClean="0"/>
                        <a:t> days</a:t>
                      </a:r>
                      <a:endParaRPr lang="en-US" sz="1900" dirty="0" smtClean="0"/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CPUs used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64 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256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48</a:t>
                      </a:r>
                    </a:p>
                  </a:txBody>
                  <a:tcPr marL="97077" marR="97077" marT="48538" marB="48538"/>
                </a:tc>
              </a:tr>
              <a:tr h="3937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Core years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0.7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37.8</a:t>
                      </a:r>
                      <a:endParaRPr lang="en-US" sz="1900" dirty="0"/>
                    </a:p>
                  </a:txBody>
                  <a:tcPr marL="97077" marR="97077" marT="48538" marB="48538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3.7</a:t>
                      </a:r>
                    </a:p>
                  </a:txBody>
                  <a:tcPr marL="97077" marR="97077" marT="48538" marB="48538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70767" y="2198347"/>
            <a:ext cx="18839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Horizontal mesh</a:t>
            </a:r>
          </a:p>
          <a:p>
            <a:pPr algn="ctr"/>
            <a:r>
              <a:rPr lang="en-US" sz="2000" dirty="0" smtClean="0"/>
              <a:t>(km)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32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AGRIF12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1200" y="228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ANHA12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ANHA4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50051" y="3265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03499" y="3265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31802" y="3265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77833" y="3265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71703" y="3265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40769" y="3265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86800" y="32659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19200" y="990600"/>
            <a:ext cx="8382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057400" y="990600"/>
            <a:ext cx="1219200" cy="2590800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7" idx="2"/>
          </p:cNvCxnSpPr>
          <p:nvPr/>
        </p:nvCxnSpPr>
        <p:spPr>
          <a:xfrm flipH="1">
            <a:off x="100792" y="1066800"/>
            <a:ext cx="1118408" cy="2568499"/>
          </a:xfrm>
          <a:prstGeom prst="line">
            <a:avLst/>
          </a:prstGeom>
          <a:ln w="412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AGRIF12 similar to ANHA12?</a:t>
            </a:r>
          </a:p>
          <a:p>
            <a:pPr lvl="1"/>
            <a:r>
              <a:rPr lang="en-US" dirty="0" smtClean="0"/>
              <a:t>Examine sea ice, mixed layer depth, and EKE</a:t>
            </a:r>
          </a:p>
          <a:p>
            <a:pPr lvl="1"/>
            <a:r>
              <a:rPr lang="en-US" dirty="0" smtClean="0"/>
              <a:t>Examine volume, heat, and freshwater fluxes through different SPG sections.</a:t>
            </a:r>
          </a:p>
          <a:p>
            <a:pPr lvl="1"/>
            <a:r>
              <a:rPr lang="en-US" dirty="0" smtClean="0"/>
              <a:t>Hydrographic representation of different water masses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781</Words>
  <Application>Microsoft Office PowerPoint</Application>
  <PresentationFormat>On-screen Show (4:3)</PresentationFormat>
  <Paragraphs>292</Paragraphs>
  <Slides>18</Slides>
  <Notes>1</Notes>
  <HiddenSlides>2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Effect of grid resolution on ocean simulations in the sub-polar North Atlantic using NEMO and AGRIF</vt:lpstr>
      <vt:lpstr>Outline</vt:lpstr>
      <vt:lpstr>Slide 3</vt:lpstr>
      <vt:lpstr>AGRIF features</vt:lpstr>
      <vt:lpstr>Why use nests?</vt:lpstr>
      <vt:lpstr>NEMO</vt:lpstr>
      <vt:lpstr>NEMO Simulation Settings</vt:lpstr>
      <vt:lpstr>Simulations 2002-2010</vt:lpstr>
      <vt:lpstr>Research Objectives</vt:lpstr>
      <vt:lpstr>Eddy Kinetic Energy:sqrt  [cm/s]</vt:lpstr>
      <vt:lpstr>Mixed Layer Depth [m]</vt:lpstr>
      <vt:lpstr>Section: Volume flux [Sv]</vt:lpstr>
      <vt:lpstr>West Greenland Shelf water: AR7W</vt:lpstr>
      <vt:lpstr>Ongoing work: CAA</vt:lpstr>
      <vt:lpstr>Future work: Double(+) Nesting</vt:lpstr>
      <vt:lpstr>Conclusions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AGRIF presentation</dc:title>
  <dc:creator>cylon</dc:creator>
  <cp:lastModifiedBy>cylon</cp:lastModifiedBy>
  <cp:revision>212</cp:revision>
  <dcterms:created xsi:type="dcterms:W3CDTF">2006-08-16T00:00:00Z</dcterms:created>
  <dcterms:modified xsi:type="dcterms:W3CDTF">2015-05-29T21:17:18Z</dcterms:modified>
</cp:coreProperties>
</file>