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79" r:id="rId6"/>
    <p:sldId id="280" r:id="rId7"/>
    <p:sldId id="281" r:id="rId8"/>
    <p:sldId id="282" r:id="rId9"/>
    <p:sldId id="283" r:id="rId10"/>
    <p:sldId id="284" r:id="rId11"/>
    <p:sldId id="285"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EEE0C6-E2B4-489F-A615-37C44A4F5D4A}" v="147" dt="2024-08-27T09:32:47.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ul Sureshkumar" userId="9ddb15888f4c24a0" providerId="LiveId" clId="{41EEE0C6-E2B4-489F-A615-37C44A4F5D4A}"/>
    <pc:docChg chg="undo custSel addSld modSld sldOrd modMainMaster">
      <pc:chgData name="Mukul Sureshkumar" userId="9ddb15888f4c24a0" providerId="LiveId" clId="{41EEE0C6-E2B4-489F-A615-37C44A4F5D4A}" dt="2024-08-27T09:33:02.944" v="1693"/>
      <pc:docMkLst>
        <pc:docMk/>
      </pc:docMkLst>
      <pc:sldChg chg="modSp mod modTransition">
        <pc:chgData name="Mukul Sureshkumar" userId="9ddb15888f4c24a0" providerId="LiveId" clId="{41EEE0C6-E2B4-489F-A615-37C44A4F5D4A}" dt="2024-08-27T09:29:42.205" v="1660"/>
        <pc:sldMkLst>
          <pc:docMk/>
          <pc:sldMk cId="4167884232" sldId="278"/>
        </pc:sldMkLst>
        <pc:spChg chg="mod">
          <ac:chgData name="Mukul Sureshkumar" userId="9ddb15888f4c24a0" providerId="LiveId" clId="{41EEE0C6-E2B4-489F-A615-37C44A4F5D4A}" dt="2024-08-27T06:39:08.009" v="623" actId="27636"/>
          <ac:spMkLst>
            <pc:docMk/>
            <pc:sldMk cId="4167884232" sldId="278"/>
            <ac:spMk id="2" creationId="{0D1F047C-C727-42A7-85C5-68C5AA1B1A93}"/>
          </ac:spMkLst>
        </pc:spChg>
      </pc:sldChg>
      <pc:sldChg chg="modTransition">
        <pc:chgData name="Mukul Sureshkumar" userId="9ddb15888f4c24a0" providerId="LiveId" clId="{41EEE0C6-E2B4-489F-A615-37C44A4F5D4A}" dt="2024-08-27T09:30:02.839" v="1662"/>
        <pc:sldMkLst>
          <pc:docMk/>
          <pc:sldMk cId="3220235682" sldId="279"/>
        </pc:sldMkLst>
      </pc:sldChg>
      <pc:sldChg chg="ord modTransition">
        <pc:chgData name="Mukul Sureshkumar" userId="9ddb15888f4c24a0" providerId="LiveId" clId="{41EEE0C6-E2B4-489F-A615-37C44A4F5D4A}" dt="2024-08-27T09:33:02.944" v="1693"/>
        <pc:sldMkLst>
          <pc:docMk/>
          <pc:sldMk cId="3991208373" sldId="280"/>
        </pc:sldMkLst>
      </pc:sldChg>
      <pc:sldChg chg="addSp modSp mod ord modTransition">
        <pc:chgData name="Mukul Sureshkumar" userId="9ddb15888f4c24a0" providerId="LiveId" clId="{41EEE0C6-E2B4-489F-A615-37C44A4F5D4A}" dt="2024-08-27T09:31:39.579" v="1682"/>
        <pc:sldMkLst>
          <pc:docMk/>
          <pc:sldMk cId="1924056930" sldId="281"/>
        </pc:sldMkLst>
        <pc:spChg chg="add mod">
          <ac:chgData name="Mukul Sureshkumar" userId="9ddb15888f4c24a0" providerId="LiveId" clId="{41EEE0C6-E2B4-489F-A615-37C44A4F5D4A}" dt="2024-08-27T06:39:44.559" v="624" actId="1076"/>
          <ac:spMkLst>
            <pc:docMk/>
            <pc:sldMk cId="1924056930" sldId="281"/>
            <ac:spMk id="3" creationId="{D3B00304-CE3E-913A-99E4-5BBAB16C7781}"/>
          </ac:spMkLst>
        </pc:spChg>
        <pc:spChg chg="mod">
          <ac:chgData name="Mukul Sureshkumar" userId="9ddb15888f4c24a0" providerId="LiveId" clId="{41EEE0C6-E2B4-489F-A615-37C44A4F5D4A}" dt="2024-08-27T06:02:05.952" v="170" actId="14100"/>
          <ac:spMkLst>
            <pc:docMk/>
            <pc:sldMk cId="1924056930" sldId="281"/>
            <ac:spMk id="5" creationId="{005FD221-7071-A98B-7A2A-259B24FC30E7}"/>
          </ac:spMkLst>
        </pc:spChg>
      </pc:sldChg>
      <pc:sldChg chg="delSp modSp add mod modTransition">
        <pc:chgData name="Mukul Sureshkumar" userId="9ddb15888f4c24a0" providerId="LiveId" clId="{41EEE0C6-E2B4-489F-A615-37C44A4F5D4A}" dt="2024-08-27T09:31:48.578" v="1683"/>
        <pc:sldMkLst>
          <pc:docMk/>
          <pc:sldMk cId="3318170028" sldId="282"/>
        </pc:sldMkLst>
        <pc:spChg chg="mod">
          <ac:chgData name="Mukul Sureshkumar" userId="9ddb15888f4c24a0" providerId="LiveId" clId="{41EEE0C6-E2B4-489F-A615-37C44A4F5D4A}" dt="2024-08-27T06:10:29.312" v="278" actId="20577"/>
          <ac:spMkLst>
            <pc:docMk/>
            <pc:sldMk cId="3318170028" sldId="282"/>
            <ac:spMk id="2" creationId="{89559F60-4CE1-4E2F-86EA-1B60679F1F4A}"/>
          </ac:spMkLst>
        </pc:spChg>
        <pc:spChg chg="del mod">
          <ac:chgData name="Mukul Sureshkumar" userId="9ddb15888f4c24a0" providerId="LiveId" clId="{41EEE0C6-E2B4-489F-A615-37C44A4F5D4A}" dt="2024-08-27T06:19:38.540" v="327"/>
          <ac:spMkLst>
            <pc:docMk/>
            <pc:sldMk cId="3318170028" sldId="282"/>
            <ac:spMk id="3" creationId="{D3B00304-CE3E-913A-99E4-5BBAB16C7781}"/>
          </ac:spMkLst>
        </pc:spChg>
        <pc:spChg chg="mod">
          <ac:chgData name="Mukul Sureshkumar" userId="9ddb15888f4c24a0" providerId="LiveId" clId="{41EEE0C6-E2B4-489F-A615-37C44A4F5D4A}" dt="2024-08-27T06:34:36.028" v="518"/>
          <ac:spMkLst>
            <pc:docMk/>
            <pc:sldMk cId="3318170028" sldId="282"/>
            <ac:spMk id="5" creationId="{005FD221-7071-A98B-7A2A-259B24FC30E7}"/>
          </ac:spMkLst>
        </pc:spChg>
        <pc:spChg chg="mod">
          <ac:chgData name="Mukul Sureshkumar" userId="9ddb15888f4c24a0" providerId="LiveId" clId="{41EEE0C6-E2B4-489F-A615-37C44A4F5D4A}" dt="2024-08-27T06:37:37.651" v="585" actId="20577"/>
          <ac:spMkLst>
            <pc:docMk/>
            <pc:sldMk cId="3318170028" sldId="282"/>
            <ac:spMk id="24" creationId="{F260476B-CCA6-412B-A9C5-399C34AE6F05}"/>
          </ac:spMkLst>
        </pc:spChg>
      </pc:sldChg>
      <pc:sldChg chg="addSp delSp modSp add mod modTransition">
        <pc:chgData name="Mukul Sureshkumar" userId="9ddb15888f4c24a0" providerId="LiveId" clId="{41EEE0C6-E2B4-489F-A615-37C44A4F5D4A}" dt="2024-08-27T09:31:55.009" v="1684"/>
        <pc:sldMkLst>
          <pc:docMk/>
          <pc:sldMk cId="83867471" sldId="283"/>
        </pc:sldMkLst>
        <pc:spChg chg="mod">
          <ac:chgData name="Mukul Sureshkumar" userId="9ddb15888f4c24a0" providerId="LiveId" clId="{41EEE0C6-E2B4-489F-A615-37C44A4F5D4A}" dt="2024-08-27T06:47:44.297" v="719" actId="20577"/>
          <ac:spMkLst>
            <pc:docMk/>
            <pc:sldMk cId="83867471" sldId="283"/>
            <ac:spMk id="2" creationId="{89559F60-4CE1-4E2F-86EA-1B60679F1F4A}"/>
          </ac:spMkLst>
        </pc:spChg>
        <pc:spChg chg="add mod">
          <ac:chgData name="Mukul Sureshkumar" userId="9ddb15888f4c24a0" providerId="LiveId" clId="{41EEE0C6-E2B4-489F-A615-37C44A4F5D4A}" dt="2024-08-27T06:53:36.342" v="796"/>
          <ac:spMkLst>
            <pc:docMk/>
            <pc:sldMk cId="83867471" sldId="283"/>
            <ac:spMk id="3" creationId="{D52E4D91-503E-A772-C0C4-AE90D73DD515}"/>
          </ac:spMkLst>
        </pc:spChg>
        <pc:spChg chg="del mod">
          <ac:chgData name="Mukul Sureshkumar" userId="9ddb15888f4c24a0" providerId="LiveId" clId="{41EEE0C6-E2B4-489F-A615-37C44A4F5D4A}" dt="2024-08-27T06:49:43.610" v="731"/>
          <ac:spMkLst>
            <pc:docMk/>
            <pc:sldMk cId="83867471" sldId="283"/>
            <ac:spMk id="5" creationId="{005FD221-7071-A98B-7A2A-259B24FC30E7}"/>
          </ac:spMkLst>
        </pc:spChg>
        <pc:spChg chg="mod">
          <ac:chgData name="Mukul Sureshkumar" userId="9ddb15888f4c24a0" providerId="LiveId" clId="{41EEE0C6-E2B4-489F-A615-37C44A4F5D4A}" dt="2024-08-27T06:54:45.942" v="864" actId="14100"/>
          <ac:spMkLst>
            <pc:docMk/>
            <pc:sldMk cId="83867471" sldId="283"/>
            <ac:spMk id="24" creationId="{F260476B-CCA6-412B-A9C5-399C34AE6F05}"/>
          </ac:spMkLst>
        </pc:spChg>
      </pc:sldChg>
      <pc:sldChg chg="modSp add mod modTransition">
        <pc:chgData name="Mukul Sureshkumar" userId="9ddb15888f4c24a0" providerId="LiveId" clId="{41EEE0C6-E2B4-489F-A615-37C44A4F5D4A}" dt="2024-08-27T09:32:20.511" v="1686"/>
        <pc:sldMkLst>
          <pc:docMk/>
          <pc:sldMk cId="2124805822" sldId="284"/>
        </pc:sldMkLst>
        <pc:spChg chg="mod">
          <ac:chgData name="Mukul Sureshkumar" userId="9ddb15888f4c24a0" providerId="LiveId" clId="{41EEE0C6-E2B4-489F-A615-37C44A4F5D4A}" dt="2024-08-27T06:58:13.377" v="973" actId="1076"/>
          <ac:spMkLst>
            <pc:docMk/>
            <pc:sldMk cId="2124805822" sldId="284"/>
            <ac:spMk id="2" creationId="{89559F60-4CE1-4E2F-86EA-1B60679F1F4A}"/>
          </ac:spMkLst>
        </pc:spChg>
        <pc:spChg chg="mod">
          <ac:chgData name="Mukul Sureshkumar" userId="9ddb15888f4c24a0" providerId="LiveId" clId="{41EEE0C6-E2B4-489F-A615-37C44A4F5D4A}" dt="2024-08-27T07:01:15.584" v="1034" actId="1076"/>
          <ac:spMkLst>
            <pc:docMk/>
            <pc:sldMk cId="2124805822" sldId="284"/>
            <ac:spMk id="3" creationId="{D52E4D91-503E-A772-C0C4-AE90D73DD515}"/>
          </ac:spMkLst>
        </pc:spChg>
        <pc:spChg chg="mod">
          <ac:chgData name="Mukul Sureshkumar" userId="9ddb15888f4c24a0" providerId="LiveId" clId="{41EEE0C6-E2B4-489F-A615-37C44A4F5D4A}" dt="2024-08-27T07:06:09.541" v="1135" actId="20577"/>
          <ac:spMkLst>
            <pc:docMk/>
            <pc:sldMk cId="2124805822" sldId="284"/>
            <ac:spMk id="24" creationId="{F260476B-CCA6-412B-A9C5-399C34AE6F05}"/>
          </ac:spMkLst>
        </pc:spChg>
      </pc:sldChg>
      <pc:sldChg chg="addSp modSp add mod modTransition">
        <pc:chgData name="Mukul Sureshkumar" userId="9ddb15888f4c24a0" providerId="LiveId" clId="{41EEE0C6-E2B4-489F-A615-37C44A4F5D4A}" dt="2024-08-27T09:32:32.126" v="1687"/>
        <pc:sldMkLst>
          <pc:docMk/>
          <pc:sldMk cId="2912842542" sldId="285"/>
        </pc:sldMkLst>
        <pc:spChg chg="mod">
          <ac:chgData name="Mukul Sureshkumar" userId="9ddb15888f4c24a0" providerId="LiveId" clId="{41EEE0C6-E2B4-489F-A615-37C44A4F5D4A}" dt="2024-08-27T07:12:24.195" v="1173" actId="20577"/>
          <ac:spMkLst>
            <pc:docMk/>
            <pc:sldMk cId="2912842542" sldId="285"/>
            <ac:spMk id="2" creationId="{89559F60-4CE1-4E2F-86EA-1B60679F1F4A}"/>
          </ac:spMkLst>
        </pc:spChg>
        <pc:spChg chg="mod">
          <ac:chgData name="Mukul Sureshkumar" userId="9ddb15888f4c24a0" providerId="LiveId" clId="{41EEE0C6-E2B4-489F-A615-37C44A4F5D4A}" dt="2024-08-27T07:18:29.584" v="1290"/>
          <ac:spMkLst>
            <pc:docMk/>
            <pc:sldMk cId="2912842542" sldId="285"/>
            <ac:spMk id="3" creationId="{D52E4D91-503E-A772-C0C4-AE90D73DD515}"/>
          </ac:spMkLst>
        </pc:spChg>
        <pc:spChg chg="add">
          <ac:chgData name="Mukul Sureshkumar" userId="9ddb15888f4c24a0" providerId="LiveId" clId="{41EEE0C6-E2B4-489F-A615-37C44A4F5D4A}" dt="2024-08-27T07:13:12.367" v="1181"/>
          <ac:spMkLst>
            <pc:docMk/>
            <pc:sldMk cId="2912842542" sldId="285"/>
            <ac:spMk id="4" creationId="{15E5D2F4-0267-CBC7-884A-8CCBD3828F80}"/>
          </ac:spMkLst>
        </pc:spChg>
        <pc:spChg chg="add">
          <ac:chgData name="Mukul Sureshkumar" userId="9ddb15888f4c24a0" providerId="LiveId" clId="{41EEE0C6-E2B4-489F-A615-37C44A4F5D4A}" dt="2024-08-27T07:13:15.418" v="1182"/>
          <ac:spMkLst>
            <pc:docMk/>
            <pc:sldMk cId="2912842542" sldId="285"/>
            <ac:spMk id="5" creationId="{8E1864DE-6FE7-B958-3999-35BDAB7830ED}"/>
          </ac:spMkLst>
        </pc:spChg>
        <pc:spChg chg="mod">
          <ac:chgData name="Mukul Sureshkumar" userId="9ddb15888f4c24a0" providerId="LiveId" clId="{41EEE0C6-E2B4-489F-A615-37C44A4F5D4A}" dt="2024-08-27T07:19:20.447" v="1302" actId="20577"/>
          <ac:spMkLst>
            <pc:docMk/>
            <pc:sldMk cId="2912842542" sldId="285"/>
            <ac:spMk id="24" creationId="{F260476B-CCA6-412B-A9C5-399C34AE6F05}"/>
          </ac:spMkLst>
        </pc:spChg>
      </pc:sldChg>
      <pc:sldChg chg="modSp add mod modTransition">
        <pc:chgData name="Mukul Sureshkumar" userId="9ddb15888f4c24a0" providerId="LiveId" clId="{41EEE0C6-E2B4-489F-A615-37C44A4F5D4A}" dt="2024-08-27T09:32:39.195" v="1688"/>
        <pc:sldMkLst>
          <pc:docMk/>
          <pc:sldMk cId="1769316426" sldId="286"/>
        </pc:sldMkLst>
        <pc:spChg chg="mod">
          <ac:chgData name="Mukul Sureshkumar" userId="9ddb15888f4c24a0" providerId="LiveId" clId="{41EEE0C6-E2B4-489F-A615-37C44A4F5D4A}" dt="2024-08-27T09:13:50.106" v="1392" actId="20577"/>
          <ac:spMkLst>
            <pc:docMk/>
            <pc:sldMk cId="1769316426" sldId="286"/>
            <ac:spMk id="2" creationId="{89559F60-4CE1-4E2F-86EA-1B60679F1F4A}"/>
          </ac:spMkLst>
        </pc:spChg>
        <pc:spChg chg="mod">
          <ac:chgData name="Mukul Sureshkumar" userId="9ddb15888f4c24a0" providerId="LiveId" clId="{41EEE0C6-E2B4-489F-A615-37C44A4F5D4A}" dt="2024-08-27T09:20:07.091" v="1501" actId="1076"/>
          <ac:spMkLst>
            <pc:docMk/>
            <pc:sldMk cId="1769316426" sldId="286"/>
            <ac:spMk id="3" creationId="{D52E4D91-503E-A772-C0C4-AE90D73DD515}"/>
          </ac:spMkLst>
        </pc:spChg>
        <pc:spChg chg="mod">
          <ac:chgData name="Mukul Sureshkumar" userId="9ddb15888f4c24a0" providerId="LiveId" clId="{41EEE0C6-E2B4-489F-A615-37C44A4F5D4A}" dt="2024-08-27T09:22:14.731" v="1532" actId="20577"/>
          <ac:spMkLst>
            <pc:docMk/>
            <pc:sldMk cId="1769316426" sldId="286"/>
            <ac:spMk id="24" creationId="{F260476B-CCA6-412B-A9C5-399C34AE6F05}"/>
          </ac:spMkLst>
        </pc:spChg>
      </pc:sldChg>
      <pc:sldChg chg="modSp add mod modTransition">
        <pc:chgData name="Mukul Sureshkumar" userId="9ddb15888f4c24a0" providerId="LiveId" clId="{41EEE0C6-E2B4-489F-A615-37C44A4F5D4A}" dt="2024-08-27T09:32:47.069" v="1689"/>
        <pc:sldMkLst>
          <pc:docMk/>
          <pc:sldMk cId="350085735" sldId="287"/>
        </pc:sldMkLst>
        <pc:spChg chg="mod">
          <ac:chgData name="Mukul Sureshkumar" userId="9ddb15888f4c24a0" providerId="LiveId" clId="{41EEE0C6-E2B4-489F-A615-37C44A4F5D4A}" dt="2024-08-27T09:26:23.763" v="1630" actId="1076"/>
          <ac:spMkLst>
            <pc:docMk/>
            <pc:sldMk cId="350085735" sldId="287"/>
            <ac:spMk id="2" creationId="{89559F60-4CE1-4E2F-86EA-1B60679F1F4A}"/>
          </ac:spMkLst>
        </pc:spChg>
        <pc:spChg chg="mod">
          <ac:chgData name="Mukul Sureshkumar" userId="9ddb15888f4c24a0" providerId="LiveId" clId="{41EEE0C6-E2B4-489F-A615-37C44A4F5D4A}" dt="2024-08-27T09:25:25.339" v="1602"/>
          <ac:spMkLst>
            <pc:docMk/>
            <pc:sldMk cId="350085735" sldId="287"/>
            <ac:spMk id="3" creationId="{D52E4D91-503E-A772-C0C4-AE90D73DD515}"/>
          </ac:spMkLst>
        </pc:spChg>
        <pc:spChg chg="mod">
          <ac:chgData name="Mukul Sureshkumar" userId="9ddb15888f4c24a0" providerId="LiveId" clId="{41EEE0C6-E2B4-489F-A615-37C44A4F5D4A}" dt="2024-08-27T09:26:08.471" v="1629" actId="20577"/>
          <ac:spMkLst>
            <pc:docMk/>
            <pc:sldMk cId="350085735" sldId="287"/>
            <ac:spMk id="24" creationId="{F260476B-CCA6-412B-A9C5-399C34AE6F05}"/>
          </ac:spMkLst>
        </pc:spChg>
      </pc:sldChg>
      <pc:sldMasterChg chg="modTransition modSldLayout">
        <pc:chgData name="Mukul Sureshkumar" userId="9ddb15888f4c24a0" providerId="LiveId" clId="{41EEE0C6-E2B4-489F-A615-37C44A4F5D4A}" dt="2024-08-27T09:29:42.205" v="1660"/>
        <pc:sldMasterMkLst>
          <pc:docMk/>
          <pc:sldMasterMk cId="1858978357" sldId="2147483660"/>
        </pc:sldMasterMkLst>
        <pc:sldLayoutChg chg="modTransition">
          <pc:chgData name="Mukul Sureshkumar" userId="9ddb15888f4c24a0" providerId="LiveId" clId="{41EEE0C6-E2B4-489F-A615-37C44A4F5D4A}" dt="2024-08-27T09:29:42.205" v="1660"/>
          <pc:sldLayoutMkLst>
            <pc:docMk/>
            <pc:sldMasterMk cId="1858978357" sldId="2147483660"/>
            <pc:sldLayoutMk cId="2150746718" sldId="2147483661"/>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3154865406" sldId="2147483662"/>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84640198" sldId="2147483663"/>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3988205829" sldId="2147483664"/>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2235120348" sldId="2147483665"/>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429094048" sldId="2147483666"/>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2655130232" sldId="2147483667"/>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793556953" sldId="2147483668"/>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53056785" sldId="2147483669"/>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1009502205" sldId="2147483670"/>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105385040" sldId="2147483671"/>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2775291183" sldId="2147483672"/>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2345092503" sldId="2147483673"/>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2032647817" sldId="2147483674"/>
          </pc:sldLayoutMkLst>
        </pc:sldLayoutChg>
        <pc:sldLayoutChg chg="modTransition">
          <pc:chgData name="Mukul Sureshkumar" userId="9ddb15888f4c24a0" providerId="LiveId" clId="{41EEE0C6-E2B4-489F-A615-37C44A4F5D4A}" dt="2024-08-27T09:29:42.205" v="1660"/>
          <pc:sldLayoutMkLst>
            <pc:docMk/>
            <pc:sldMasterMk cId="1858978357" sldId="2147483660"/>
            <pc:sldLayoutMk cId="1793254662"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251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3470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3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36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206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2770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557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54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8.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8.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8.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3567070"/>
          </a:xfrm>
        </p:spPr>
        <p:txBody>
          <a:bodyPr>
            <a:normAutofit/>
          </a:bodyPr>
          <a:lstStyle/>
          <a:p>
            <a:pPr algn="l"/>
            <a:r>
              <a:rPr lang="en-US" sz="4000" dirty="0"/>
              <a:t>Multi-Page Responsive Website</a:t>
            </a:r>
            <a:br>
              <a:rPr lang="en-US" sz="4000" dirty="0"/>
            </a:br>
            <a:br>
              <a:rPr lang="en-US" sz="4000" dirty="0"/>
            </a:br>
            <a:r>
              <a:rPr lang="en-US" sz="4000" dirty="0"/>
              <a:t>Presented By- </a:t>
            </a:r>
            <a:r>
              <a:rPr lang="en-US" sz="3100" dirty="0"/>
              <a:t>Mukul </a:t>
            </a:r>
            <a:r>
              <a:rPr lang="en-US" sz="3100" dirty="0" err="1"/>
              <a:t>SureshKumar</a:t>
            </a:r>
            <a:endParaRPr lang="en-US" sz="40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mc:Choice xmlns:p14="http://schemas.microsoft.com/office/powerpoint/2010/main" Requires="p14">
      <p:transition spd="slow" advClick="0" advTm="5000">
        <p14:ripple/>
      </p:transition>
    </mc:Choice>
    <mc:Fallback>
      <p:transition spd="slow"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5787" y="-229391"/>
            <a:ext cx="12565626" cy="1231003"/>
          </a:xfrm>
        </p:spPr>
        <p:txBody>
          <a:bodyPr anchor="b">
            <a:normAutofit/>
          </a:bodyPr>
          <a:lstStyle/>
          <a:p>
            <a:pPr algn="l"/>
            <a:r>
              <a:rPr lang="en-US" sz="4000" dirty="0"/>
              <a:t>CONCLUSION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51640" y="1044190"/>
            <a:ext cx="5778954" cy="5513925"/>
          </a:xfrm>
        </p:spPr>
        <p:txBody>
          <a:bodyPr anchor="t">
            <a:normAutofit/>
          </a:bodyPr>
          <a:lstStyle/>
          <a:p>
            <a:pPr marL="36900" indent="0">
              <a:buNone/>
            </a:pPr>
            <a:endParaRPr lang="en-IN" sz="1600" dirty="0"/>
          </a:p>
          <a:p>
            <a:r>
              <a:rPr lang="en-US" sz="2000" dirty="0"/>
              <a:t>In conclusion, the implementation of a multi-page responsive website is a strategic investment that enhances user engagement, improves accessibility, and supports business growth in the digital era. This project has laid the groundwork for a robust online platform that can adapt to future needs and technological advancements.</a:t>
            </a:r>
            <a:endParaRPr lang="en-IN" sz="2400" dirty="0"/>
          </a:p>
        </p:txBody>
      </p:sp>
      <p:sp>
        <p:nvSpPr>
          <p:cNvPr id="3" name="TextBox 2">
            <a:extLst>
              <a:ext uri="{FF2B5EF4-FFF2-40B4-BE49-F238E27FC236}">
                <a16:creationId xmlns:a16="http://schemas.microsoft.com/office/drawing/2014/main" id="{D52E4D91-503E-A772-C0C4-AE90D73DD515}"/>
              </a:ext>
            </a:extLst>
          </p:cNvPr>
          <p:cNvSpPr txBox="1"/>
          <p:nvPr/>
        </p:nvSpPr>
        <p:spPr>
          <a:xfrm>
            <a:off x="61406" y="1166791"/>
            <a:ext cx="5740403" cy="5016758"/>
          </a:xfrm>
          <a:prstGeom prst="rect">
            <a:avLst/>
          </a:prstGeom>
          <a:noFill/>
        </p:spPr>
        <p:txBody>
          <a:bodyPr wrap="square" rtlCol="0">
            <a:spAutoFit/>
          </a:bodyPr>
          <a:lstStyle/>
          <a:p>
            <a:r>
              <a:rPr lang="en-IN" sz="1600" dirty="0"/>
              <a:t>#). </a:t>
            </a:r>
            <a:r>
              <a:rPr lang="en-US" sz="1600" dirty="0"/>
              <a:t>The development and implementation of a multi-page responsive website is a critical step in establishing a strong online presence. This type of website offers a user-friendly experience by adapting seamlessly to different devices, ensuring that content is accessible and visually appealing, whether viewed on a desktop, tablet, or mobile phone.</a:t>
            </a:r>
          </a:p>
          <a:p>
            <a:endParaRPr lang="en-US" sz="1600" dirty="0"/>
          </a:p>
          <a:p>
            <a:r>
              <a:rPr lang="en-US" sz="1600" dirty="0"/>
              <a:t>#). Throughout this project, we've covered the essential stages from planning and design to development and deployment. By following best practices in front-end and back-end development, utilizing modern tools and frameworks, and conducting thorough testing, the final product is not only responsive but also secure, scalable, and easy to maintain.</a:t>
            </a:r>
          </a:p>
          <a:p>
            <a:endParaRPr lang="en-US" sz="1600" dirty="0"/>
          </a:p>
          <a:p>
            <a:r>
              <a:rPr lang="en-US" sz="1600" dirty="0"/>
              <a:t>#). The success of a multi-page responsive website hinges on attention to detail in the user interface, performance optimization, and ongoing maintenance. As web technologies continue to evolve, this project serves as a foundation for future enhancements, ensuring that the website remains competitive and relevant in a rapidly changing digital landscape.</a:t>
            </a:r>
            <a:endParaRPr lang="en-IN" sz="1600" dirty="0"/>
          </a:p>
        </p:txBody>
      </p:sp>
    </p:spTree>
    <p:extLst>
      <p:ext uri="{BB962C8B-B14F-4D97-AF65-F5344CB8AC3E}">
        <p14:creationId xmlns:p14="http://schemas.microsoft.com/office/powerpoint/2010/main" val="350085735"/>
      </p:ext>
    </p:extLst>
  </p:cSld>
  <p:clrMapOvr>
    <a:masterClrMapping/>
  </p:clrMapOvr>
  <mc:AlternateContent xmlns:mc="http://schemas.openxmlformats.org/markup-compatibility/2006">
    <mc:Choice xmlns:p14="http://schemas.microsoft.com/office/powerpoint/2010/main" Requires="p14">
      <p:transition spd="slow" p14:dur="1500" advClick="0" advTm="5000">
        <p14:window dir="vert"/>
      </p:transition>
    </mc:Choice>
    <mc:Fallback>
      <p:transition spd="slow"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5125550"/>
          </a:xfrm>
        </p:spPr>
        <p:txBody>
          <a:bodyPr anchor="t">
            <a:normAutofit/>
          </a:bodyPr>
          <a:lstStyle/>
          <a:p>
            <a:pPr marL="36900" lvl="0" indent="0">
              <a:buNone/>
            </a:pPr>
            <a:r>
              <a:rPr lang="en-US" sz="2400" dirty="0"/>
              <a:t>1).Abstract</a:t>
            </a:r>
          </a:p>
          <a:p>
            <a:pPr marL="36900" lvl="0" indent="0">
              <a:buNone/>
            </a:pPr>
            <a:r>
              <a:rPr lang="en-US" sz="2400" dirty="0"/>
              <a:t>2). Table of Contents</a:t>
            </a:r>
          </a:p>
          <a:p>
            <a:pPr marL="36900" lvl="0" indent="0">
              <a:buNone/>
            </a:pPr>
            <a:r>
              <a:rPr lang="en-US" sz="2400" dirty="0"/>
              <a:t>3). Introduction</a:t>
            </a:r>
          </a:p>
          <a:p>
            <a:pPr marL="36900" lvl="0" indent="0">
              <a:buNone/>
            </a:pPr>
            <a:r>
              <a:rPr lang="en-US" sz="2400" dirty="0"/>
              <a:t>4). Existing Method</a:t>
            </a:r>
          </a:p>
          <a:p>
            <a:pPr marL="36900" lvl="0" indent="0">
              <a:buNone/>
            </a:pPr>
            <a:r>
              <a:rPr lang="en-US" sz="2400" dirty="0"/>
              <a:t>5). Proposed method with         Architecture</a:t>
            </a:r>
          </a:p>
          <a:p>
            <a:pPr marL="36900" lvl="0" indent="0">
              <a:buNone/>
            </a:pPr>
            <a:r>
              <a:rPr lang="en-US" sz="2400" dirty="0"/>
              <a:t>6). Methodology</a:t>
            </a:r>
          </a:p>
          <a:p>
            <a:pPr marL="36900" lvl="0" indent="0">
              <a:buNone/>
            </a:pPr>
            <a:r>
              <a:rPr lang="en-US" sz="2400" dirty="0"/>
              <a:t>7). Implementation</a:t>
            </a:r>
          </a:p>
          <a:p>
            <a:pPr marL="36900" lvl="0" indent="0">
              <a:buNone/>
            </a:pPr>
            <a:r>
              <a:rPr lang="en-US" sz="2400" dirty="0"/>
              <a:t>8). Conclusion</a:t>
            </a:r>
          </a:p>
          <a:p>
            <a:endParaRPr lang="en-US" sz="2400" dirty="0"/>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mc:Choice xmlns:p14="http://schemas.microsoft.com/office/powerpoint/2010/main" Requires="p14">
      <p:transition spd="med" p14:dur="700" advClick="0" advTm="5000">
        <p:fade/>
      </p:transition>
    </mc:Choice>
    <mc:Fallback>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765965" y="0"/>
            <a:ext cx="4538124" cy="970450"/>
          </a:xfrm>
        </p:spPr>
        <p:txBody>
          <a:bodyPr anchor="b">
            <a:normAutofit/>
          </a:bodyPr>
          <a:lstStyle/>
          <a:p>
            <a:pPr algn="l"/>
            <a:r>
              <a:rPr lang="en-US" sz="4000" dirty="0"/>
              <a:t>ABSTRACT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33229" y="1231004"/>
            <a:ext cx="4403596" cy="5125550"/>
          </a:xfrm>
        </p:spPr>
        <p:txBody>
          <a:bodyPr anchor="t">
            <a:normAutofit fontScale="77500" lnSpcReduction="20000"/>
          </a:bodyPr>
          <a:lstStyle/>
          <a:p>
            <a:r>
              <a:rPr lang="en-US" sz="2000" dirty="0"/>
              <a:t>This project involves the development of a multi-page responsive website aimed at providing a seamless user experience across various devices, including desktops, tablets, and smartphones. The website is designed with a focus on modern web standards, incorporating HTML5, CSS3, and JavaScript, along with responsive frameworks like Bootstrap or Tailwind CSS to ensure compatibility and responsiveness.</a:t>
            </a:r>
          </a:p>
          <a:p>
            <a:r>
              <a:rPr lang="en-US" sz="2000" dirty="0"/>
              <a:t>The website features a user-friendly interface, intuitive navigation, and dynamic content that adjusts fluidly to different screen sizes. It also includes optimized performance for faster load times, accessibility features for enhanced usability, and a content management system (CMS) for easy updates. This project demonstrates the integration of best practices in web design and development, focusing on delivering a high-quality, accessible, and scalable web solution.</a:t>
            </a:r>
          </a:p>
          <a:p>
            <a:endParaRPr lang="en-US" sz="2400" dirty="0"/>
          </a:p>
        </p:txBody>
      </p:sp>
    </p:spTree>
    <p:extLst>
      <p:ext uri="{BB962C8B-B14F-4D97-AF65-F5344CB8AC3E}">
        <p14:creationId xmlns:p14="http://schemas.microsoft.com/office/powerpoint/2010/main" val="3991208373"/>
      </p:ext>
    </p:extLst>
  </p:cSld>
  <p:clrMapOvr>
    <a:masterClrMapping/>
  </p:clrMapOvr>
  <p:transition spd="slow" advClick="0" advTm="5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0" y="0"/>
            <a:ext cx="11916697" cy="1231003"/>
          </a:xfrm>
        </p:spPr>
        <p:txBody>
          <a:bodyPr anchor="b">
            <a:normAutofit/>
          </a:bodyPr>
          <a:lstStyle/>
          <a:p>
            <a:pPr algn="l"/>
            <a:r>
              <a:rPr lang="en-US" sz="4000" dirty="0"/>
              <a:t>TABLE OF CONTENT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33229" y="1231004"/>
            <a:ext cx="4403596" cy="5125550"/>
          </a:xfrm>
        </p:spPr>
        <p:txBody>
          <a:bodyPr anchor="t">
            <a:normAutofit/>
          </a:bodyPr>
          <a:lstStyle/>
          <a:p>
            <a:endParaRPr lang="en-US" sz="2000" dirty="0"/>
          </a:p>
          <a:p>
            <a:endParaRPr lang="en-US" sz="2400" dirty="0"/>
          </a:p>
        </p:txBody>
      </p:sp>
      <p:sp>
        <p:nvSpPr>
          <p:cNvPr id="5" name="TextBox 4">
            <a:extLst>
              <a:ext uri="{FF2B5EF4-FFF2-40B4-BE49-F238E27FC236}">
                <a16:creationId xmlns:a16="http://schemas.microsoft.com/office/drawing/2014/main" id="{005FD221-7071-A98B-7A2A-259B24FC30E7}"/>
              </a:ext>
            </a:extLst>
          </p:cNvPr>
          <p:cNvSpPr txBox="1"/>
          <p:nvPr/>
        </p:nvSpPr>
        <p:spPr>
          <a:xfrm>
            <a:off x="-2" y="1231003"/>
            <a:ext cx="3303641" cy="5078313"/>
          </a:xfrm>
          <a:prstGeom prst="rect">
            <a:avLst/>
          </a:prstGeom>
          <a:noFill/>
        </p:spPr>
        <p:txBody>
          <a:bodyPr wrap="square">
            <a:spAutoFit/>
          </a:bodyPr>
          <a:lstStyle/>
          <a:p>
            <a:pPr marL="36900" lvl="0" indent="0">
              <a:buNone/>
            </a:pPr>
            <a:r>
              <a:rPr lang="en-US" sz="1800" dirty="0"/>
              <a:t>1).</a:t>
            </a:r>
            <a:r>
              <a:rPr lang="en-IN" dirty="0"/>
              <a:t> Home                             </a:t>
            </a:r>
          </a:p>
          <a:p>
            <a:pPr marL="36900" lvl="0" indent="0">
              <a:buNone/>
            </a:pPr>
            <a:r>
              <a:rPr lang="en-IN" dirty="0"/>
              <a:t>#) Introduction</a:t>
            </a:r>
          </a:p>
          <a:p>
            <a:pPr marL="36900"/>
            <a:r>
              <a:rPr lang="en-IN" dirty="0"/>
              <a:t>#) Featured Content</a:t>
            </a:r>
            <a:endParaRPr lang="en-US" sz="1800" dirty="0"/>
          </a:p>
          <a:p>
            <a:pPr marL="36900"/>
            <a:r>
              <a:rPr lang="en-IN" dirty="0"/>
              <a:t>#) Latest Updates</a:t>
            </a:r>
          </a:p>
          <a:p>
            <a:pPr marL="36900"/>
            <a:endParaRPr lang="en-US" sz="1800" dirty="0"/>
          </a:p>
          <a:p>
            <a:pPr marL="36900"/>
            <a:r>
              <a:rPr lang="en-US" sz="1800" dirty="0"/>
              <a:t>2).About Us</a:t>
            </a:r>
          </a:p>
          <a:p>
            <a:pPr marL="36900"/>
            <a:r>
              <a:rPr lang="en-US" dirty="0"/>
              <a:t>#).</a:t>
            </a:r>
            <a:r>
              <a:rPr lang="en-IN" dirty="0"/>
              <a:t> Company History</a:t>
            </a:r>
            <a:endParaRPr lang="en-US" dirty="0"/>
          </a:p>
          <a:p>
            <a:pPr marL="36900"/>
            <a:r>
              <a:rPr lang="en-US" dirty="0"/>
              <a:t>#).</a:t>
            </a:r>
            <a:r>
              <a:rPr lang="en-IN" dirty="0"/>
              <a:t> Mission &amp; Values</a:t>
            </a:r>
            <a:endParaRPr lang="en-US" dirty="0"/>
          </a:p>
          <a:p>
            <a:pPr marL="36900"/>
            <a:r>
              <a:rPr lang="en-US" dirty="0"/>
              <a:t>#).</a:t>
            </a:r>
            <a:r>
              <a:rPr lang="en-IN" dirty="0"/>
              <a:t> Careers</a:t>
            </a:r>
            <a:endParaRPr lang="en-US" sz="1800" dirty="0"/>
          </a:p>
          <a:p>
            <a:pPr marL="36900" lvl="0" indent="0">
              <a:buNone/>
            </a:pPr>
            <a:endParaRPr lang="en-US" sz="1800" dirty="0"/>
          </a:p>
          <a:p>
            <a:pPr marL="36900" lvl="0" indent="0">
              <a:buNone/>
            </a:pPr>
            <a:r>
              <a:rPr lang="en-US" dirty="0"/>
              <a:t>3).</a:t>
            </a:r>
            <a:r>
              <a:rPr lang="en-IN" dirty="0"/>
              <a:t> Services</a:t>
            </a:r>
            <a:endParaRPr lang="en-US" dirty="0"/>
          </a:p>
          <a:p>
            <a:pPr marL="36900"/>
            <a:r>
              <a:rPr lang="en-US" dirty="0"/>
              <a:t>#).</a:t>
            </a:r>
            <a:r>
              <a:rPr lang="en-IN" dirty="0"/>
              <a:t> Overview</a:t>
            </a:r>
            <a:endParaRPr lang="en-US" dirty="0"/>
          </a:p>
          <a:p>
            <a:pPr marL="36900"/>
            <a:r>
              <a:rPr lang="en-US" dirty="0"/>
              <a:t>#).</a:t>
            </a:r>
            <a:r>
              <a:rPr lang="en-IN" dirty="0"/>
              <a:t> Service 1 (e.g., Consulting)</a:t>
            </a:r>
            <a:endParaRPr lang="en-US" dirty="0"/>
          </a:p>
          <a:p>
            <a:pPr marL="36900"/>
            <a:r>
              <a:rPr lang="en-US" dirty="0"/>
              <a:t>#). Service 2 (e.g., Design)</a:t>
            </a:r>
          </a:p>
          <a:p>
            <a:pPr marL="36900"/>
            <a:r>
              <a:rPr lang="en-US" sz="1800" dirty="0"/>
              <a:t>#)</a:t>
            </a:r>
            <a:r>
              <a:rPr lang="en-US" dirty="0"/>
              <a:t>. Service 3 (e.g., Development)</a:t>
            </a:r>
          </a:p>
          <a:p>
            <a:pPr marL="36900"/>
            <a:r>
              <a:rPr lang="en-US" sz="1800" dirty="0"/>
              <a:t>#).</a:t>
            </a:r>
            <a:r>
              <a:rPr lang="en-IN" dirty="0"/>
              <a:t> Custom Solutions</a:t>
            </a:r>
          </a:p>
          <a:p>
            <a:pPr marL="36900"/>
            <a:endParaRPr lang="en-US" sz="1800" dirty="0"/>
          </a:p>
          <a:p>
            <a:pPr marL="36900"/>
            <a:endParaRPr lang="en-US" sz="1800" dirty="0"/>
          </a:p>
        </p:txBody>
      </p:sp>
      <p:sp>
        <p:nvSpPr>
          <p:cNvPr id="3" name="TextBox 2">
            <a:extLst>
              <a:ext uri="{FF2B5EF4-FFF2-40B4-BE49-F238E27FC236}">
                <a16:creationId xmlns:a16="http://schemas.microsoft.com/office/drawing/2014/main" id="{D3B00304-CE3E-913A-99E4-5BBAB16C7781}"/>
              </a:ext>
            </a:extLst>
          </p:cNvPr>
          <p:cNvSpPr txBox="1"/>
          <p:nvPr/>
        </p:nvSpPr>
        <p:spPr>
          <a:xfrm>
            <a:off x="6335685" y="985472"/>
            <a:ext cx="4322484" cy="5632311"/>
          </a:xfrm>
          <a:prstGeom prst="rect">
            <a:avLst/>
          </a:prstGeom>
          <a:noFill/>
        </p:spPr>
        <p:txBody>
          <a:bodyPr wrap="square" rtlCol="0">
            <a:spAutoFit/>
          </a:bodyPr>
          <a:lstStyle/>
          <a:p>
            <a:r>
              <a:rPr lang="en-US" dirty="0"/>
              <a:t>4</a:t>
            </a:r>
            <a:r>
              <a:rPr lang="en-US" sz="1800" dirty="0"/>
              <a:t>).</a:t>
            </a:r>
            <a:r>
              <a:rPr lang="en-IN" dirty="0"/>
              <a:t> Shop</a:t>
            </a:r>
          </a:p>
          <a:p>
            <a:r>
              <a:rPr lang="en-IN" dirty="0"/>
              <a:t>#). Products or Service</a:t>
            </a:r>
          </a:p>
          <a:p>
            <a:r>
              <a:rPr lang="en-IN" dirty="0"/>
              <a:t>#). Pricing Plans</a:t>
            </a:r>
          </a:p>
          <a:p>
            <a:r>
              <a:rPr lang="en-IN" dirty="0"/>
              <a:t>#). Special Offers</a:t>
            </a:r>
          </a:p>
          <a:p>
            <a:r>
              <a:rPr lang="en-IN" dirty="0"/>
              <a:t>#). Shopping Cart</a:t>
            </a:r>
          </a:p>
          <a:p>
            <a:endParaRPr lang="en-IN" dirty="0"/>
          </a:p>
          <a:p>
            <a:r>
              <a:rPr lang="en-IN" dirty="0"/>
              <a:t>5). Contact Us</a:t>
            </a:r>
          </a:p>
          <a:p>
            <a:r>
              <a:rPr lang="en-IN" dirty="0"/>
              <a:t>#). Contact Form</a:t>
            </a:r>
          </a:p>
          <a:p>
            <a:r>
              <a:rPr lang="en-IN" dirty="0"/>
              <a:t>#). Office Locations</a:t>
            </a:r>
          </a:p>
          <a:p>
            <a:r>
              <a:rPr lang="en-IN" dirty="0"/>
              <a:t>#). Social Media Links</a:t>
            </a:r>
          </a:p>
          <a:p>
            <a:endParaRPr lang="en-IN" dirty="0"/>
          </a:p>
          <a:p>
            <a:r>
              <a:rPr lang="en-IN" dirty="0"/>
              <a:t>6). Support</a:t>
            </a:r>
          </a:p>
          <a:p>
            <a:r>
              <a:rPr lang="en-IN" dirty="0"/>
              <a:t>#). Help </a:t>
            </a:r>
            <a:r>
              <a:rPr lang="en-IN" dirty="0" err="1"/>
              <a:t>Center</a:t>
            </a:r>
            <a:endParaRPr lang="en-IN" dirty="0"/>
          </a:p>
          <a:p>
            <a:r>
              <a:rPr lang="en-IN" dirty="0"/>
              <a:t>#). Documentation</a:t>
            </a:r>
          </a:p>
          <a:p>
            <a:r>
              <a:rPr lang="en-IN" dirty="0"/>
              <a:t>#). Submit a Ticket</a:t>
            </a:r>
          </a:p>
          <a:p>
            <a:endParaRPr lang="en-IN" dirty="0"/>
          </a:p>
          <a:p>
            <a:r>
              <a:rPr lang="en-IN" dirty="0"/>
              <a:t>7). Legal</a:t>
            </a:r>
          </a:p>
          <a:p>
            <a:r>
              <a:rPr lang="en-IN" dirty="0"/>
              <a:t>#). Privacy Policy</a:t>
            </a:r>
          </a:p>
          <a:p>
            <a:r>
              <a:rPr lang="en-IN" dirty="0"/>
              <a:t>#). Terms of Service</a:t>
            </a:r>
          </a:p>
          <a:p>
            <a:r>
              <a:rPr lang="en-IN" dirty="0"/>
              <a:t>#). Disclaimer</a:t>
            </a:r>
          </a:p>
        </p:txBody>
      </p:sp>
    </p:spTree>
    <p:extLst>
      <p:ext uri="{BB962C8B-B14F-4D97-AF65-F5344CB8AC3E}">
        <p14:creationId xmlns:p14="http://schemas.microsoft.com/office/powerpoint/2010/main" val="19240569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5000">
        <p15:prstTrans prst="prestige"/>
      </p:transition>
    </mc:Choice>
    <mc:Fallback>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0" y="0"/>
            <a:ext cx="11916697" cy="1231003"/>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33229" y="1231004"/>
            <a:ext cx="4403596" cy="5125550"/>
          </a:xfrm>
        </p:spPr>
        <p:txBody>
          <a:bodyPr anchor="t">
            <a:normAutofit/>
          </a:bodyPr>
          <a:lstStyle/>
          <a:p>
            <a:r>
              <a:rPr lang="en-US" sz="2000" dirty="0"/>
              <a:t> </a:t>
            </a:r>
            <a:r>
              <a:rPr lang="en-IN" sz="1600" b="1" dirty="0"/>
              <a:t>What We Offer:</a:t>
            </a:r>
            <a:endParaRPr lang="en-IN" sz="1600" dirty="0"/>
          </a:p>
          <a:p>
            <a:r>
              <a:rPr lang="en-US" sz="1600" b="1" dirty="0"/>
              <a:t>Expertise:</a:t>
            </a:r>
            <a:r>
              <a:rPr lang="en-US" sz="1600" dirty="0"/>
              <a:t> With years of experience in [industry or field], we bring you top-notch services and products.</a:t>
            </a:r>
          </a:p>
          <a:p>
            <a:r>
              <a:rPr lang="en-US" sz="1600" b="1" dirty="0"/>
              <a:t>Quality:</a:t>
            </a:r>
            <a:r>
              <a:rPr lang="en-US" sz="1600" dirty="0"/>
              <a:t> We prioritize quality in everything we do, ensuring that you get the best.</a:t>
            </a:r>
          </a:p>
          <a:p>
            <a:r>
              <a:rPr lang="en-US" sz="1600" b="1" dirty="0"/>
              <a:t>Innovation:</a:t>
            </a:r>
            <a:r>
              <a:rPr lang="en-US" sz="1600" dirty="0"/>
              <a:t> I always use to lookout for new ways to improve and innovate the problem and products.</a:t>
            </a:r>
            <a:endParaRPr lang="en-US" sz="2000" dirty="0"/>
          </a:p>
          <a:p>
            <a:endParaRPr lang="en-US" sz="2400" dirty="0"/>
          </a:p>
        </p:txBody>
      </p:sp>
      <p:sp>
        <p:nvSpPr>
          <p:cNvPr id="5" name="TextBox 4">
            <a:extLst>
              <a:ext uri="{FF2B5EF4-FFF2-40B4-BE49-F238E27FC236}">
                <a16:creationId xmlns:a16="http://schemas.microsoft.com/office/drawing/2014/main" id="{005FD221-7071-A98B-7A2A-259B24FC30E7}"/>
              </a:ext>
            </a:extLst>
          </p:cNvPr>
          <p:cNvSpPr txBox="1"/>
          <p:nvPr/>
        </p:nvSpPr>
        <p:spPr>
          <a:xfrm>
            <a:off x="-2" y="1231003"/>
            <a:ext cx="5407744" cy="4801314"/>
          </a:xfrm>
          <a:prstGeom prst="rect">
            <a:avLst/>
          </a:prstGeom>
          <a:noFill/>
        </p:spPr>
        <p:txBody>
          <a:bodyPr wrap="square">
            <a:spAutoFit/>
          </a:bodyPr>
          <a:lstStyle/>
          <a:p>
            <a:pPr marL="36900"/>
            <a:r>
              <a:rPr lang="en-IN" dirty="0"/>
              <a:t>#). Welcome to Multi Page  Responsive Web-site!</a:t>
            </a:r>
          </a:p>
          <a:p>
            <a:pPr marL="36900"/>
            <a:endParaRPr lang="en-IN" sz="1800" dirty="0"/>
          </a:p>
          <a:p>
            <a:pPr marL="36900"/>
            <a:r>
              <a:rPr lang="en-US" dirty="0"/>
              <a:t>. At </a:t>
            </a:r>
            <a:r>
              <a:rPr lang="en-IN" dirty="0"/>
              <a:t>Multi Page  Responsive Web-site</a:t>
            </a:r>
            <a:r>
              <a:rPr lang="en-US" dirty="0"/>
              <a:t>, we are dedicated to show how much interesting web-site I have designed. Our goal is to provide all the mention appliances  that help you get by click. Whether you're here to explore services, learn more, shop products, etc. we're committed to delivering an exceptional experience across all devices.</a:t>
            </a:r>
          </a:p>
          <a:p>
            <a:pPr marL="36900"/>
            <a:endParaRPr lang="en-US" sz="1800" dirty="0"/>
          </a:p>
          <a:p>
            <a:pPr marL="36900"/>
            <a:r>
              <a:rPr lang="en-IN" dirty="0"/>
              <a:t>#). Why Choose Us?</a:t>
            </a:r>
          </a:p>
          <a:p>
            <a:pPr marL="36900"/>
            <a:r>
              <a:rPr lang="en-IN" sz="1800" dirty="0"/>
              <a:t>. </a:t>
            </a:r>
            <a:r>
              <a:rPr lang="en-US" b="1" dirty="0"/>
              <a:t>Responsive Design:</a:t>
            </a:r>
            <a:r>
              <a:rPr lang="en-US" dirty="0"/>
              <a:t> Our website is fully responsive, meaning you can access it on any device—be it a desktop, tablet, or smartphone—without compromising on user experience.</a:t>
            </a:r>
          </a:p>
          <a:p>
            <a:pPr marL="36900"/>
            <a:r>
              <a:rPr lang="en-US" sz="1800" dirty="0"/>
              <a:t>. </a:t>
            </a:r>
            <a:r>
              <a:rPr lang="en-US" b="1" dirty="0"/>
              <a:t>Commitment to Excellence:</a:t>
            </a:r>
            <a:r>
              <a:rPr lang="en-US" dirty="0"/>
              <a:t> We strive for excellence in all aspects of our work, from the services we provide to the customer support we offer.</a:t>
            </a:r>
            <a:endParaRPr lang="en-US" sz="1800" dirty="0"/>
          </a:p>
        </p:txBody>
      </p:sp>
    </p:spTree>
    <p:extLst>
      <p:ext uri="{BB962C8B-B14F-4D97-AF65-F5344CB8AC3E}">
        <p14:creationId xmlns:p14="http://schemas.microsoft.com/office/powerpoint/2010/main" val="3318170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5000">
        <p15:prstTrans prst="wind"/>
      </p:transition>
    </mc:Choice>
    <mc:Fallback>
      <p:transition spd="slow"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0" y="0"/>
            <a:ext cx="11916697" cy="1231003"/>
          </a:xfrm>
        </p:spPr>
        <p:txBody>
          <a:bodyPr anchor="b">
            <a:normAutofit/>
          </a:bodyPr>
          <a:lstStyle/>
          <a:p>
            <a:pPr algn="l"/>
            <a:r>
              <a:rPr lang="en-US" sz="4000" dirty="0"/>
              <a:t>EXISTING METHOD</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33228" y="1231004"/>
            <a:ext cx="4975313" cy="5125550"/>
          </a:xfrm>
        </p:spPr>
        <p:txBody>
          <a:bodyPr anchor="t">
            <a:normAutofit/>
          </a:bodyPr>
          <a:lstStyle/>
          <a:p>
            <a:r>
              <a:rPr lang="en-US" sz="1600" dirty="0"/>
              <a:t>These methods collectively ensure that a multi-page responsive website is both user-friendly and efficient across a wide range of devices. By adhering to these best practices, developers can create websites that provide a consistent and high-quality user experience.</a:t>
            </a:r>
            <a:r>
              <a:rPr lang="en-US" sz="2000" dirty="0"/>
              <a:t> </a:t>
            </a:r>
          </a:p>
          <a:p>
            <a:endParaRPr lang="en-US" sz="2400" dirty="0"/>
          </a:p>
        </p:txBody>
      </p:sp>
      <p:sp>
        <p:nvSpPr>
          <p:cNvPr id="3" name="TextBox 2">
            <a:extLst>
              <a:ext uri="{FF2B5EF4-FFF2-40B4-BE49-F238E27FC236}">
                <a16:creationId xmlns:a16="http://schemas.microsoft.com/office/drawing/2014/main" id="{D52E4D91-503E-A772-C0C4-AE90D73DD515}"/>
              </a:ext>
            </a:extLst>
          </p:cNvPr>
          <p:cNvSpPr txBox="1"/>
          <p:nvPr/>
        </p:nvSpPr>
        <p:spPr>
          <a:xfrm>
            <a:off x="127820" y="1386348"/>
            <a:ext cx="5740403" cy="3416320"/>
          </a:xfrm>
          <a:prstGeom prst="rect">
            <a:avLst/>
          </a:prstGeom>
          <a:noFill/>
        </p:spPr>
        <p:txBody>
          <a:bodyPr wrap="square" rtlCol="0">
            <a:spAutoFit/>
          </a:bodyPr>
          <a:lstStyle/>
          <a:p>
            <a:r>
              <a:rPr lang="en-US" dirty="0"/>
              <a:t>#). Existing Methods for Building a Multi-Page Responsive Website.</a:t>
            </a:r>
          </a:p>
          <a:p>
            <a:endParaRPr lang="en-US" dirty="0"/>
          </a:p>
          <a:p>
            <a:r>
              <a:rPr lang="en-IN" dirty="0"/>
              <a:t>1). Responsive Web Design (RWD)</a:t>
            </a:r>
          </a:p>
          <a:p>
            <a:r>
              <a:rPr lang="en-IN" dirty="0"/>
              <a:t>2). Mobile-First Design</a:t>
            </a:r>
          </a:p>
          <a:p>
            <a:r>
              <a:rPr lang="en-IN" dirty="0"/>
              <a:t>3). Frameworks and Libraries</a:t>
            </a:r>
          </a:p>
          <a:p>
            <a:r>
              <a:rPr lang="en-IN" dirty="0"/>
              <a:t>4). </a:t>
            </a:r>
            <a:r>
              <a:rPr lang="en-IN" b="1" dirty="0"/>
              <a:t>Responsive Navigation</a:t>
            </a:r>
            <a:endParaRPr lang="en-IN" dirty="0"/>
          </a:p>
          <a:p>
            <a:r>
              <a:rPr lang="en-IN" dirty="0"/>
              <a:t>5). Content Prioritization</a:t>
            </a:r>
          </a:p>
          <a:p>
            <a:r>
              <a:rPr lang="en-IN" dirty="0"/>
              <a:t>6). Adaptive Images</a:t>
            </a:r>
          </a:p>
          <a:p>
            <a:r>
              <a:rPr lang="en-IN" dirty="0"/>
              <a:t>7). Performance Optimization</a:t>
            </a:r>
          </a:p>
          <a:p>
            <a:r>
              <a:rPr lang="en-IN" dirty="0"/>
              <a:t>8). Content Management Systems (CMS)</a:t>
            </a:r>
          </a:p>
          <a:p>
            <a:r>
              <a:rPr lang="en-IN" dirty="0"/>
              <a:t>9). Testing Across Devices</a:t>
            </a:r>
          </a:p>
        </p:txBody>
      </p:sp>
    </p:spTree>
    <p:extLst>
      <p:ext uri="{BB962C8B-B14F-4D97-AF65-F5344CB8AC3E}">
        <p14:creationId xmlns:p14="http://schemas.microsoft.com/office/powerpoint/2010/main" val="83867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pageCurlDouble"/>
      </p:transition>
    </mc:Choice>
    <mc:Fallback>
      <p:transition spd="slow"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5787" y="1"/>
            <a:ext cx="12565626" cy="1231003"/>
          </a:xfrm>
        </p:spPr>
        <p:txBody>
          <a:bodyPr anchor="b">
            <a:normAutofit/>
          </a:bodyPr>
          <a:lstStyle/>
          <a:p>
            <a:pPr algn="l"/>
            <a:r>
              <a:rPr lang="en-US" sz="4000" dirty="0"/>
              <a:t>PROPOSED METHOD FOR MULTI-PAGE RESPONSIVE WEBSITE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51640" y="1231003"/>
            <a:ext cx="5778954" cy="5513925"/>
          </a:xfrm>
        </p:spPr>
        <p:txBody>
          <a:bodyPr anchor="t">
            <a:normAutofit/>
          </a:bodyPr>
          <a:lstStyle/>
          <a:p>
            <a:r>
              <a:rPr lang="en-IN" sz="2000" dirty="0"/>
              <a:t>Development Phase</a:t>
            </a:r>
          </a:p>
          <a:p>
            <a:r>
              <a:rPr lang="en-IN" sz="1600" dirty="0"/>
              <a:t>Front-End Development</a:t>
            </a:r>
          </a:p>
          <a:p>
            <a:r>
              <a:rPr lang="en-IN" sz="1600" dirty="0"/>
              <a:t>JavaScript </a:t>
            </a:r>
            <a:r>
              <a:rPr lang="en-IN" sz="1600" dirty="0" err="1"/>
              <a:t>Enhanceme</a:t>
            </a:r>
            <a:endParaRPr lang="en-IN" sz="1600" dirty="0"/>
          </a:p>
          <a:p>
            <a:r>
              <a:rPr lang="en-IN" sz="1600" dirty="0"/>
              <a:t>Back-End Development</a:t>
            </a:r>
            <a:endParaRPr lang="en-IN" sz="2400" dirty="0"/>
          </a:p>
          <a:p>
            <a:r>
              <a:rPr lang="en-IN" sz="1600" dirty="0"/>
              <a:t>Testing and Quality Assurance</a:t>
            </a:r>
          </a:p>
          <a:p>
            <a:r>
              <a:rPr lang="en-IN" sz="1600" b="1" dirty="0"/>
              <a:t>Deployment</a:t>
            </a:r>
            <a:endParaRPr lang="en-IN" sz="1600" dirty="0"/>
          </a:p>
          <a:p>
            <a:r>
              <a:rPr lang="en-IN" sz="1600" dirty="0"/>
              <a:t>Maintenance and Updates</a:t>
            </a:r>
          </a:p>
          <a:p>
            <a:endParaRPr lang="en-IN" sz="1600" dirty="0"/>
          </a:p>
          <a:p>
            <a:r>
              <a:rPr lang="en-US" sz="1600" dirty="0"/>
              <a:t>This proposed method ensure that the multi-page responsive website is scalable, secure, and delivers an optimal user experience across all devices. The architecture is modular, allowing for future enhancements and maintenance with minimal disruption.</a:t>
            </a:r>
            <a:endParaRPr lang="en-US" sz="2000" dirty="0"/>
          </a:p>
        </p:txBody>
      </p:sp>
      <p:sp>
        <p:nvSpPr>
          <p:cNvPr id="3" name="TextBox 2">
            <a:extLst>
              <a:ext uri="{FF2B5EF4-FFF2-40B4-BE49-F238E27FC236}">
                <a16:creationId xmlns:a16="http://schemas.microsoft.com/office/drawing/2014/main" id="{D52E4D91-503E-A772-C0C4-AE90D73DD515}"/>
              </a:ext>
            </a:extLst>
          </p:cNvPr>
          <p:cNvSpPr txBox="1"/>
          <p:nvPr/>
        </p:nvSpPr>
        <p:spPr>
          <a:xfrm>
            <a:off x="133165" y="1231004"/>
            <a:ext cx="5740403" cy="5909310"/>
          </a:xfrm>
          <a:prstGeom prst="rect">
            <a:avLst/>
          </a:prstGeom>
          <a:noFill/>
        </p:spPr>
        <p:txBody>
          <a:bodyPr wrap="square" rtlCol="0">
            <a:spAutoFit/>
          </a:bodyPr>
          <a:lstStyle/>
          <a:p>
            <a:r>
              <a:rPr lang="en-US" dirty="0"/>
              <a:t>#). </a:t>
            </a:r>
            <a:r>
              <a:rPr lang="en-IN" dirty="0"/>
              <a:t>Planning and Requirements Gathering</a:t>
            </a:r>
            <a:endParaRPr lang="en-US" dirty="0"/>
          </a:p>
          <a:p>
            <a:endParaRPr lang="en-US" dirty="0"/>
          </a:p>
          <a:p>
            <a:r>
              <a:rPr lang="en-IN" dirty="0"/>
              <a:t>1). </a:t>
            </a:r>
            <a:r>
              <a:rPr lang="en-US" b="1" dirty="0"/>
              <a:t>Identify Target Audience:</a:t>
            </a:r>
            <a:r>
              <a:rPr lang="en-US" dirty="0"/>
              <a:t> Understand who the users are, their devices, and their behavior.</a:t>
            </a:r>
          </a:p>
          <a:p>
            <a:endParaRPr lang="en-IN" dirty="0"/>
          </a:p>
          <a:p>
            <a:r>
              <a:rPr lang="en-IN" dirty="0"/>
              <a:t>2). </a:t>
            </a:r>
            <a:r>
              <a:rPr lang="en-US" b="1" dirty="0"/>
              <a:t>Define Key Objectives:</a:t>
            </a:r>
            <a:r>
              <a:rPr lang="en-US" dirty="0"/>
              <a:t> Establish the primary goals of the website (e.g., information dissemination, lead generation, e-commerce).</a:t>
            </a:r>
          </a:p>
          <a:p>
            <a:endParaRPr lang="en-IN" dirty="0"/>
          </a:p>
          <a:p>
            <a:r>
              <a:rPr lang="en-IN" dirty="0"/>
              <a:t>3). </a:t>
            </a:r>
            <a:r>
              <a:rPr lang="en-US" b="1" dirty="0"/>
              <a:t>Site Map Creation:</a:t>
            </a:r>
            <a:r>
              <a:rPr lang="en-US" dirty="0"/>
              <a:t> Outline the structure of the website, listing all main pages and subpages.</a:t>
            </a:r>
          </a:p>
          <a:p>
            <a:endParaRPr lang="en-IN" dirty="0"/>
          </a:p>
          <a:p>
            <a:r>
              <a:rPr lang="en-IN" dirty="0"/>
              <a:t>#). Design Phase </a:t>
            </a:r>
          </a:p>
          <a:p>
            <a:r>
              <a:rPr lang="en-IN" dirty="0"/>
              <a:t>1). </a:t>
            </a:r>
            <a:r>
              <a:rPr lang="en-US" b="1" dirty="0"/>
              <a:t>Mobile-First Design:</a:t>
            </a:r>
            <a:r>
              <a:rPr lang="en-US" dirty="0"/>
              <a:t> Start designing for the smallest screen sizes first, ensuring that the design is intuitive and user-friendly on mobile devices.</a:t>
            </a:r>
          </a:p>
          <a:p>
            <a:endParaRPr lang="en-IN" dirty="0"/>
          </a:p>
          <a:p>
            <a:r>
              <a:rPr lang="en-IN" dirty="0"/>
              <a:t>2).</a:t>
            </a:r>
            <a:r>
              <a:rPr lang="en-US" b="1" dirty="0"/>
              <a:t> Responsive Prototypes:</a:t>
            </a:r>
            <a:r>
              <a:rPr lang="en-US" dirty="0"/>
              <a:t> Develop interactive prototypes that demonstrate how the website will look and behave across various devices.</a:t>
            </a:r>
            <a:r>
              <a:rPr lang="en-IN" dirty="0"/>
              <a:t> </a:t>
            </a:r>
          </a:p>
          <a:p>
            <a:endParaRPr lang="en-IN" dirty="0"/>
          </a:p>
        </p:txBody>
      </p:sp>
    </p:spTree>
    <p:extLst>
      <p:ext uri="{BB962C8B-B14F-4D97-AF65-F5344CB8AC3E}">
        <p14:creationId xmlns:p14="http://schemas.microsoft.com/office/powerpoint/2010/main" val="2124805822"/>
      </p:ext>
    </p:extLst>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5787" y="1"/>
            <a:ext cx="12565626" cy="1231003"/>
          </a:xfrm>
        </p:spPr>
        <p:txBody>
          <a:bodyPr anchor="b">
            <a:normAutofit/>
          </a:bodyPr>
          <a:lstStyle/>
          <a:p>
            <a:pPr algn="l"/>
            <a:r>
              <a:rPr lang="en-US" sz="4000" dirty="0"/>
              <a:t>METHODOLOGY</a:t>
            </a:r>
            <a:r>
              <a:rPr lang="en-IN" sz="1400" dirty="0"/>
              <a:t>  </a:t>
            </a:r>
            <a:r>
              <a:rPr lang="en-US" sz="4000" dirty="0"/>
              <a:t>FOR DEVELOPING RESPONSIVE WEBSITE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51640" y="1231003"/>
            <a:ext cx="5778954" cy="5513925"/>
          </a:xfrm>
        </p:spPr>
        <p:txBody>
          <a:bodyPr anchor="t">
            <a:normAutofit/>
          </a:bodyPr>
          <a:lstStyle/>
          <a:p>
            <a:r>
              <a:rPr lang="en-IN" sz="2000" dirty="0"/>
              <a:t>Development Phase</a:t>
            </a:r>
          </a:p>
          <a:p>
            <a:r>
              <a:rPr lang="en-IN" sz="1600" dirty="0"/>
              <a:t>Front-End Development</a:t>
            </a:r>
          </a:p>
          <a:p>
            <a:r>
              <a:rPr lang="en-IN" sz="1600" dirty="0"/>
              <a:t>Back-End Development</a:t>
            </a:r>
          </a:p>
          <a:p>
            <a:r>
              <a:rPr lang="en-IN" sz="1600" dirty="0"/>
              <a:t>Database Design:</a:t>
            </a:r>
            <a:endParaRPr lang="en-IN" sz="2000" dirty="0"/>
          </a:p>
          <a:p>
            <a:endParaRPr lang="en-IN" sz="1600" dirty="0"/>
          </a:p>
          <a:p>
            <a:r>
              <a:rPr lang="en-US" sz="1800" dirty="0"/>
              <a:t>This methodology ensures a structured approach to building a multi-page responsive website, covering every phase from planning to post-deployment. By following these steps, you can create a website that is not only visually appealing but also functional, scalable, and user-friendly across all devices.</a:t>
            </a:r>
            <a:endParaRPr lang="en-IN" sz="2400" dirty="0"/>
          </a:p>
        </p:txBody>
      </p:sp>
      <p:sp>
        <p:nvSpPr>
          <p:cNvPr id="3" name="TextBox 2">
            <a:extLst>
              <a:ext uri="{FF2B5EF4-FFF2-40B4-BE49-F238E27FC236}">
                <a16:creationId xmlns:a16="http://schemas.microsoft.com/office/drawing/2014/main" id="{D52E4D91-503E-A772-C0C4-AE90D73DD515}"/>
              </a:ext>
            </a:extLst>
          </p:cNvPr>
          <p:cNvSpPr txBox="1"/>
          <p:nvPr/>
        </p:nvSpPr>
        <p:spPr>
          <a:xfrm>
            <a:off x="133165" y="1231004"/>
            <a:ext cx="5740403" cy="5509200"/>
          </a:xfrm>
          <a:prstGeom prst="rect">
            <a:avLst/>
          </a:prstGeom>
          <a:noFill/>
        </p:spPr>
        <p:txBody>
          <a:bodyPr wrap="square" rtlCol="0">
            <a:spAutoFit/>
          </a:bodyPr>
          <a:lstStyle/>
          <a:p>
            <a:r>
              <a:rPr lang="en-IN" sz="1600" dirty="0"/>
              <a:t>#). Requirement Analysis</a:t>
            </a:r>
            <a:endParaRPr lang="en-US" sz="1600" dirty="0"/>
          </a:p>
          <a:p>
            <a:r>
              <a:rPr lang="en-US" sz="1600" b="1" dirty="0"/>
              <a:t>1). Stakeholder Consultation:</a:t>
            </a:r>
            <a:r>
              <a:rPr lang="en-US" sz="1600" dirty="0"/>
              <a:t> Engage with stakeholders to gather detailed requirements, including target audience, business goals, and key functionalities.</a:t>
            </a:r>
          </a:p>
          <a:p>
            <a:endParaRPr lang="en-US" sz="1600" dirty="0"/>
          </a:p>
          <a:p>
            <a:r>
              <a:rPr lang="en-US" sz="1600" b="1" dirty="0"/>
              <a:t>2). Competitor Analysis:</a:t>
            </a:r>
            <a:r>
              <a:rPr lang="en-US" sz="1600" dirty="0"/>
              <a:t> Analyze competitor websites to identify best practices and potential gaps in the market.</a:t>
            </a:r>
          </a:p>
          <a:p>
            <a:endParaRPr lang="en-US" sz="1600" dirty="0"/>
          </a:p>
          <a:p>
            <a:r>
              <a:rPr lang="en-US" sz="1600" b="1" dirty="0"/>
              <a:t>3). Technical Specifications:</a:t>
            </a:r>
            <a:r>
              <a:rPr lang="en-US" sz="1600" dirty="0"/>
              <a:t> Determine technical</a:t>
            </a:r>
          </a:p>
          <a:p>
            <a:r>
              <a:rPr lang="en-US" sz="1600" dirty="0"/>
              <a:t> requirements such as browser compatibility, performance metrics, and integration needs.</a:t>
            </a:r>
          </a:p>
          <a:p>
            <a:endParaRPr lang="en-US" sz="1600" dirty="0"/>
          </a:p>
          <a:p>
            <a:r>
              <a:rPr lang="en-US" sz="1600" dirty="0"/>
              <a:t>#).</a:t>
            </a:r>
            <a:r>
              <a:rPr lang="en-IN" sz="1600" dirty="0"/>
              <a:t> Planning and Design</a:t>
            </a:r>
            <a:endParaRPr lang="en-US" sz="1600" dirty="0"/>
          </a:p>
          <a:p>
            <a:r>
              <a:rPr lang="en-US" sz="1600" dirty="0"/>
              <a:t>1).</a:t>
            </a:r>
            <a:r>
              <a:rPr lang="en-IN" sz="1600" dirty="0"/>
              <a:t> Site Map Development</a:t>
            </a:r>
            <a:endParaRPr lang="en-US" sz="1600" dirty="0"/>
          </a:p>
          <a:p>
            <a:r>
              <a:rPr lang="en-US" sz="1600" dirty="0"/>
              <a:t>2). </a:t>
            </a:r>
            <a:r>
              <a:rPr lang="en-IN" sz="1600" dirty="0"/>
              <a:t>Wireframing</a:t>
            </a:r>
            <a:endParaRPr lang="en-US" sz="1600" dirty="0"/>
          </a:p>
          <a:p>
            <a:r>
              <a:rPr lang="en-US" sz="1600" dirty="0"/>
              <a:t>3). </a:t>
            </a:r>
            <a:r>
              <a:rPr lang="en-IN" sz="1600" dirty="0"/>
              <a:t>Visual Design</a:t>
            </a:r>
          </a:p>
          <a:p>
            <a:endParaRPr lang="en-IN" sz="1600" dirty="0"/>
          </a:p>
          <a:p>
            <a:r>
              <a:rPr lang="en-IN" sz="1600" dirty="0"/>
              <a:t>#). Testing</a:t>
            </a:r>
          </a:p>
          <a:p>
            <a:r>
              <a:rPr lang="en-IN" sz="1600" dirty="0"/>
              <a:t>1). Unit Testing</a:t>
            </a:r>
          </a:p>
          <a:p>
            <a:r>
              <a:rPr lang="en-IN" sz="1600" dirty="0"/>
              <a:t>2). Cross-Browser Testing</a:t>
            </a:r>
          </a:p>
          <a:p>
            <a:r>
              <a:rPr lang="en-IN" sz="1600" dirty="0"/>
              <a:t>3). Device Testing</a:t>
            </a:r>
          </a:p>
          <a:p>
            <a:r>
              <a:rPr lang="en-IN" sz="1600" dirty="0"/>
              <a:t>4). Performance Testing</a:t>
            </a:r>
          </a:p>
        </p:txBody>
      </p:sp>
    </p:spTree>
    <p:extLst>
      <p:ext uri="{BB962C8B-B14F-4D97-AF65-F5344CB8AC3E}">
        <p14:creationId xmlns:p14="http://schemas.microsoft.com/office/powerpoint/2010/main" val="2912842542"/>
      </p:ext>
    </p:extLst>
  </p:cSld>
  <p:clrMapOvr>
    <a:masterClrMapping/>
  </p:clrMapOvr>
  <mc:AlternateContent xmlns:mc="http://schemas.openxmlformats.org/markup-compatibility/2006">
    <mc:Choice xmlns:p14="http://schemas.microsoft.com/office/powerpoint/2010/main" Requires="p14">
      <p:transition spd="slow" p14:dur="1200" advClick="0" advTm="5000">
        <p:dissolve/>
      </p:transition>
    </mc:Choice>
    <mc:Fallback>
      <p:transition spd="slow" advClick="0" advTm="5000">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5787" y="1"/>
            <a:ext cx="12565626" cy="1231003"/>
          </a:xfrm>
        </p:spPr>
        <p:txBody>
          <a:bodyPr anchor="b">
            <a:normAutofit/>
          </a:bodyPr>
          <a:lstStyle/>
          <a:p>
            <a:pPr algn="l"/>
            <a:r>
              <a:rPr lang="en-US" sz="4000" dirty="0"/>
              <a:t>IMPLEMENTATION FOR MULTI-PAGE RESPONSIVE WEBSITE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51640" y="1044190"/>
            <a:ext cx="5778954" cy="5513925"/>
          </a:xfrm>
        </p:spPr>
        <p:txBody>
          <a:bodyPr anchor="t">
            <a:normAutofit/>
          </a:bodyPr>
          <a:lstStyle/>
          <a:p>
            <a:r>
              <a:rPr lang="en-IN" sz="2000" dirty="0"/>
              <a:t>6. Post-Deployment Maintenance</a:t>
            </a:r>
          </a:p>
          <a:p>
            <a:r>
              <a:rPr lang="en-IN" sz="1600" dirty="0"/>
              <a:t>Content Updates</a:t>
            </a:r>
            <a:endParaRPr lang="en-IN" sz="1800" dirty="0"/>
          </a:p>
          <a:p>
            <a:r>
              <a:rPr lang="en-IN" sz="1600" dirty="0"/>
              <a:t>Performance Optimization</a:t>
            </a:r>
            <a:endParaRPr lang="en-IN" sz="1800" dirty="0"/>
          </a:p>
          <a:p>
            <a:r>
              <a:rPr lang="en-IN" sz="1800" dirty="0"/>
              <a:t>Security Management</a:t>
            </a:r>
            <a:endParaRPr lang="en-IN" sz="2000" dirty="0"/>
          </a:p>
          <a:p>
            <a:endParaRPr lang="en-IN" sz="1600" dirty="0"/>
          </a:p>
          <a:p>
            <a:r>
              <a:rPr lang="en-US" sz="2000" dirty="0"/>
              <a:t>This implementation plan provides a comprehensive roadmap for building a responsive, and scalable multi-page website that performs well across various devices. Following these steps ensures a smooth development process and a high-quality end product.</a:t>
            </a:r>
            <a:endParaRPr lang="en-IN" sz="2400" dirty="0"/>
          </a:p>
        </p:txBody>
      </p:sp>
      <p:sp>
        <p:nvSpPr>
          <p:cNvPr id="3" name="TextBox 2">
            <a:extLst>
              <a:ext uri="{FF2B5EF4-FFF2-40B4-BE49-F238E27FC236}">
                <a16:creationId xmlns:a16="http://schemas.microsoft.com/office/drawing/2014/main" id="{D52E4D91-503E-A772-C0C4-AE90D73DD515}"/>
              </a:ext>
            </a:extLst>
          </p:cNvPr>
          <p:cNvSpPr txBox="1"/>
          <p:nvPr/>
        </p:nvSpPr>
        <p:spPr>
          <a:xfrm>
            <a:off x="61406" y="1166791"/>
            <a:ext cx="5740403" cy="5755422"/>
          </a:xfrm>
          <a:prstGeom prst="rect">
            <a:avLst/>
          </a:prstGeom>
          <a:noFill/>
        </p:spPr>
        <p:txBody>
          <a:bodyPr wrap="square" rtlCol="0">
            <a:spAutoFit/>
          </a:bodyPr>
          <a:lstStyle/>
          <a:p>
            <a:r>
              <a:rPr lang="en-IN" sz="1600" dirty="0"/>
              <a:t>#). 1. Project Setup</a:t>
            </a:r>
            <a:endParaRPr lang="en-US" sz="1600" dirty="0"/>
          </a:p>
          <a:p>
            <a:r>
              <a:rPr lang="en-US" sz="1600" b="1" dirty="0"/>
              <a:t>1). </a:t>
            </a:r>
            <a:r>
              <a:rPr lang="en-IN" sz="1600" dirty="0"/>
              <a:t>Version Control System (VCS)</a:t>
            </a:r>
          </a:p>
          <a:p>
            <a:r>
              <a:rPr lang="en-IN" sz="1600" dirty="0"/>
              <a:t>2). Development Environment</a:t>
            </a:r>
          </a:p>
          <a:p>
            <a:r>
              <a:rPr lang="en-IN" sz="1600" dirty="0"/>
              <a:t>3). Initial Project Setup</a:t>
            </a:r>
          </a:p>
          <a:p>
            <a:endParaRPr lang="en-IN" sz="1600" dirty="0"/>
          </a:p>
          <a:p>
            <a:r>
              <a:rPr lang="en-IN" sz="1600" dirty="0"/>
              <a:t>#). 2. Front-End Development</a:t>
            </a:r>
          </a:p>
          <a:p>
            <a:r>
              <a:rPr lang="en-IN" sz="1600" dirty="0"/>
              <a:t>1). HTML5 Structure</a:t>
            </a:r>
          </a:p>
          <a:p>
            <a:r>
              <a:rPr lang="en-IN" sz="1600" dirty="0"/>
              <a:t>2). CSS3 &amp; Preprocessing</a:t>
            </a:r>
          </a:p>
          <a:p>
            <a:r>
              <a:rPr lang="en-IN" sz="1600" dirty="0"/>
              <a:t>3). JavaScript &amp; Interactivity</a:t>
            </a:r>
          </a:p>
          <a:p>
            <a:endParaRPr lang="en-IN" sz="1600" dirty="0"/>
          </a:p>
          <a:p>
            <a:r>
              <a:rPr lang="en-IN" sz="1600" dirty="0"/>
              <a:t>#). 3. Back-End Development</a:t>
            </a:r>
          </a:p>
          <a:p>
            <a:r>
              <a:rPr lang="en-IN" sz="1600" dirty="0"/>
              <a:t>1). Server-Side Setup</a:t>
            </a:r>
          </a:p>
          <a:p>
            <a:r>
              <a:rPr lang="en-IN" sz="1600" dirty="0"/>
              <a:t>2). </a:t>
            </a:r>
            <a:r>
              <a:rPr lang="en-IN" sz="1600" b="1" dirty="0"/>
              <a:t>User Authentication &amp; Authorization</a:t>
            </a:r>
          </a:p>
          <a:p>
            <a:endParaRPr lang="en-IN" sz="1600" dirty="0"/>
          </a:p>
          <a:p>
            <a:r>
              <a:rPr lang="en-IN" sz="1600" dirty="0"/>
              <a:t>#). </a:t>
            </a:r>
            <a:r>
              <a:rPr lang="en-IN" sz="1600" b="1" dirty="0"/>
              <a:t>4. Testing</a:t>
            </a:r>
          </a:p>
          <a:p>
            <a:r>
              <a:rPr lang="en-IN" sz="1600" dirty="0"/>
              <a:t>1). Front-End Testing</a:t>
            </a:r>
          </a:p>
          <a:p>
            <a:r>
              <a:rPr lang="en-IN" sz="1600" dirty="0"/>
              <a:t>2). </a:t>
            </a:r>
            <a:r>
              <a:rPr lang="en-IN" sz="1600" b="1" dirty="0"/>
              <a:t>Back-End Testing</a:t>
            </a:r>
          </a:p>
          <a:p>
            <a:r>
              <a:rPr lang="en-IN" sz="1600" dirty="0"/>
              <a:t>3). Performance Testing</a:t>
            </a:r>
          </a:p>
          <a:p>
            <a:endParaRPr lang="en-IN" sz="1600" dirty="0"/>
          </a:p>
          <a:p>
            <a:r>
              <a:rPr lang="en-IN" sz="1600" dirty="0"/>
              <a:t>#). 5. Deployment</a:t>
            </a:r>
          </a:p>
          <a:p>
            <a:r>
              <a:rPr lang="en-IN" sz="1600" dirty="0"/>
              <a:t>1). Preparing for Deployment</a:t>
            </a:r>
          </a:p>
          <a:p>
            <a:r>
              <a:rPr lang="en-IN" sz="1600" dirty="0"/>
              <a:t>2). Deployment to Server</a:t>
            </a:r>
          </a:p>
          <a:p>
            <a:r>
              <a:rPr lang="en-IN" sz="1600" dirty="0"/>
              <a:t>3). Monitoring &amp; Maintenance</a:t>
            </a:r>
          </a:p>
        </p:txBody>
      </p:sp>
    </p:spTree>
    <p:extLst>
      <p:ext uri="{BB962C8B-B14F-4D97-AF65-F5344CB8AC3E}">
        <p14:creationId xmlns:p14="http://schemas.microsoft.com/office/powerpoint/2010/main" val="1769316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5000">
        <p15:prstTrans prst="peelOff"/>
      </p:transition>
    </mc:Choice>
    <mc:Fallback>
      <p:transition spd="slow" advClick="0" advTm="5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{1F479810-C556-445C-B439-D80CC2EB9102}tf55705232_win32</Template>
  <TotalTime>540</TotalTime>
  <Words>1324</Words>
  <Application>Microsoft Office PowerPoint</Application>
  <PresentationFormat>Widescreen</PresentationFormat>
  <Paragraphs>169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Goudy Old Style</vt:lpstr>
      <vt:lpstr>Wingdings 2</vt:lpstr>
      <vt:lpstr>SlateVTI</vt:lpstr>
      <vt:lpstr>Multi-Page Responsive Website  Presented By- Mukul SureshKumar</vt:lpstr>
      <vt:lpstr>INTRO </vt:lpstr>
      <vt:lpstr>ABSTRACT </vt:lpstr>
      <vt:lpstr>TABLE OF CONTENT </vt:lpstr>
      <vt:lpstr>INTRODUCTION</vt:lpstr>
      <vt:lpstr>EXISTING METHOD</vt:lpstr>
      <vt:lpstr>PROPOSED METHOD FOR MULTI-PAGE RESPONSIVE WEBSITE</vt:lpstr>
      <vt:lpstr>METHODOLOGY  FOR DEVELOPING RESPONSIVE WEBSITE</vt:lpstr>
      <vt:lpstr>IMPLEMENTATION FOR MULTI-PAGE RESPONSIVE WEBSITE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Mukul Sureshkumar</dc:creator>
  <cp:lastModifiedBy>Mukul Sureshkumar</cp:lastModifiedBy>
  <cp:revision>1</cp:revision>
  <dcterms:created xsi:type="dcterms:W3CDTF">2024-08-26T13:20:05Z</dcterms:created>
  <dcterms:modified xsi:type="dcterms:W3CDTF">2024-08-27T09:33:11Z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