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sldIdLst>
    <p:sldId id="256" r:id="rId2"/>
    <p:sldId id="311" r:id="rId3"/>
    <p:sldId id="312" r:id="rId4"/>
    <p:sldId id="313" r:id="rId5"/>
    <p:sldId id="314" r:id="rId6"/>
    <p:sldId id="316" r:id="rId7"/>
    <p:sldId id="292" r:id="rId8"/>
    <p:sldId id="294" r:id="rId9"/>
    <p:sldId id="295" r:id="rId10"/>
    <p:sldId id="293" r:id="rId11"/>
    <p:sldId id="296" r:id="rId12"/>
    <p:sldId id="300" r:id="rId13"/>
    <p:sldId id="301" r:id="rId14"/>
    <p:sldId id="303" r:id="rId15"/>
    <p:sldId id="326" r:id="rId16"/>
    <p:sldId id="320" r:id="rId17"/>
    <p:sldId id="321" r:id="rId18"/>
    <p:sldId id="322" r:id="rId19"/>
    <p:sldId id="323" r:id="rId20"/>
    <p:sldId id="325" r:id="rId21"/>
    <p:sldId id="329" r:id="rId22"/>
    <p:sldId id="330" r:id="rId23"/>
    <p:sldId id="331" r:id="rId24"/>
    <p:sldId id="327" r:id="rId25"/>
    <p:sldId id="332" r:id="rId26"/>
  </p:sldIdLst>
  <p:sldSz cx="9144000" cy="6858000" type="screen4x3"/>
  <p:notesSz cx="7099300" cy="10234613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8"/>
    <p:restoredTop sz="94596"/>
  </p:normalViewPr>
  <p:slideViewPr>
    <p:cSldViewPr>
      <p:cViewPr varScale="1">
        <p:scale>
          <a:sx n="133" d="100"/>
          <a:sy n="133" d="100"/>
        </p:scale>
        <p:origin x="13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E8230CB6-1894-7049-8E2A-1269D6B6817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CB65691-F9D0-354F-A798-986E058BBDB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364A827A-396B-8E46-AA16-66CD71107B7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E20E933D-0751-0C45-9314-AA26C948D03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C49648D1-D38F-EA4D-975B-5B41F9B4CCF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89320399-2A98-5440-BB77-12B41AFD8B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6FBE0EAF-4B0E-2449-A2DC-5FAF8D17D541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2B4D32A1-A4ED-B44F-B7C8-979F0C1598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B35B3EC-15BC-8342-8E08-57DF3F13861C}" type="slidenum">
              <a:rPr lang="it-IT" altLang="it-IT" sz="1300">
                <a:latin typeface="Arial" panose="020B0604020202020204" pitchFamily="34" charset="0"/>
              </a:rPr>
              <a:pPr eaLnBrk="1" hangingPunct="1"/>
              <a:t>1</a:t>
            </a:fld>
            <a:endParaRPr lang="it-IT" altLang="it-IT" sz="1300">
              <a:latin typeface="Arial" panose="020B0604020202020204" pitchFamily="34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32B9D5C1-B699-224A-942B-CCB91803C6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FE8C7E0-80F1-FE41-B8C3-88A7BD17D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C27DE1C5-E6E4-2841-92D1-A99586F3A2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402F17A-8998-B441-98A7-2790E7E73FC7}" type="slidenum">
              <a:rPr lang="it-IT" altLang="it-IT" sz="1300">
                <a:latin typeface="Arial" panose="020B0604020202020204" pitchFamily="34" charset="0"/>
              </a:rPr>
              <a:pPr eaLnBrk="1" hangingPunct="1"/>
              <a:t>10</a:t>
            </a:fld>
            <a:endParaRPr lang="it-IT" altLang="it-IT" sz="1300">
              <a:latin typeface="Arial" panose="020B060402020202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CBC6C865-B876-4045-8717-19B33728A6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2A2E544-AB45-6544-B7D0-1BFFBE972F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33082CE5-6890-B14D-85B2-EE2F0D5312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2D9ADBE-3E30-5D41-BAD3-1CD69EB0E7A9}" type="slidenum">
              <a:rPr lang="it-IT" altLang="it-IT" sz="1300">
                <a:latin typeface="Arial" panose="020B0604020202020204" pitchFamily="34" charset="0"/>
              </a:rPr>
              <a:pPr eaLnBrk="1" hangingPunct="1"/>
              <a:t>11</a:t>
            </a:fld>
            <a:endParaRPr lang="it-IT" altLang="it-IT" sz="1300">
              <a:latin typeface="Arial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86C1CC45-B91C-3E43-92EA-6B3F223FEC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BFDC55C-B60B-BF42-A3C7-92573DF9E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AF2B4F31-1B8F-2A41-881C-E678058C44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3D6725E-0FE0-BA48-8D4A-8D2A24B4360D}" type="slidenum">
              <a:rPr lang="it-IT" altLang="it-IT" sz="1300">
                <a:latin typeface="Arial" panose="020B0604020202020204" pitchFamily="34" charset="0"/>
              </a:rPr>
              <a:pPr eaLnBrk="1" hangingPunct="1"/>
              <a:t>12</a:t>
            </a:fld>
            <a:endParaRPr lang="it-IT" altLang="it-IT" sz="1300">
              <a:latin typeface="Arial" panose="020B060402020202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2EDFB90D-E81C-8444-9F67-2AFBF7986C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7FD963F-07BA-6248-BB67-1675FFC7B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871B4187-D8CB-0147-B09F-029752D8B5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3871AD5-F845-0F47-B8F7-9823CBCEC772}" type="slidenum">
              <a:rPr lang="it-IT" altLang="it-IT" sz="1300">
                <a:latin typeface="Arial" panose="020B0604020202020204" pitchFamily="34" charset="0"/>
              </a:rPr>
              <a:pPr eaLnBrk="1" hangingPunct="1"/>
              <a:t>13</a:t>
            </a:fld>
            <a:endParaRPr lang="it-IT" altLang="it-IT" sz="1300">
              <a:latin typeface="Arial" panose="020B060402020202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D171378-97F3-CF47-9EFF-65840A65BE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621F9DB-1970-7F48-ABCD-77E012A51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439D05B6-89DA-634D-992B-AFE5982F8A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571F23-E271-2145-96A0-769F845470CB}" type="slidenum">
              <a:rPr lang="it-IT" altLang="it-IT" sz="1300">
                <a:latin typeface="Arial" panose="020B0604020202020204" pitchFamily="34" charset="0"/>
              </a:rPr>
              <a:pPr eaLnBrk="1" hangingPunct="1"/>
              <a:t>14</a:t>
            </a:fld>
            <a:endParaRPr lang="it-IT" altLang="it-IT" sz="1300">
              <a:latin typeface="Arial" panose="020B060402020202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7548A4A-34E0-E14F-81E2-3013ED7FF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5513B86-4527-FF48-93A7-5A3CB6B0D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439D05B6-89DA-634D-992B-AFE5982F8A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571F23-E271-2145-96A0-769F845470CB}" type="slidenum">
              <a:rPr lang="it-IT" altLang="it-IT" sz="1300">
                <a:latin typeface="Arial" panose="020B0604020202020204" pitchFamily="34" charset="0"/>
              </a:rPr>
              <a:pPr eaLnBrk="1" hangingPunct="1"/>
              <a:t>15</a:t>
            </a:fld>
            <a:endParaRPr lang="it-IT" altLang="it-IT" sz="1300">
              <a:latin typeface="Arial" panose="020B060402020202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7548A4A-34E0-E14F-81E2-3013ED7FF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5513B86-4527-FF48-93A7-5A3CB6B0D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1776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B9F831A7-41C5-F546-962A-A9A29F976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CF6BFA4-034B-8E4D-BB89-B16E014BFF4D}" type="slidenum">
              <a:rPr lang="it-IT" altLang="it-IT" sz="1300">
                <a:latin typeface="Arial" panose="020B0604020202020204" pitchFamily="34" charset="0"/>
              </a:rPr>
              <a:pPr eaLnBrk="1" hangingPunct="1"/>
              <a:t>16</a:t>
            </a:fld>
            <a:endParaRPr lang="it-IT" altLang="it-IT" sz="13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EA5C7068-BE43-8642-B05D-3601162287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942AEA1C-5408-174B-946F-98B0C87B0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0F12A55B-FC07-9C4D-A949-F74E08F84A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90F71E3-015C-684B-BD86-9889CFD1DF61}" type="slidenum">
              <a:rPr lang="it-IT" altLang="it-IT" sz="1300">
                <a:latin typeface="Arial" panose="020B0604020202020204" pitchFamily="34" charset="0"/>
              </a:rPr>
              <a:pPr eaLnBrk="1" hangingPunct="1"/>
              <a:t>17</a:t>
            </a:fld>
            <a:endParaRPr lang="it-IT" altLang="it-IT" sz="1300">
              <a:latin typeface="Arial" panose="020B0604020202020204" pitchFamily="34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F8505DC6-2E23-C744-BA3C-7F9B7E0781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282D208-266E-CB4C-9BF9-EB51A16F1F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4B75B058-44F4-C74A-AFAB-A5CD26EE3F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9440EF0-F9C1-1649-B18A-D3642A964DCA}" type="slidenum">
              <a:rPr lang="it-IT" altLang="it-IT" sz="1300">
                <a:latin typeface="Arial" panose="020B0604020202020204" pitchFamily="34" charset="0"/>
              </a:rPr>
              <a:pPr eaLnBrk="1" hangingPunct="1"/>
              <a:t>18</a:t>
            </a:fld>
            <a:endParaRPr lang="it-IT" altLang="it-IT" sz="1300">
              <a:latin typeface="Arial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E88903D5-50BF-1F49-A945-CA86250587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510F7CB-5549-1545-8283-868805DF6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D7347A7F-B0FA-F441-9A73-59DF5DDCF8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00968DA-0C5C-AB4E-8AB6-F7BEBBBFEF7C}" type="slidenum">
              <a:rPr lang="it-IT" altLang="it-IT" sz="1300">
                <a:latin typeface="Arial" panose="020B0604020202020204" pitchFamily="34" charset="0"/>
              </a:rPr>
              <a:pPr eaLnBrk="1" hangingPunct="1"/>
              <a:t>19</a:t>
            </a:fld>
            <a:endParaRPr lang="it-IT" altLang="it-IT" sz="1300">
              <a:latin typeface="Arial" panose="020B060402020202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99D2B578-7561-E240-8C9D-16ECD8D04C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4850A00-90A1-BF4F-90D3-55523B40E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08AFFBA5-E305-EC40-A7A8-B3BF3AFF20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6CBC221-1FBE-1E40-B313-A579C590B006}" type="slidenum">
              <a:rPr lang="it-IT" altLang="it-IT" sz="1300">
                <a:latin typeface="Arial" panose="020B0604020202020204" pitchFamily="34" charset="0"/>
              </a:rPr>
              <a:pPr eaLnBrk="1" hangingPunct="1"/>
              <a:t>2</a:t>
            </a:fld>
            <a:endParaRPr lang="it-IT" altLang="it-IT" sz="1300">
              <a:latin typeface="Arial" panose="020B060402020202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904CC46-13FC-904F-A5FB-9A4A83128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C362714-0CBF-2E4B-A1CC-C9CB72249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B8254EAB-58D0-3143-AC18-299621A5E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EDDF23B-1C7B-4C4D-9850-63BA766CDC13}" type="slidenum">
              <a:rPr lang="it-IT" altLang="it-IT" sz="1300">
                <a:latin typeface="Arial" panose="020B0604020202020204" pitchFamily="34" charset="0"/>
              </a:rPr>
              <a:pPr eaLnBrk="1" hangingPunct="1"/>
              <a:t>20</a:t>
            </a:fld>
            <a:endParaRPr lang="it-IT" altLang="it-IT" sz="1300">
              <a:latin typeface="Arial" panose="020B060402020202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22F508E7-4CAD-D04F-BB45-A434F824A8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B582BA2D-9908-9648-A25D-B68E037B7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D4DCE-217B-7618-CF29-A5D1EFF96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5DF49123-BE19-0275-2649-5BD06EDE45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EDDF23B-1C7B-4C4D-9850-63BA766CDC13}" type="slidenum">
              <a:rPr lang="it-IT" altLang="it-IT" sz="1300">
                <a:latin typeface="Arial" panose="020B0604020202020204" pitchFamily="34" charset="0"/>
              </a:rPr>
              <a:pPr eaLnBrk="1" hangingPunct="1"/>
              <a:t>21</a:t>
            </a:fld>
            <a:endParaRPr lang="it-IT" altLang="it-IT" sz="1300">
              <a:latin typeface="Arial" panose="020B060402020202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C533B9CD-3602-761D-C3A5-348461B3C2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F83F95E-7317-72A8-25E4-15C23A890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64204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812C1-16CE-1A34-B669-97029AE2F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4C82B95C-64FD-0E81-2ECB-F0128AEBE7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EDDF23B-1C7B-4C4D-9850-63BA766CDC13}" type="slidenum">
              <a:rPr lang="it-IT" altLang="it-IT" sz="1300">
                <a:latin typeface="Arial" panose="020B0604020202020204" pitchFamily="34" charset="0"/>
              </a:rPr>
              <a:pPr eaLnBrk="1" hangingPunct="1"/>
              <a:t>22</a:t>
            </a:fld>
            <a:endParaRPr lang="it-IT" altLang="it-IT" sz="1300">
              <a:latin typeface="Arial" panose="020B060402020202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21C55D97-23E3-6ACA-1926-A5234C9AC2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414DCF5-0FC4-0368-91BC-570963E69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766185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59E26-9E4E-2DCB-455D-B38AC97B3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BA37FC8B-5F5E-2E95-67C9-FA1D2854AB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EDDF23B-1C7B-4C4D-9850-63BA766CDC13}" type="slidenum">
              <a:rPr lang="it-IT" altLang="it-IT" sz="1300">
                <a:latin typeface="Arial" panose="020B0604020202020204" pitchFamily="34" charset="0"/>
              </a:rPr>
              <a:pPr eaLnBrk="1" hangingPunct="1"/>
              <a:t>23</a:t>
            </a:fld>
            <a:endParaRPr lang="it-IT" altLang="it-IT" sz="1300">
              <a:latin typeface="Arial" panose="020B0604020202020204" pitchFamily="34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8D8E885-15F1-3064-C38F-4F1E942A05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01F23DD-EF24-452C-93BB-D7E15B3DC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788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08AFFBA5-E305-EC40-A7A8-B3BF3AFF20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6CBC221-1FBE-1E40-B313-A579C590B006}" type="slidenum">
              <a:rPr lang="it-IT" altLang="it-IT" sz="1300">
                <a:latin typeface="Arial" panose="020B0604020202020204" pitchFamily="34" charset="0"/>
              </a:rPr>
              <a:pPr eaLnBrk="1" hangingPunct="1"/>
              <a:t>24</a:t>
            </a:fld>
            <a:endParaRPr lang="it-IT" altLang="it-IT" sz="1300">
              <a:latin typeface="Arial" panose="020B0604020202020204" pitchFamily="34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A904CC46-13FC-904F-A5FB-9A4A831288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C362714-0CBF-2E4B-A1CC-C9CB722492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59013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CA1B2-8CAE-ECCE-14CE-12D3E4F14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F1B7E56A-F9CD-8432-4CA7-F1328A5AB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2670FA5-5580-E343-BDBA-B488D772D4D0}" type="slidenum">
              <a:rPr lang="it-IT" altLang="it-IT" sz="1300">
                <a:latin typeface="Arial" panose="020B0604020202020204" pitchFamily="34" charset="0"/>
              </a:rPr>
              <a:pPr eaLnBrk="1" hangingPunct="1"/>
              <a:t>25</a:t>
            </a:fld>
            <a:endParaRPr lang="it-IT" altLang="it-IT" sz="1300">
              <a:latin typeface="Arial" panose="020B0604020202020204" pitchFamily="34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57B3CF42-0191-0EF8-342C-18D242A600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5F81675-EF85-D03B-1192-82053A8F8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690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5A0E3BEA-C40D-0A40-B234-4D77299E02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48F4E52-18C6-CC4F-B473-9C58EFD110D1}" type="slidenum">
              <a:rPr lang="it-IT" altLang="it-IT" sz="1300">
                <a:latin typeface="Arial" panose="020B0604020202020204" pitchFamily="34" charset="0"/>
              </a:rPr>
              <a:pPr eaLnBrk="1" hangingPunct="1"/>
              <a:t>3</a:t>
            </a:fld>
            <a:endParaRPr lang="it-IT" altLang="it-IT" sz="1300">
              <a:latin typeface="Arial" panose="020B0604020202020204" pitchFamily="34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EDE3DF2-D047-FA4D-AC86-7EA37E5716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DAD69B3-C260-D64E-BEC8-D65D8D49F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040386DB-D37A-AA4F-A86D-5C2EAD4DC5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39890AB-EDA7-2C47-BAF4-F2BE8B9513C3}" type="slidenum">
              <a:rPr lang="it-IT" altLang="it-IT" sz="1300">
                <a:latin typeface="Arial" panose="020B0604020202020204" pitchFamily="34" charset="0"/>
              </a:rPr>
              <a:pPr eaLnBrk="1" hangingPunct="1"/>
              <a:t>4</a:t>
            </a:fld>
            <a:endParaRPr lang="it-IT" altLang="it-IT" sz="1300">
              <a:latin typeface="Arial" panose="020B0604020202020204" pitchFamily="34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13E1B1BD-576F-6349-A176-521229AE4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701CC04-DF43-0B44-BC39-8C1A772DA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06B6D397-4EAB-424E-A05E-EAD6C9ECF5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2670FA5-5580-E343-BDBA-B488D772D4D0}" type="slidenum">
              <a:rPr lang="it-IT" altLang="it-IT" sz="1300">
                <a:latin typeface="Arial" panose="020B0604020202020204" pitchFamily="34" charset="0"/>
              </a:rPr>
              <a:pPr eaLnBrk="1" hangingPunct="1"/>
              <a:t>5</a:t>
            </a:fld>
            <a:endParaRPr lang="it-IT" altLang="it-IT" sz="1300">
              <a:latin typeface="Arial" panose="020B0604020202020204" pitchFamily="34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7941D6C-8D0C-D44E-9307-C49058CB1F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6171BF2-19AE-8B41-A77E-4F662934FE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egnaposto immagine diapositiva 1">
            <a:extLst>
              <a:ext uri="{FF2B5EF4-FFF2-40B4-BE49-F238E27FC236}">
                <a16:creationId xmlns:a16="http://schemas.microsoft.com/office/drawing/2014/main" id="{69A9CDF2-4C47-264E-AC86-A239ABBBDE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6626" name="Segnaposto note 2">
            <a:extLst>
              <a:ext uri="{FF2B5EF4-FFF2-40B4-BE49-F238E27FC236}">
                <a16:creationId xmlns:a16="http://schemas.microsoft.com/office/drawing/2014/main" id="{0D4B1B4D-2F09-0449-BDB0-567D22FA0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6627" name="Segnaposto numero diapositiva 3">
            <a:extLst>
              <a:ext uri="{FF2B5EF4-FFF2-40B4-BE49-F238E27FC236}">
                <a16:creationId xmlns:a16="http://schemas.microsoft.com/office/drawing/2014/main" id="{C7FFF13C-AA59-F349-8CB1-43AB10591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A486C6D-02B4-6F4D-B211-65EE4BFF8BFA}" type="slidenum">
              <a:rPr lang="it-IT" altLang="it-IT" sz="1300">
                <a:latin typeface="Arial" panose="020B0604020202020204" pitchFamily="34" charset="0"/>
              </a:rPr>
              <a:pPr eaLnBrk="1" hangingPunct="1"/>
              <a:t>6</a:t>
            </a:fld>
            <a:endParaRPr lang="it-IT" altLang="it-IT" sz="13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2BD8E4E7-E875-5D4E-942D-528CB5E78E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38C4A8B-E863-8E49-94E2-DFCA45E07B60}" type="slidenum">
              <a:rPr lang="it-IT" altLang="it-IT" sz="1300">
                <a:latin typeface="Arial" panose="020B0604020202020204" pitchFamily="34" charset="0"/>
              </a:rPr>
              <a:pPr eaLnBrk="1" hangingPunct="1"/>
              <a:t>7</a:t>
            </a:fld>
            <a:endParaRPr lang="it-IT" altLang="it-IT" sz="1300">
              <a:latin typeface="Arial" panose="020B0604020202020204" pitchFamily="34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DFD26844-9256-D044-9069-6EA3D6B84B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6963FB8-596B-9E4C-91BB-58E12610CB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FF33B756-A6FF-B64A-87AF-7C0A6CA80A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A27A918-D7FB-0244-8EF1-38C491B871A6}" type="slidenum">
              <a:rPr lang="it-IT" altLang="it-IT" sz="1300">
                <a:latin typeface="Arial" panose="020B0604020202020204" pitchFamily="34" charset="0"/>
              </a:rPr>
              <a:pPr eaLnBrk="1" hangingPunct="1"/>
              <a:t>8</a:t>
            </a:fld>
            <a:endParaRPr lang="it-IT" altLang="it-IT" sz="1300">
              <a:latin typeface="Arial" panose="020B0604020202020204" pitchFamily="34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5BF2DE5C-7647-ED4D-B7C1-8FF39E0A1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8AFA2EA-54FF-C14D-ABA2-095BDCC60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F8632457-F202-B740-AF99-0F44C7D088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D802B69-EF9D-384F-B219-C870ED8C7821}" type="slidenum">
              <a:rPr lang="it-IT" altLang="it-IT" sz="1300">
                <a:latin typeface="Arial" panose="020B0604020202020204" pitchFamily="34" charset="0"/>
              </a:rPr>
              <a:pPr eaLnBrk="1" hangingPunct="1"/>
              <a:t>9</a:t>
            </a:fld>
            <a:endParaRPr lang="it-IT" altLang="it-IT" sz="13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5BD99305-E47B-E541-B1A2-2E7BEF1368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0E8948AE-2981-2C46-926E-1E4BBCAA8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5E4A772D-9541-E347-B288-999E39EF072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18A95DA9-AC9B-E843-8595-91431465D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8101C684-159B-C94C-82B4-52D725177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it-IT" altLang="it-IT" sz="180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8E4C8AA9-F3F7-C040-8E1C-6EF007DABF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it-IT" altLang="it-IT" sz="18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B9383292-830C-8A40-8CFE-788ECDD665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AA2A3E56-1997-AD44-B5CB-549259DE4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it-IT" altLang="it-IT" sz="1800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E5B10A72-9F04-8C45-A954-0A625BA00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it-IT" altLang="it-IT" sz="1800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3DD29083-C480-AC40-86FA-57561831C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 sz="1800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3AE5AC92-A4DE-B746-A6A4-62A0DD749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 sz="1800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ACEDE71C-515B-1E44-9203-E250A12C83B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it-IT" altLang="it-IT" sz="1800"/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7C7D858-209D-634B-8EB8-30F6586BA1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75BEC33-3F09-BB4F-9E5E-037F862B8E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A3346FB-7882-FB48-A6CF-3EBA9D2C37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B0FA7F9-6520-114B-BAA6-79136F45A66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75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6CCCCDB-16AA-AF4F-89EC-94A24218A7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28B8CD7-51CC-4A41-8008-B9671BC79B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37EBB30-E073-7646-B118-2F36F011B6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2CF04-C943-3745-A7AC-A9DB0C3F6DD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6120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515D841-CC0A-9B48-A1AC-97227BA811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7530754-AB87-8741-9B07-50B15C76FD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E8F0212-0F44-934D-B761-6AB06901CC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D6C200-9B77-A349-B244-3ACE65DFB6BA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38102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BE3F010-EDCF-854A-8A11-FB7DC1B6BD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9341122-0A46-CB4C-83CB-15D2D64CB7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65CAEB0-8ED3-F24D-A003-187D193AD6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321F21-E7E7-364F-913C-6B0A4DADC95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6337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9DE03E4-AFF9-E74C-A34C-A9B520A005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9BDDD3E-33D8-F547-BA68-D451BB06C8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7655431-67F3-0F44-8C94-71C11BACA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BB1E8A-260D-E541-B6B9-FFC7F2599E0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153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7119E9D-EF39-494D-BDD1-1A14F3CF42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67A985F-5733-5649-8C27-8A487F60D0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F7FD67F-3F8E-BC46-9D86-ACFFA81B75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4A2B16-E312-B344-A857-4FD6843FFAB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71351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329919B-011A-714C-BB4C-918D9F0861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61F165E-F58A-7F4E-9429-B8A2FF8FE9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0556AD7-0FDC-8D4D-BF07-76531EA74F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14566C-DC9B-7249-BC6C-14C99B7ACC7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0923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FF96268-F0BE-9242-95D2-0512E6D6F5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8FE7007-E766-4447-A00C-C5DDC3A5D9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27EF5A71-1C30-FC48-9290-7AB91FDBED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D2819-8E44-9547-A31B-3521FFCF58BA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8672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6AB4EF7-328D-4A43-9FB7-EACA992958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7171BC4-76D4-C34B-95D6-E2613EF570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08A1ABA-4555-EA44-9A9E-8303D111B2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86AB54-1524-1C48-86A3-C496F6A44DA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8779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05944D8E-266B-E84E-A25B-8638C241C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B4457FC-D046-7140-AE5E-17824DC459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C494728-1FD4-3745-8DC7-1E85DF7054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08206C-5BDE-4E48-80E5-1C8181834F8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6608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9B7EC23-AE6B-7840-907E-F83DFF112D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393C667-C6D3-EB4E-A997-54D99B989E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CD5291F-D6C2-0A48-B70F-09B61B9E55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68D1D0-D989-D44B-ADFF-9F692BA5319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2992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2DF4ED5-7348-3048-A187-53511F23F5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1EE7E05-39C3-A44B-A035-D7F3E15D1D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0D0348B-7C93-BD44-A0B6-8B2E7E50A6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39B254-11E4-8F4C-A52A-9C78A2D9404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6144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0DE1E98-D145-464E-9924-68EC6E54D45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it-IT" altLang="it-IT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9F736E0-16BD-8F42-8D93-DCE05444AF2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it-IT" altLang="it-IT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A77AD92-7768-0D48-8C3E-FA3462EE69E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it-IT" altLang="it-IT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579BEDE-5676-B245-8DA1-5B3C050FD43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it-IT" altLang="it-IT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324F309-CFD7-F547-BFCC-2BFD0101663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it-IT" altLang="it-IT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782FCF9-563B-D040-BD8E-8A5201FE6B4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it-IT" altLang="it-IT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3080A6F-1CBF-EE47-8AF1-98A3F70D942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kumimoji="1" lang="it-IT" altLang="it-IT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E36F7CD-5860-0D49-8A34-68DB08869C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6B045EFF-714C-9146-8661-886989C40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B353853E-2008-874F-924E-83DDF50DF42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204" name="Rectangle 12">
            <a:extLst>
              <a:ext uri="{FF2B5EF4-FFF2-40B4-BE49-F238E27FC236}">
                <a16:creationId xmlns:a16="http://schemas.microsoft.com/office/drawing/2014/main" id="{2357C12C-4632-BE41-A487-F5BF57DFC1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205" name="Rectangle 13">
            <a:extLst>
              <a:ext uri="{FF2B5EF4-FFF2-40B4-BE49-F238E27FC236}">
                <a16:creationId xmlns:a16="http://schemas.microsoft.com/office/drawing/2014/main" id="{C89664FA-3DBD-3B46-A421-77CA58F966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F100A81-E990-A84A-B968-3BADC7B52597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2" r:id="rId1"/>
    <p:sldLayoutId id="2147484291" r:id="rId2"/>
    <p:sldLayoutId id="2147484292" r:id="rId3"/>
    <p:sldLayoutId id="2147484293" r:id="rId4"/>
    <p:sldLayoutId id="2147484294" r:id="rId5"/>
    <p:sldLayoutId id="2147484295" r:id="rId6"/>
    <p:sldLayoutId id="2147484296" r:id="rId7"/>
    <p:sldLayoutId id="2147484297" r:id="rId8"/>
    <p:sldLayoutId id="2147484298" r:id="rId9"/>
    <p:sldLayoutId id="2147484299" r:id="rId10"/>
    <p:sldLayoutId id="2147484300" r:id="rId11"/>
    <p:sldLayoutId id="2147484301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Scheda%20DECISION%20SCIENCE.pdf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ttangolo 5">
            <a:extLst>
              <a:ext uri="{FF2B5EF4-FFF2-40B4-BE49-F238E27FC236}">
                <a16:creationId xmlns:a16="http://schemas.microsoft.com/office/drawing/2014/main" id="{E45D55E2-0F32-9640-BA7F-D5828C5E6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14563"/>
            <a:ext cx="9144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Aft>
                <a:spcPts val="1200"/>
              </a:spcAft>
            </a:pPr>
            <a:r>
              <a:rPr lang="it-IT" altLang="it-IT" sz="4000" b="1" dirty="0" err="1"/>
              <a:t>Decision</a:t>
            </a:r>
            <a:r>
              <a:rPr lang="it-IT" altLang="it-IT" sz="4000" b="1" dirty="0"/>
              <a:t> Science</a:t>
            </a:r>
          </a:p>
        </p:txBody>
      </p:sp>
      <p:sp>
        <p:nvSpPr>
          <p:cNvPr id="15362" name="Segnaposto numero diapositiva 5">
            <a:extLst>
              <a:ext uri="{FF2B5EF4-FFF2-40B4-BE49-F238E27FC236}">
                <a16:creationId xmlns:a16="http://schemas.microsoft.com/office/drawing/2014/main" id="{4D1DFF2F-522B-2D41-8F35-765E73F5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F96CD1-E112-014A-9CA0-B056E4DB4809}" type="slidenum">
              <a:rPr lang="it-IT" altLang="it-IT" sz="1400"/>
              <a:pPr eaLnBrk="1" hangingPunct="1"/>
              <a:t>1</a:t>
            </a:fld>
            <a:endParaRPr lang="it-IT" altLang="it-IT" sz="1400"/>
          </a:p>
        </p:txBody>
      </p:sp>
      <p:sp>
        <p:nvSpPr>
          <p:cNvPr id="15363" name="Rettangolo 7">
            <a:extLst>
              <a:ext uri="{FF2B5EF4-FFF2-40B4-BE49-F238E27FC236}">
                <a16:creationId xmlns:a16="http://schemas.microsoft.com/office/drawing/2014/main" id="{273BDD95-91C4-2E46-B355-DEDC3D27F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258" y="3046455"/>
            <a:ext cx="9144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it-IT" altLang="it-IT" dirty="0"/>
              <a:t>Massimo Di Francesco </a:t>
            </a:r>
          </a:p>
          <a:p>
            <a:pPr algn="ctr" eaLnBrk="1" hangingPunct="1"/>
            <a:r>
              <a:rPr lang="it-IT" altLang="it-IT" dirty="0"/>
              <a:t>(</a:t>
            </a:r>
            <a:r>
              <a:rPr lang="it-IT" altLang="it-IT" b="1" dirty="0" err="1">
                <a:solidFill>
                  <a:srgbClr val="FF0000"/>
                </a:solidFill>
              </a:rPr>
              <a:t>mdifrance@unica.it</a:t>
            </a:r>
            <a:r>
              <a:rPr lang="it-IT" altLang="it-IT" dirty="0"/>
              <a:t>)</a:t>
            </a:r>
          </a:p>
        </p:txBody>
      </p:sp>
      <p:pic>
        <p:nvPicPr>
          <p:cNvPr id="15364" name="Picture 6">
            <a:extLst>
              <a:ext uri="{FF2B5EF4-FFF2-40B4-BE49-F238E27FC236}">
                <a16:creationId xmlns:a16="http://schemas.microsoft.com/office/drawing/2014/main" id="{9D5ABC7B-14E7-D049-8D5F-85D610FD6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188913"/>
            <a:ext cx="1574800" cy="150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ttangolo 7">
            <a:extLst>
              <a:ext uri="{FF2B5EF4-FFF2-40B4-BE49-F238E27FC236}">
                <a16:creationId xmlns:a16="http://schemas.microsoft.com/office/drawing/2014/main" id="{2434E976-AAA5-D043-B3C1-DB72FD6ED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" y="5661248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it-IT" altLang="it-IT" i="1" dirty="0"/>
              <a:t>LEZIONE 1 (1/10/2024)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647394-0CB2-C867-2EE2-AB8A99976C7A}"/>
              </a:ext>
            </a:extLst>
          </p:cNvPr>
          <p:cNvSpPr txBox="1"/>
          <p:nvPr/>
        </p:nvSpPr>
        <p:spPr>
          <a:xfrm>
            <a:off x="-19258" y="4463479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it-IT" altLang="it-IT" sz="2400" i="1" u="sng" dirty="0">
                <a:hlinkClick r:id="rId4"/>
              </a:rPr>
              <a:t>Scheda di insegnamento</a:t>
            </a:r>
            <a:endParaRPr lang="it-IT" altLang="it-IT" sz="2400" i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egnaposto numero diapositiva 4">
            <a:extLst>
              <a:ext uri="{FF2B5EF4-FFF2-40B4-BE49-F238E27FC236}">
                <a16:creationId xmlns:a16="http://schemas.microsoft.com/office/drawing/2014/main" id="{55C97DAC-B5C4-B84E-AEF5-A42C2780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1E87BCF-0CF2-9249-8BB5-D788CE27ADEB}" type="slidenum">
              <a:rPr lang="it-IT" altLang="it-IT" sz="1400"/>
              <a:pPr eaLnBrk="1" hangingPunct="1"/>
              <a:t>10</a:t>
            </a:fld>
            <a:endParaRPr lang="it-IT" altLang="it-IT" sz="14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78A80CE-DD0B-2E4D-ADA7-BCCBF617E4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Esempio di problema di PL:</a:t>
            </a:r>
            <a:br>
              <a:rPr lang="it-IT" altLang="it-IT" dirty="0">
                <a:ea typeface="ＭＳ Ｐゴシック" panose="020B0600070205080204" pitchFamily="34" charset="-128"/>
              </a:rPr>
            </a:br>
            <a:r>
              <a:rPr lang="it-IT" altLang="it-IT" dirty="0">
                <a:ea typeface="ＭＳ Ｐゴシック" panose="020B0600070205080204" pitchFamily="34" charset="-128"/>
              </a:rPr>
              <a:t>il problema della dieta</a:t>
            </a:r>
            <a:endParaRPr lang="it-IT" altLang="it-IT" sz="2000" dirty="0">
              <a:ea typeface="ＭＳ Ｐゴシック" panose="020B0600070205080204" pitchFamily="34" charset="-128"/>
            </a:endParaRPr>
          </a:p>
        </p:txBody>
      </p:sp>
      <p:sp>
        <p:nvSpPr>
          <p:cNvPr id="33795" name="Segnaposto contenuto 4">
            <a:extLst>
              <a:ext uri="{FF2B5EF4-FFF2-40B4-BE49-F238E27FC236}">
                <a16:creationId xmlns:a16="http://schemas.microsoft.com/office/drawing/2014/main" id="{F424C51B-87D1-3643-86B7-D80140ABC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017713"/>
            <a:ext cx="8740775" cy="484028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it-IT" altLang="it-IT" sz="2400" dirty="0">
                <a:ea typeface="ＭＳ Ｐゴシック" panose="020B0600070205080204" pitchFamily="34" charset="-128"/>
              </a:rPr>
              <a:t>Una mensa scolastica deve pianificare gli acquisti degli alimenti per la sua attività</a:t>
            </a:r>
          </a:p>
          <a:p>
            <a:pPr>
              <a:spcAft>
                <a:spcPts val="1200"/>
              </a:spcAft>
            </a:pPr>
            <a:r>
              <a:rPr lang="it-IT" altLang="it-IT" sz="2400" dirty="0">
                <a:ea typeface="ＭＳ Ｐゴシック" panose="020B0600070205080204" pitchFamily="34" charset="-128"/>
              </a:rPr>
              <a:t>La dieta deve rispettare alcuni requisiti nutrizionali minimi e le porzioni massime di ogni alimento</a:t>
            </a:r>
          </a:p>
          <a:p>
            <a:pPr>
              <a:spcAft>
                <a:spcPts val="1200"/>
              </a:spcAft>
            </a:pPr>
            <a:r>
              <a:rPr lang="it-IT" altLang="it-IT" sz="2400" dirty="0">
                <a:ea typeface="ＭＳ Ｐゴシック" panose="020B0600070205080204" pitchFamily="34" charset="-128"/>
              </a:rPr>
              <a:t>Noti i costi unitari dei vari alimenti, determinare la quantità di alimenti in modo da minimizzare il costo complessivo di </a:t>
            </a:r>
            <a:r>
              <a:rPr lang="it-IT" altLang="ja-JP" sz="2400" dirty="0">
                <a:ea typeface="ＭＳ Ｐゴシック" panose="020B0600070205080204" pitchFamily="34" charset="-128"/>
              </a:rPr>
              <a:t>acquisto</a:t>
            </a:r>
            <a:endParaRPr lang="it-IT" altLang="it-IT" sz="24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egnaposto numero diapositiva 4">
            <a:extLst>
              <a:ext uri="{FF2B5EF4-FFF2-40B4-BE49-F238E27FC236}">
                <a16:creationId xmlns:a16="http://schemas.microsoft.com/office/drawing/2014/main" id="{B0FB847F-204A-844B-809D-7EEC8585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F242334-85FD-494E-A59D-7CA46C1AA1D3}" type="slidenum">
              <a:rPr lang="it-IT" altLang="it-IT" sz="1400"/>
              <a:pPr eaLnBrk="1" hangingPunct="1"/>
              <a:t>11</a:t>
            </a:fld>
            <a:endParaRPr lang="it-IT" altLang="it-IT" sz="1400"/>
          </a:p>
        </p:txBody>
      </p:sp>
      <p:sp>
        <p:nvSpPr>
          <p:cNvPr id="35843" name="Segnaposto contenuto 4">
            <a:extLst>
              <a:ext uri="{FF2B5EF4-FFF2-40B4-BE49-F238E27FC236}">
                <a16:creationId xmlns:a16="http://schemas.microsoft.com/office/drawing/2014/main" id="{2F4EBA78-B781-134B-B6D5-B568B01A8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017713"/>
            <a:ext cx="8740775" cy="4840287"/>
          </a:xfrm>
        </p:spPr>
        <p:txBody>
          <a:bodyPr/>
          <a:lstStyle/>
          <a:p>
            <a:r>
              <a:rPr lang="it-IT" altLang="it-IT" sz="2400">
                <a:ea typeface="ＭＳ Ｐゴシック" panose="020B0600070205080204" pitchFamily="34" charset="-128"/>
              </a:rPr>
              <a:t>Dati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9249156-5214-FA4C-BEC0-E22FC6AC1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65489"/>
              </p:ext>
            </p:extLst>
          </p:nvPr>
        </p:nvGraphicFramePr>
        <p:xfrm>
          <a:off x="500063" y="2428875"/>
          <a:ext cx="5715000" cy="2468604"/>
        </p:xfrm>
        <a:graphic>
          <a:graphicData uri="http://schemas.openxmlformats.org/drawingml/2006/table">
            <a:tbl>
              <a:tblPr/>
              <a:tblGrid>
                <a:gridCol w="1214437">
                  <a:extLst>
                    <a:ext uri="{9D8B030D-6E8A-4147-A177-3AD203B41FA5}">
                      <a16:colId xmlns:a16="http://schemas.microsoft.com/office/drawing/2014/main" val="320962759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82715028"/>
                    </a:ext>
                  </a:extLst>
                </a:gridCol>
                <a:gridCol w="2214563">
                  <a:extLst>
                    <a:ext uri="{9D8B030D-6E8A-4147-A177-3AD203B41FA5}">
                      <a16:colId xmlns:a16="http://schemas.microsoft.com/office/drawing/2014/main" val="2712906452"/>
                    </a:ext>
                  </a:extLst>
                </a:gridCol>
              </a:tblGrid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Alimento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Quantità massima  (in hg)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Prezzo di vendita (in €/hg)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668937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Pane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0.1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7994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Latte 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0.5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938818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Uova 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0.12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933250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Carne 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0.9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010757"/>
                  </a:ext>
                </a:extLst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Dolce 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1.3</a:t>
                      </a:r>
                    </a:p>
                  </a:txBody>
                  <a:tcPr marT="45697" marB="4569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02873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67C24A17-DC90-9047-A417-4C6718D2A42C}"/>
              </a:ext>
            </a:extLst>
          </p:cNvPr>
          <p:cNvGraphicFramePr>
            <a:graphicFrameLocks noGrp="1"/>
          </p:cNvGraphicFramePr>
          <p:nvPr/>
        </p:nvGraphicFramePr>
        <p:xfrm>
          <a:off x="500063" y="5121275"/>
          <a:ext cx="6786562" cy="173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8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8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4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08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912">
                <a:tc>
                  <a:txBody>
                    <a:bodyPr/>
                    <a:lstStyle/>
                    <a:p>
                      <a:pPr algn="ctr"/>
                      <a:r>
                        <a:rPr lang="it-IT" sz="1800" i="0" dirty="0">
                          <a:solidFill>
                            <a:schemeClr val="tx1"/>
                          </a:solidFill>
                        </a:rPr>
                        <a:t>Valori nutrizionali</a:t>
                      </a:r>
                      <a:r>
                        <a:rPr lang="it-IT" sz="1800" i="0" baseline="0" dirty="0">
                          <a:solidFill>
                            <a:schemeClr val="tx1"/>
                          </a:solidFill>
                        </a:rPr>
                        <a:t> per hg</a:t>
                      </a:r>
                      <a:endParaRPr lang="it-IT" sz="1800" i="0" dirty="0">
                        <a:solidFill>
                          <a:schemeClr val="tx1"/>
                        </a:solidFill>
                      </a:endParaRPr>
                    </a:p>
                  </a:txBody>
                  <a:tcPr marL="91439" marR="91439" marT="45648" marB="45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0" dirty="0">
                          <a:solidFill>
                            <a:schemeClr val="tx1"/>
                          </a:solidFill>
                        </a:rPr>
                        <a:t>Pane</a:t>
                      </a:r>
                    </a:p>
                  </a:txBody>
                  <a:tcPr marL="91439" marR="91439" marT="45648" marB="45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0" dirty="0">
                          <a:solidFill>
                            <a:schemeClr val="tx1"/>
                          </a:solidFill>
                        </a:rPr>
                        <a:t>Latte</a:t>
                      </a:r>
                    </a:p>
                  </a:txBody>
                  <a:tcPr marL="91439" marR="91439" marT="45648" marB="45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0" dirty="0">
                          <a:solidFill>
                            <a:schemeClr val="tx1"/>
                          </a:solidFill>
                        </a:rPr>
                        <a:t>Uova</a:t>
                      </a:r>
                    </a:p>
                  </a:txBody>
                  <a:tcPr marL="91439" marR="91439" marT="45648" marB="45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0" dirty="0">
                          <a:solidFill>
                            <a:schemeClr val="tx1"/>
                          </a:solidFill>
                        </a:rPr>
                        <a:t>Carne</a:t>
                      </a:r>
                    </a:p>
                  </a:txBody>
                  <a:tcPr marL="91439" marR="91439" marT="45648" marB="45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0" dirty="0">
                          <a:solidFill>
                            <a:schemeClr val="tx1"/>
                          </a:solidFill>
                        </a:rPr>
                        <a:t>Dolce</a:t>
                      </a:r>
                    </a:p>
                  </a:txBody>
                  <a:tcPr marL="91439" marR="91439" marT="45648" marB="4564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04">
                <a:tc>
                  <a:txBody>
                    <a:bodyPr/>
                    <a:lstStyle/>
                    <a:p>
                      <a:pPr algn="ctr"/>
                      <a:r>
                        <a:rPr lang="it-IT" sz="1800" i="0" dirty="0"/>
                        <a:t>Calorie</a:t>
                      </a:r>
                    </a:p>
                  </a:txBody>
                  <a:tcPr marL="91439" marR="91439" marT="45648" marB="45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0" dirty="0"/>
                        <a:t>30</a:t>
                      </a:r>
                    </a:p>
                  </a:txBody>
                  <a:tcPr marL="91439" marR="91439" marT="45648" marB="45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0" dirty="0"/>
                        <a:t>50</a:t>
                      </a:r>
                    </a:p>
                  </a:txBody>
                  <a:tcPr marL="91439" marR="91439" marT="45648" marB="45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0" dirty="0"/>
                        <a:t>150</a:t>
                      </a:r>
                    </a:p>
                  </a:txBody>
                  <a:tcPr marL="91439" marR="91439" marT="45648" marB="45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0" dirty="0"/>
                        <a:t>180</a:t>
                      </a:r>
                    </a:p>
                  </a:txBody>
                  <a:tcPr marL="91439" marR="91439" marT="45648" marB="45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0" dirty="0"/>
                        <a:t>400</a:t>
                      </a:r>
                    </a:p>
                  </a:txBody>
                  <a:tcPr marL="91439" marR="91439" marT="45648" marB="4564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04">
                <a:tc>
                  <a:txBody>
                    <a:bodyPr/>
                    <a:lstStyle/>
                    <a:p>
                      <a:pPr algn="ctr"/>
                      <a:r>
                        <a:rPr lang="it-IT" sz="1800" i="0" dirty="0"/>
                        <a:t>Proteine</a:t>
                      </a:r>
                    </a:p>
                  </a:txBody>
                  <a:tcPr marL="91439" marR="91439" marT="45648" marB="45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0" dirty="0"/>
                        <a:t>5 g</a:t>
                      </a:r>
                    </a:p>
                  </a:txBody>
                  <a:tcPr marL="91439" marR="91439" marT="45648" marB="45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0" dirty="0"/>
                        <a:t>15 g</a:t>
                      </a:r>
                    </a:p>
                  </a:txBody>
                  <a:tcPr marL="91439" marR="91439" marT="45648" marB="45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0" dirty="0"/>
                        <a:t>30 g</a:t>
                      </a:r>
                    </a:p>
                  </a:txBody>
                  <a:tcPr marL="91439" marR="91439" marT="45648" marB="45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0" dirty="0"/>
                        <a:t>90 g</a:t>
                      </a:r>
                    </a:p>
                  </a:txBody>
                  <a:tcPr marL="91439" marR="91439" marT="45648" marB="45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0" dirty="0"/>
                        <a:t>70 g</a:t>
                      </a:r>
                    </a:p>
                  </a:txBody>
                  <a:tcPr marL="91439" marR="91439" marT="45648" marB="4564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04">
                <a:tc>
                  <a:txBody>
                    <a:bodyPr/>
                    <a:lstStyle/>
                    <a:p>
                      <a:pPr algn="ctr"/>
                      <a:r>
                        <a:rPr lang="it-IT" sz="1800" i="0" dirty="0"/>
                        <a:t>Calcio</a:t>
                      </a:r>
                    </a:p>
                  </a:txBody>
                  <a:tcPr marL="91439" marR="91439" marT="45648" marB="45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0" dirty="0"/>
                        <a:t>0.02 g</a:t>
                      </a:r>
                    </a:p>
                  </a:txBody>
                  <a:tcPr marL="91439" marR="91439" marT="45648" marB="45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0" dirty="0"/>
                        <a:t>0.15 g</a:t>
                      </a:r>
                    </a:p>
                  </a:txBody>
                  <a:tcPr marL="91439" marR="91439" marT="45648" marB="45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0" dirty="0"/>
                        <a:t>0.05 g</a:t>
                      </a:r>
                    </a:p>
                  </a:txBody>
                  <a:tcPr marL="91439" marR="91439" marT="45648" marB="45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0" dirty="0"/>
                        <a:t>0.08 g</a:t>
                      </a:r>
                    </a:p>
                  </a:txBody>
                  <a:tcPr marL="91439" marR="91439" marT="45648" marB="456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i="0" dirty="0"/>
                        <a:t>0.01 g</a:t>
                      </a:r>
                    </a:p>
                  </a:txBody>
                  <a:tcPr marL="91439" marR="91439" marT="45648" marB="4564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A7A25CBE-8B3D-FE42-AB56-698463B5D61B}"/>
              </a:ext>
            </a:extLst>
          </p:cNvPr>
          <p:cNvGraphicFramePr>
            <a:graphicFrameLocks noGrp="1"/>
          </p:cNvGraphicFramePr>
          <p:nvPr/>
        </p:nvGraphicFramePr>
        <p:xfrm>
          <a:off x="6429375" y="2786063"/>
          <a:ext cx="2500313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Valori nutrizionali minimi</a:t>
                      </a:r>
                    </a:p>
                  </a:txBody>
                  <a:tcPr marL="91439" marR="91439"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Calorie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 600 cal.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Proteine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50</a:t>
                      </a:r>
                      <a:r>
                        <a:rPr lang="it-IT" baseline="0" dirty="0"/>
                        <a:t> g</a:t>
                      </a:r>
                      <a:endParaRPr lang="it-IT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Calcio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0.7 g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D7A62D89-1729-DF59-4F0E-44CD97C50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Esempio di problema di PL:</a:t>
            </a:r>
            <a:br>
              <a:rPr lang="it-IT" altLang="it-IT" dirty="0">
                <a:ea typeface="ＭＳ Ｐゴシック" panose="020B0600070205080204" pitchFamily="34" charset="-128"/>
              </a:rPr>
            </a:br>
            <a:r>
              <a:rPr lang="it-IT" altLang="it-IT" dirty="0">
                <a:ea typeface="ＭＳ Ｐゴシック" panose="020B0600070205080204" pitchFamily="34" charset="-128"/>
              </a:rPr>
              <a:t>il problema della dieta</a:t>
            </a:r>
            <a:endParaRPr lang="it-IT" altLang="it-IT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egnaposto numero diapositiva 4">
            <a:extLst>
              <a:ext uri="{FF2B5EF4-FFF2-40B4-BE49-F238E27FC236}">
                <a16:creationId xmlns:a16="http://schemas.microsoft.com/office/drawing/2014/main" id="{AFDD70E5-0B15-5049-8141-FA1316CD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B997E3-C663-8541-8F57-6D9080BD5956}" type="slidenum">
              <a:rPr lang="it-IT" altLang="it-IT" sz="1400"/>
              <a:pPr eaLnBrk="1" hangingPunct="1"/>
              <a:t>12</a:t>
            </a:fld>
            <a:endParaRPr lang="it-IT" altLang="it-IT" sz="1400"/>
          </a:p>
        </p:txBody>
      </p:sp>
      <p:sp>
        <p:nvSpPr>
          <p:cNvPr id="37891" name="Segnaposto contenuto 4">
            <a:extLst>
              <a:ext uri="{FF2B5EF4-FFF2-40B4-BE49-F238E27FC236}">
                <a16:creationId xmlns:a16="http://schemas.microsoft.com/office/drawing/2014/main" id="{1094C251-702C-7E43-9266-D14201F01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017713"/>
            <a:ext cx="8929687" cy="4840287"/>
          </a:xfrm>
        </p:spPr>
        <p:txBody>
          <a:bodyPr/>
          <a:lstStyle/>
          <a:p>
            <a:r>
              <a:rPr lang="it-IT" altLang="it-IT" sz="2400" dirty="0">
                <a:ea typeface="ＭＳ Ｐゴシック" panose="020B0600070205080204" pitchFamily="34" charset="-128"/>
              </a:rPr>
              <a:t>Esercizio: ricavare una possibile dieta dall’analisi dei dati precedenti. Poiché ciò è non è facile, scriviamo un problema di </a:t>
            </a:r>
            <a:r>
              <a:rPr lang="it-IT" altLang="it-IT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PL</a:t>
            </a:r>
            <a:r>
              <a:rPr lang="it-IT" altLang="it-IT" sz="2400" dirty="0">
                <a:ea typeface="ＭＳ Ｐゴシック" panose="020B0600070205080204" pitchFamily="34" charset="-128"/>
              </a:rPr>
              <a:t> per questo problema.</a:t>
            </a:r>
          </a:p>
          <a:p>
            <a:endParaRPr lang="it-IT" altLang="it-IT" sz="2400" dirty="0">
              <a:ea typeface="ＭＳ Ｐゴシック" panose="020B0600070205080204" pitchFamily="34" charset="-128"/>
            </a:endParaRPr>
          </a:p>
          <a:p>
            <a:r>
              <a:rPr lang="it-IT" altLang="it-IT" sz="2400" dirty="0">
                <a:ea typeface="ＭＳ Ｐゴシック" panose="020B0600070205080204" pitchFamily="34" charset="-128"/>
              </a:rPr>
              <a:t>Definiamo le variabili decisionali:</a:t>
            </a:r>
            <a:endParaRPr lang="it-IT" altLang="it-IT" sz="1200" dirty="0">
              <a:ea typeface="ＭＳ Ｐゴシック" panose="020B0600070205080204" pitchFamily="34" charset="-128"/>
            </a:endParaRPr>
          </a:p>
          <a:p>
            <a:pPr lvl="1">
              <a:buFont typeface="Wingdings" pitchFamily="2" charset="2"/>
              <a:buNone/>
            </a:pPr>
            <a:r>
              <a:rPr lang="it-IT" altLang="it-IT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X_PANE: quantità di pane da acquistare (in hg);</a:t>
            </a:r>
          </a:p>
          <a:p>
            <a:pPr lvl="1">
              <a:buNone/>
            </a:pPr>
            <a:r>
              <a:rPr lang="it-IT" altLang="it-IT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X_LATTE: quantità di latte da acquistare (in hg);</a:t>
            </a:r>
          </a:p>
          <a:p>
            <a:pPr lvl="1">
              <a:buNone/>
            </a:pPr>
            <a:r>
              <a:rPr lang="it-IT" altLang="it-IT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X_UOVA: quantità di uova da acquistare (in hg);</a:t>
            </a:r>
          </a:p>
          <a:p>
            <a:pPr lvl="1">
              <a:buNone/>
            </a:pPr>
            <a:r>
              <a:rPr lang="it-IT" altLang="it-IT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X_CARNE: quantità di carne da acquistare (in hg);</a:t>
            </a:r>
          </a:p>
          <a:p>
            <a:pPr lvl="1">
              <a:buNone/>
            </a:pPr>
            <a:r>
              <a:rPr lang="it-IT" altLang="it-IT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X_DOLCE: quantità di dolce da acquistare (in hg);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EB0586-E518-B309-AA98-9A9F9160A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Esempio di problema di PL:</a:t>
            </a:r>
            <a:br>
              <a:rPr lang="it-IT" altLang="it-IT" dirty="0">
                <a:ea typeface="ＭＳ Ｐゴシック" panose="020B0600070205080204" pitchFamily="34" charset="-128"/>
              </a:rPr>
            </a:br>
            <a:r>
              <a:rPr lang="it-IT" altLang="it-IT" dirty="0">
                <a:ea typeface="ＭＳ Ｐゴシック" panose="020B0600070205080204" pitchFamily="34" charset="-128"/>
              </a:rPr>
              <a:t>il problema della dieta</a:t>
            </a:r>
            <a:endParaRPr lang="it-IT" altLang="it-IT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egnaposto numero diapositiva 4">
            <a:extLst>
              <a:ext uri="{FF2B5EF4-FFF2-40B4-BE49-F238E27FC236}">
                <a16:creationId xmlns:a16="http://schemas.microsoft.com/office/drawing/2014/main" id="{482297AF-25A9-3C4E-9932-F8CB094E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AB64944-DE71-F442-BF72-43B40E5C3746}" type="slidenum">
              <a:rPr lang="it-IT" altLang="it-IT" sz="1400"/>
              <a:pPr eaLnBrk="1" hangingPunct="1"/>
              <a:t>13</a:t>
            </a:fld>
            <a:endParaRPr lang="it-IT" altLang="it-IT" sz="1400"/>
          </a:p>
        </p:txBody>
      </p:sp>
      <p:sp>
        <p:nvSpPr>
          <p:cNvPr id="39939" name="Segnaposto contenuto 4">
            <a:extLst>
              <a:ext uri="{FF2B5EF4-FFF2-40B4-BE49-F238E27FC236}">
                <a16:creationId xmlns:a16="http://schemas.microsoft.com/office/drawing/2014/main" id="{F459A3C3-4BD8-F147-8BE1-295EA249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017713"/>
            <a:ext cx="8929687" cy="4840287"/>
          </a:xfrm>
        </p:spPr>
        <p:txBody>
          <a:bodyPr/>
          <a:lstStyle/>
          <a:p>
            <a:r>
              <a:rPr lang="it-IT" altLang="it-IT" sz="2400" dirty="0">
                <a:ea typeface="ＭＳ Ｐゴシック" panose="020B0600070205080204" pitchFamily="34" charset="-128"/>
              </a:rPr>
              <a:t>Scriviamo quindi la funzione obiettivo e i vincoli:</a:t>
            </a:r>
          </a:p>
          <a:p>
            <a:pPr>
              <a:buFont typeface="Wingdings" pitchFamily="2" charset="2"/>
              <a:buNone/>
            </a:pPr>
            <a:endParaRPr lang="it-IT" altLang="it-IT" sz="800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it-IT" altLang="it-IT" sz="1500" i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minimize</a:t>
            </a:r>
            <a:r>
              <a:rPr lang="it-IT" altLang="it-IT" sz="15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0.1 * X_PANE + 0.5 * X_LATTE + 0.12 * X_UOVA + 0.9 * X_CARNE + 1.3 * X_DOLCE;</a:t>
            </a:r>
          </a:p>
          <a:p>
            <a:pPr>
              <a:buFont typeface="Wingdings" pitchFamily="2" charset="2"/>
              <a:buNone/>
            </a:pPr>
            <a:r>
              <a:rPr lang="it-IT" altLang="it-IT" sz="1500" i="1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subject</a:t>
            </a:r>
            <a:r>
              <a:rPr lang="it-IT" altLang="it-IT" sz="15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to</a:t>
            </a:r>
          </a:p>
          <a:p>
            <a:pPr>
              <a:buFont typeface="Wingdings" pitchFamily="2" charset="2"/>
              <a:buNone/>
            </a:pPr>
            <a:r>
              <a:rPr lang="it-IT" altLang="it-IT" sz="15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30 * X_PANE + 50 * X_LATTE + 150 * X_UOVA + 180 * X_CARNE + 400 * X_DOLCE &gt;= 600;</a:t>
            </a:r>
          </a:p>
          <a:p>
            <a:pPr>
              <a:buFont typeface="Wingdings" pitchFamily="2" charset="2"/>
              <a:buNone/>
            </a:pPr>
            <a:r>
              <a:rPr lang="it-IT" altLang="it-IT" sz="15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5 * X_PANE + 15 * X_LATTE + 30 * X_UOVA + 90 * X_CARNE + 70 * X_DOLCE &gt;= 50;</a:t>
            </a:r>
          </a:p>
          <a:p>
            <a:pPr>
              <a:buFont typeface="Wingdings" pitchFamily="2" charset="2"/>
              <a:buNone/>
            </a:pPr>
            <a:r>
              <a:rPr lang="it-IT" altLang="it-IT" sz="15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0.02 * X_PANE + 0.15 * X_LATTE + 0.05 * X_UOVA + 0.08 * X_CARNE + 0.01 * X_DOLCE &gt;= 0.7;</a:t>
            </a:r>
          </a:p>
          <a:p>
            <a:pPr>
              <a:buFont typeface="Wingdings" pitchFamily="2" charset="2"/>
              <a:buNone/>
            </a:pPr>
            <a:r>
              <a:rPr lang="it-IT" altLang="it-IT" sz="15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X_PANE &lt;= 4;</a:t>
            </a:r>
          </a:p>
          <a:p>
            <a:pPr>
              <a:buFont typeface="Wingdings" pitchFamily="2" charset="2"/>
              <a:buNone/>
            </a:pPr>
            <a:r>
              <a:rPr lang="it-IT" altLang="it-IT" sz="15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X_LATTE &lt;= 3;</a:t>
            </a:r>
          </a:p>
          <a:p>
            <a:pPr>
              <a:buFont typeface="Wingdings" pitchFamily="2" charset="2"/>
              <a:buNone/>
            </a:pPr>
            <a:r>
              <a:rPr lang="it-IT" altLang="it-IT" sz="15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X_UOVA &lt;= 1;</a:t>
            </a:r>
          </a:p>
          <a:p>
            <a:pPr>
              <a:buFont typeface="Wingdings" pitchFamily="2" charset="2"/>
              <a:buNone/>
            </a:pPr>
            <a:r>
              <a:rPr lang="it-IT" altLang="it-IT" sz="15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X_CARNE &lt;= 2;</a:t>
            </a:r>
          </a:p>
          <a:p>
            <a:pPr>
              <a:buFont typeface="Wingdings" pitchFamily="2" charset="2"/>
              <a:buNone/>
            </a:pPr>
            <a:r>
              <a:rPr lang="it-IT" altLang="it-IT" sz="15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X_DOLCE &lt;= 2;</a:t>
            </a:r>
          </a:p>
          <a:p>
            <a:r>
              <a:rPr lang="it-IT" altLang="it-IT" sz="2400" dirty="0">
                <a:ea typeface="ＭＳ Ｐゴシック" panose="020B0600070205080204" pitchFamily="34" charset="-128"/>
              </a:rPr>
              <a:t>La soluzione ottima ha funzione obiettivo pari a 3.37 e questi valori corrispondenti delle variabili decisionali:</a:t>
            </a:r>
          </a:p>
          <a:p>
            <a:pPr marL="0" indent="0">
              <a:buNone/>
            </a:pPr>
            <a:r>
              <a:rPr lang="it-IT" altLang="it-IT" sz="16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X_PANE = 4; X_LATTE = 3; X_UOVA = 1; X_CARNE = 1.5; X_DOLCE = 0;</a:t>
            </a:r>
          </a:p>
          <a:p>
            <a:pPr marL="0" indent="0">
              <a:buNone/>
            </a:pPr>
            <a:r>
              <a:rPr lang="it-IT" altLang="it-IT" sz="2400" dirty="0">
                <a:ea typeface="ＭＳ Ｐゴシック" panose="020B0600070205080204" pitchFamily="34" charset="-128"/>
              </a:rPr>
              <a:t>Non esiste una dieta che soddisfi tutti i vincoli a un costo minore</a:t>
            </a:r>
          </a:p>
          <a:p>
            <a:pPr marL="0" indent="0">
              <a:buNone/>
            </a:pPr>
            <a:endParaRPr lang="it-IT" altLang="it-IT" sz="1600" i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0BC85DC-E73F-D041-80C9-E99B38C81EE2}"/>
              </a:ext>
            </a:extLst>
          </p:cNvPr>
          <p:cNvSpPr txBox="1"/>
          <p:nvPr/>
        </p:nvSpPr>
        <p:spPr>
          <a:xfrm>
            <a:off x="2411760" y="4293096"/>
            <a:ext cx="6732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Esistono tanti applicativi in cui si possono scrivere problemi di </a:t>
            </a:r>
            <a:r>
              <a:rPr lang="it-IT" sz="2400" b="1" dirty="0">
                <a:solidFill>
                  <a:srgbClr val="FF0000"/>
                </a:solidFill>
              </a:rPr>
              <a:t>PL</a:t>
            </a:r>
            <a:r>
              <a:rPr lang="it-IT" sz="2400" dirty="0"/>
              <a:t> come questo (e.g. Excel)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C26184-046E-26F2-276F-D960EF8DD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8316912" cy="1462087"/>
          </a:xfrm>
        </p:spPr>
        <p:txBody>
          <a:bodyPr/>
          <a:lstStyle/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Esempio di problema di PL:</a:t>
            </a:r>
            <a:br>
              <a:rPr lang="it-IT" altLang="it-IT" dirty="0">
                <a:ea typeface="ＭＳ Ｐゴシック" panose="020B0600070205080204" pitchFamily="34" charset="-128"/>
              </a:rPr>
            </a:br>
            <a:r>
              <a:rPr lang="it-IT" altLang="it-IT" dirty="0">
                <a:ea typeface="ＭＳ Ｐゴシック" panose="020B0600070205080204" pitchFamily="34" charset="-128"/>
              </a:rPr>
              <a:t>il problema della dieta</a:t>
            </a:r>
            <a:endParaRPr lang="it-IT" altLang="it-IT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egnaposto numero diapositiva 4">
            <a:extLst>
              <a:ext uri="{FF2B5EF4-FFF2-40B4-BE49-F238E27FC236}">
                <a16:creationId xmlns:a16="http://schemas.microsoft.com/office/drawing/2014/main" id="{5A6BA0ED-B87A-FD4A-A7C2-E8D6EDF0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DE4FDBE-9B79-914A-9745-A0E548191F06}" type="slidenum">
              <a:rPr lang="it-IT" altLang="it-IT" sz="1400"/>
              <a:pPr eaLnBrk="1" hangingPunct="1"/>
              <a:t>14</a:t>
            </a:fld>
            <a:endParaRPr lang="it-IT" altLang="it-IT" sz="1400"/>
          </a:p>
        </p:txBody>
      </p:sp>
      <p:sp>
        <p:nvSpPr>
          <p:cNvPr id="41987" name="Segnaposto contenuto 4">
            <a:extLst>
              <a:ext uri="{FF2B5EF4-FFF2-40B4-BE49-F238E27FC236}">
                <a16:creationId xmlns:a16="http://schemas.microsoft.com/office/drawing/2014/main" id="{0B31C6C9-DB92-AB4E-AC9E-D125D0168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017713"/>
            <a:ext cx="8929687" cy="4840287"/>
          </a:xfrm>
        </p:spPr>
        <p:txBody>
          <a:bodyPr/>
          <a:lstStyle/>
          <a:p>
            <a:pPr>
              <a:spcBef>
                <a:spcPts val="1176"/>
              </a:spcBef>
            </a:pPr>
            <a:r>
              <a:rPr lang="it-IT" altLang="it-IT" sz="2400" dirty="0">
                <a:ea typeface="ＭＳ Ｐゴシック" panose="020B0600070205080204" pitchFamily="34" charset="-128"/>
              </a:rPr>
              <a:t>Questi vincoli sono detti </a:t>
            </a:r>
            <a:r>
              <a:rPr lang="it-IT" altLang="it-IT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stretti </a:t>
            </a:r>
            <a:r>
              <a:rPr lang="it-IT" altLang="it-IT" sz="2400" dirty="0">
                <a:ea typeface="ＭＳ Ｐゴシック" panose="020B0600070205080204" pitchFamily="34" charset="-128"/>
              </a:rPr>
              <a:t>perché primo e secondo membro sono uguali nella soluzione ottima</a:t>
            </a:r>
            <a:r>
              <a:rPr lang="it-IT" altLang="it-IT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  <a:p>
            <a:pPr>
              <a:buNone/>
            </a:pPr>
            <a:r>
              <a:rPr lang="it-IT" altLang="it-IT" sz="16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vincolo 3: 0.2 * X_PANE + 1.5 * X_LATTE + 0.5 * X_UOVA + 0.8 * X_CARNE + 0.1 * X_DOLCE &gt;= 7        </a:t>
            </a:r>
          </a:p>
          <a:p>
            <a:pPr>
              <a:buNone/>
            </a:pPr>
            <a:r>
              <a:rPr lang="it-IT" altLang="it-IT" sz="16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vincolo 4: X_PANE &lt;= 4; 	</a:t>
            </a:r>
          </a:p>
          <a:p>
            <a:pPr>
              <a:buNone/>
            </a:pPr>
            <a:r>
              <a:rPr lang="it-IT" altLang="it-IT" sz="16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vincolo 5: X_LATTE &lt;= 3;	</a:t>
            </a:r>
          </a:p>
          <a:p>
            <a:pPr>
              <a:buNone/>
            </a:pPr>
            <a:r>
              <a:rPr lang="it-IT" altLang="it-IT" sz="16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vincolo 6: X_UOVA &lt;= 1;</a:t>
            </a:r>
          </a:p>
          <a:p>
            <a:pPr>
              <a:buNone/>
            </a:pPr>
            <a:endParaRPr lang="it-IT" altLang="it-IT" sz="800" i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it-IT" altLang="it-IT" sz="2400" dirty="0">
                <a:ea typeface="ＭＳ Ｐゴシック" panose="020B0600070205080204" pitchFamily="34" charset="-128"/>
              </a:rPr>
              <a:t>Se si effettua la variazione infinitesima del termine noto di un vincolo stretto, si definisce valore marginale (o </a:t>
            </a:r>
            <a:r>
              <a:rPr lang="it-IT" altLang="it-IT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variabile duale</a:t>
            </a:r>
            <a:r>
              <a:rPr lang="it-IT" altLang="it-IT" sz="2400" dirty="0">
                <a:ea typeface="ＭＳ Ｐゴシック" panose="020B0600070205080204" pitchFamily="34" charset="-128"/>
              </a:rPr>
              <a:t>) di quel vincolo il rapporto tra la variazione prodotta nella funzione obiettivo e la variazione del termine noto. Ad esempio, con l’analisi di sensibilità di MS Excel si osserva che:</a:t>
            </a:r>
            <a:endParaRPr lang="it-IT" altLang="it-IT" sz="800" i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>
              <a:buNone/>
            </a:pPr>
            <a:r>
              <a:rPr lang="it-IT" altLang="it-IT" sz="16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Nel vincolo 3 la variabile duale vale 11.25	 Nel vincolo 4 la variabile duale vale -0.125 </a:t>
            </a:r>
          </a:p>
          <a:p>
            <a:pPr>
              <a:buNone/>
            </a:pPr>
            <a:r>
              <a:rPr lang="it-IT" altLang="it-IT" sz="16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Nel vincolo 5 la variabile duale vale -1.1875	 Nel vincolo 6 la variabile duale vale -0.4425</a:t>
            </a:r>
          </a:p>
          <a:p>
            <a:pPr>
              <a:buNone/>
            </a:pPr>
            <a:r>
              <a:rPr lang="it-IT" altLang="it-IT" sz="16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D5810FC-7620-F97C-3370-CE279A79E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1462087"/>
          </a:xfrm>
        </p:spPr>
        <p:txBody>
          <a:bodyPr/>
          <a:lstStyle/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Esempio di problema di PL:</a:t>
            </a:r>
            <a:br>
              <a:rPr lang="it-IT" altLang="it-IT" dirty="0">
                <a:ea typeface="ＭＳ Ｐゴシック" panose="020B0600070205080204" pitchFamily="34" charset="-128"/>
              </a:rPr>
            </a:br>
            <a:r>
              <a:rPr lang="it-IT" altLang="it-IT" dirty="0">
                <a:ea typeface="ＭＳ Ｐゴシック" panose="020B0600070205080204" pitchFamily="34" charset="-128"/>
              </a:rPr>
              <a:t>il problema della dieta</a:t>
            </a:r>
            <a:endParaRPr lang="it-IT" altLang="it-IT" sz="200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egnaposto numero diapositiva 4">
            <a:extLst>
              <a:ext uri="{FF2B5EF4-FFF2-40B4-BE49-F238E27FC236}">
                <a16:creationId xmlns:a16="http://schemas.microsoft.com/office/drawing/2014/main" id="{5A6BA0ED-B87A-FD4A-A7C2-E8D6EDF0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DE4FDBE-9B79-914A-9745-A0E548191F06}" type="slidenum">
              <a:rPr lang="it-IT" altLang="it-IT" sz="1400"/>
              <a:pPr eaLnBrk="1" hangingPunct="1"/>
              <a:t>15</a:t>
            </a:fld>
            <a:endParaRPr lang="it-IT" altLang="it-IT" sz="1400"/>
          </a:p>
        </p:txBody>
      </p:sp>
      <p:sp>
        <p:nvSpPr>
          <p:cNvPr id="41987" name="Segnaposto contenuto 4">
            <a:extLst>
              <a:ext uri="{FF2B5EF4-FFF2-40B4-BE49-F238E27FC236}">
                <a16:creationId xmlns:a16="http://schemas.microsoft.com/office/drawing/2014/main" id="{0B31C6C9-DB92-AB4E-AC9E-D125D0168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2017713"/>
            <a:ext cx="8929687" cy="4840287"/>
          </a:xfrm>
        </p:spPr>
        <p:txBody>
          <a:bodyPr/>
          <a:lstStyle/>
          <a:p>
            <a:pPr marL="0" indent="0">
              <a:spcBef>
                <a:spcPts val="1776"/>
              </a:spcBef>
              <a:spcAft>
                <a:spcPts val="1200"/>
              </a:spcAft>
              <a:buNone/>
            </a:pPr>
            <a:r>
              <a:rPr lang="it-IT" altLang="it-IT" sz="2400" dirty="0">
                <a:ea typeface="ＭＳ Ｐゴシック" panose="020B0600070205080204" pitchFamily="34" charset="-128"/>
              </a:rPr>
              <a:t>Se imponessimo di acquistare una quantità unitaria di una variabile decisionale «</a:t>
            </a:r>
            <a:r>
              <a:rPr lang="it-IT" altLang="it-IT" sz="2400" i="1" dirty="0">
                <a:ea typeface="ＭＳ Ｐゴシック" panose="020B0600070205080204" pitchFamily="34" charset="-128"/>
              </a:rPr>
              <a:t>esclusa</a:t>
            </a:r>
            <a:r>
              <a:rPr lang="it-IT" altLang="it-IT" sz="2400" dirty="0">
                <a:ea typeface="ＭＳ Ｐゴシック" panose="020B0600070205080204" pitchFamily="34" charset="-128"/>
              </a:rPr>
              <a:t>» dalla soluzione ottima, la funzione obiettivo varierebbe di una quantità detta </a:t>
            </a:r>
            <a:r>
              <a:rPr lang="it-IT" altLang="it-IT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costo ridotto</a:t>
            </a:r>
            <a:r>
              <a:rPr lang="it-IT" altLang="it-IT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2400" dirty="0">
                <a:ea typeface="ＭＳ Ｐゴシック" panose="020B0600070205080204" pitchFamily="34" charset="-128"/>
              </a:rPr>
              <a:t>di quella variabile decisionale.</a:t>
            </a:r>
          </a:p>
          <a:p>
            <a:pPr marL="0" indent="0">
              <a:spcBef>
                <a:spcPts val="1776"/>
              </a:spcBef>
              <a:spcAft>
                <a:spcPts val="1200"/>
              </a:spcAft>
              <a:buNone/>
            </a:pPr>
            <a:r>
              <a:rPr lang="it-IT" altLang="it-IT" sz="2400" dirty="0">
                <a:ea typeface="ＭＳ Ｐゴシック" panose="020B0600070205080204" pitchFamily="34" charset="-128"/>
              </a:rPr>
              <a:t>Ad esempio, la variabile decisionale </a:t>
            </a:r>
            <a:r>
              <a:rPr lang="it-IT" altLang="it-IT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X_DOLCE </a:t>
            </a:r>
            <a:r>
              <a:rPr lang="it-IT" altLang="it-IT" sz="2400" dirty="0">
                <a:ea typeface="ＭＳ Ｐゴシック" panose="020B0600070205080204" pitchFamily="34" charset="-128"/>
              </a:rPr>
              <a:t>è «</a:t>
            </a:r>
            <a:r>
              <a:rPr lang="it-IT" altLang="it-IT" sz="2400" i="1" dirty="0">
                <a:ea typeface="ＭＳ Ｐゴシック" panose="020B0600070205080204" pitchFamily="34" charset="-128"/>
              </a:rPr>
              <a:t>esclusa</a:t>
            </a:r>
            <a:r>
              <a:rPr lang="it-IT" altLang="it-IT" sz="2400" dirty="0">
                <a:ea typeface="ＭＳ Ｐゴシック" panose="020B0600070205080204" pitchFamily="34" charset="-128"/>
              </a:rPr>
              <a:t>» dalla soluzione ottima e</a:t>
            </a:r>
            <a:r>
              <a:rPr lang="it-IT" altLang="it-IT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</a:t>
            </a:r>
            <a:r>
              <a:rPr lang="it-IT" altLang="it-IT" sz="2400" dirty="0">
                <a:ea typeface="ＭＳ Ｐゴシック" panose="020B0600070205080204" pitchFamily="34" charset="-128"/>
              </a:rPr>
              <a:t>se la introduciamo con il vincolo </a:t>
            </a:r>
            <a:r>
              <a:rPr lang="it-IT" altLang="it-IT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X_DOLCE = 1</a:t>
            </a:r>
            <a:r>
              <a:rPr lang="it-IT" altLang="it-IT" sz="2400" dirty="0">
                <a:ea typeface="ＭＳ Ｐゴシック" panose="020B0600070205080204" pitchFamily="34" charset="-128"/>
              </a:rPr>
              <a:t>, la funzione obiettivo diventerebbe 4.5575 &gt; 3.37.</a:t>
            </a:r>
          </a:p>
          <a:p>
            <a:pPr marL="0" indent="0">
              <a:spcBef>
                <a:spcPts val="1776"/>
              </a:spcBef>
              <a:spcAft>
                <a:spcPts val="1200"/>
              </a:spcAft>
              <a:buNone/>
            </a:pPr>
            <a:r>
              <a:rPr lang="it-IT" altLang="it-IT" sz="2400" dirty="0">
                <a:ea typeface="ＭＳ Ｐゴシック" panose="020B0600070205080204" pitchFamily="34" charset="-128"/>
              </a:rPr>
              <a:t>La differenza (4.5575 - 3.37) € = 1.1875 € è il </a:t>
            </a:r>
            <a:r>
              <a:rPr lang="it-IT" altLang="it-IT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costo ridotto </a:t>
            </a:r>
            <a:r>
              <a:rPr lang="it-IT" altLang="it-IT" sz="2400" dirty="0">
                <a:ea typeface="ＭＳ Ｐゴシック" panose="020B0600070205080204" pitchFamily="34" charset="-128"/>
              </a:rPr>
              <a:t>della variabile decisionale </a:t>
            </a:r>
            <a:r>
              <a:rPr lang="it-IT" altLang="it-IT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X_DOLCE</a:t>
            </a:r>
            <a:r>
              <a:rPr lang="it-IT" altLang="it-IT" sz="24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. Questa quantità può essere calcolata, ad esempio, con l’analisi di sensibilità di MS Excel.</a:t>
            </a:r>
          </a:p>
          <a:p>
            <a:pPr marL="0" indent="0">
              <a:spcBef>
                <a:spcPts val="1776"/>
              </a:spcBef>
              <a:spcAft>
                <a:spcPts val="1200"/>
              </a:spcAft>
              <a:buNone/>
            </a:pPr>
            <a:endParaRPr lang="it-IT" altLang="it-IT" sz="2400" b="1" i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r>
              <a:rPr lang="it-IT" altLang="it-IT" sz="3600" dirty="0">
                <a:ea typeface="ＭＳ Ｐゴシック" panose="020B0600070205080204" pitchFamily="34" charset="-128"/>
              </a:rPr>
              <a:t>Un vincolo di &gt;= si può scrivere con il &lt;= e viceversa:</a:t>
            </a:r>
          </a:p>
          <a:p>
            <a:pPr>
              <a:buNone/>
            </a:pPr>
            <a:r>
              <a:rPr lang="it-IT" altLang="it-IT" sz="2400" i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	- 0.2 * X_PANE - 1.5 * X_LATTE - 0.5 * X_UOVA - 0.8 * X_CARNE - 0.1 * X_DOLCE &lt;= -7 </a:t>
            </a:r>
          </a:p>
          <a:p>
            <a:pPr marL="0" indent="0">
              <a:spcBef>
                <a:spcPts val="1776"/>
              </a:spcBef>
              <a:spcAft>
                <a:spcPts val="1200"/>
              </a:spcAft>
              <a:buNone/>
            </a:pPr>
            <a:endParaRPr lang="it-IT" altLang="it-IT" sz="2400" b="1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1176"/>
              </a:spcBef>
              <a:buNone/>
            </a:pPr>
            <a:endParaRPr lang="it-IT" altLang="it-IT" sz="2400" dirty="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it-IT" altLang="it-IT" sz="2400" i="1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401AD99-5414-1D3B-86BF-DDA89A5B8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1462087"/>
          </a:xfrm>
        </p:spPr>
        <p:txBody>
          <a:bodyPr/>
          <a:lstStyle/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Esempio di problema di PL:</a:t>
            </a:r>
            <a:br>
              <a:rPr lang="it-IT" altLang="it-IT" dirty="0">
                <a:ea typeface="ＭＳ Ｐゴシック" panose="020B0600070205080204" pitchFamily="34" charset="-128"/>
              </a:rPr>
            </a:br>
            <a:r>
              <a:rPr lang="it-IT" altLang="it-IT" dirty="0">
                <a:ea typeface="ＭＳ Ｐゴシック" panose="020B0600070205080204" pitchFamily="34" charset="-128"/>
              </a:rPr>
              <a:t>il problema della dieta</a:t>
            </a:r>
            <a:endParaRPr lang="it-IT" altLang="it-IT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9038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egnaposto numero diapositiva 5">
            <a:extLst>
              <a:ext uri="{FF2B5EF4-FFF2-40B4-BE49-F238E27FC236}">
                <a16:creationId xmlns:a16="http://schemas.microsoft.com/office/drawing/2014/main" id="{A3184DB0-F25C-2E44-B7DF-55D60E39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AFB622E-885F-8347-8737-8F8999A12964}" type="slidenum">
              <a:rPr lang="it-IT" altLang="it-IT" sz="1400"/>
              <a:pPr eaLnBrk="1" hangingPunct="1"/>
              <a:t>16</a:t>
            </a:fld>
            <a:endParaRPr lang="it-IT" altLang="it-IT" sz="14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DB742111-74F1-1D4B-ABF9-ECCCAAE27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it-IT" altLang="it-IT" dirty="0">
                <a:ea typeface="ＭＳ Ｐゴシック" panose="020B0600070205080204" pitchFamily="34" charset="-128"/>
              </a:rPr>
            </a:br>
            <a:r>
              <a:rPr lang="it-IT" altLang="it-IT" dirty="0">
                <a:ea typeface="ＭＳ Ｐゴシック" panose="020B0600070205080204" pitchFamily="34" charset="-128"/>
              </a:rPr>
              <a:t>Esempio di problema di PLI: </a:t>
            </a:r>
            <a:br>
              <a:rPr lang="it-IT" altLang="it-IT" dirty="0">
                <a:ea typeface="ＭＳ Ｐゴシック" panose="020B0600070205080204" pitchFamily="34" charset="-128"/>
              </a:rPr>
            </a:br>
            <a:r>
              <a:rPr lang="it-IT" altLang="it-IT" dirty="0">
                <a:ea typeface="ＭＳ Ｐゴシック" panose="020B0600070205080204" pitchFamily="34" charset="-128"/>
              </a:rPr>
              <a:t>il problema dello zaino</a:t>
            </a:r>
            <a:br>
              <a:rPr lang="it-IT" altLang="it-IT" dirty="0">
                <a:ea typeface="ＭＳ Ｐゴシック" panose="020B0600070205080204" pitchFamily="34" charset="-128"/>
              </a:rPr>
            </a:br>
            <a:r>
              <a:rPr lang="it-IT" altLang="it-IT" sz="2000" dirty="0">
                <a:ea typeface="ＭＳ Ｐゴシック" panose="020B0600070205080204" pitchFamily="34" charset="-128"/>
              </a:rPr>
              <a:t>Descrizione</a:t>
            </a:r>
          </a:p>
        </p:txBody>
      </p:sp>
      <p:sp>
        <p:nvSpPr>
          <p:cNvPr id="31747" name="Segnaposto testo 7">
            <a:extLst>
              <a:ext uri="{FF2B5EF4-FFF2-40B4-BE49-F238E27FC236}">
                <a16:creationId xmlns:a16="http://schemas.microsoft.com/office/drawing/2014/main" id="{2282359D-5515-344A-B957-DA28FC996B6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4313" y="2000250"/>
            <a:ext cx="8715375" cy="4643438"/>
          </a:xfrm>
        </p:spPr>
        <p:txBody>
          <a:bodyPr/>
          <a:lstStyle/>
          <a:p>
            <a:r>
              <a:rPr lang="it-IT" altLang="it-IT" sz="2400" dirty="0">
                <a:ea typeface="ＭＳ Ｐゴシック" panose="020B0600070205080204" pitchFamily="34" charset="-128"/>
              </a:rPr>
              <a:t>Dato un insieme di </a:t>
            </a:r>
            <a:r>
              <a:rPr lang="it-IT" altLang="it-IT" sz="2400" i="1" dirty="0">
                <a:ea typeface="ＭＳ Ｐゴシック" panose="020B0600070205080204" pitchFamily="34" charset="-128"/>
              </a:rPr>
              <a:t>E</a:t>
            </a:r>
            <a:r>
              <a:rPr lang="it-IT" altLang="it-IT" sz="2400" dirty="0">
                <a:ea typeface="ＭＳ Ｐゴシック" panose="020B0600070205080204" pitchFamily="34" charset="-128"/>
              </a:rPr>
              <a:t> = (</a:t>
            </a:r>
            <a:r>
              <a:rPr lang="it-IT" altLang="it-IT" sz="2400" i="1" dirty="0">
                <a:ea typeface="ＭＳ Ｐゴシック" panose="020B0600070205080204" pitchFamily="34" charset="-128"/>
              </a:rPr>
              <a:t>1</a:t>
            </a:r>
            <a:r>
              <a:rPr lang="it-IT" altLang="it-IT" sz="2400" dirty="0">
                <a:ea typeface="ＭＳ Ｐゴシック" panose="020B0600070205080204" pitchFamily="34" charset="-128"/>
              </a:rPr>
              <a:t>,</a:t>
            </a:r>
            <a:r>
              <a:rPr lang="it-IT" altLang="it-IT" sz="2400" i="1" dirty="0">
                <a:ea typeface="ＭＳ Ｐゴシック" panose="020B0600070205080204" pitchFamily="34" charset="-128"/>
              </a:rPr>
              <a:t>2</a:t>
            </a:r>
            <a:r>
              <a:rPr lang="it-IT" altLang="it-IT" sz="2400" dirty="0">
                <a:ea typeface="ＭＳ Ｐゴシック" panose="020B0600070205080204" pitchFamily="34" charset="-128"/>
              </a:rPr>
              <a:t>,…</a:t>
            </a:r>
            <a:r>
              <a:rPr lang="it-IT" altLang="it-IT" sz="2400" i="1" dirty="0" err="1">
                <a:ea typeface="ＭＳ Ｐゴシック" panose="020B0600070205080204" pitchFamily="34" charset="-128"/>
              </a:rPr>
              <a:t>n</a:t>
            </a:r>
            <a:r>
              <a:rPr lang="it-IT" altLang="it-IT" sz="2400" dirty="0">
                <a:ea typeface="ＭＳ Ｐゴシック" panose="020B0600070205080204" pitchFamily="34" charset="-128"/>
              </a:rPr>
              <a:t>) elementi, a ciascuno dei quali è associato un peso e un beneficio, determinare un sottoinsieme di elementi tale che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2400" dirty="0">
                <a:ea typeface="ＭＳ Ｐゴシック" panose="020B0600070205080204" pitchFamily="34" charset="-128"/>
              </a:rPr>
              <a:t>produca beneficio totale massimo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altLang="it-IT" sz="2400" dirty="0">
                <a:ea typeface="ＭＳ Ｐゴシック" panose="020B0600070205080204" pitchFamily="34" charset="-128"/>
              </a:rPr>
              <a:t>il peso totale non superi la capacità dello zaino</a:t>
            </a:r>
          </a:p>
        </p:txBody>
      </p:sp>
      <p:pic>
        <p:nvPicPr>
          <p:cNvPr id="5" name="Immagine 4" descr="Zaino.JPG">
            <a:extLst>
              <a:ext uri="{FF2B5EF4-FFF2-40B4-BE49-F238E27FC236}">
                <a16:creationId xmlns:a16="http://schemas.microsoft.com/office/drawing/2014/main" id="{6E30AC30-1452-6743-9897-21D2AB2A0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4202113"/>
            <a:ext cx="2857500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6544D7F-0CF6-854C-858F-0F9D273C6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4143375"/>
            <a:ext cx="4786312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/>
              <a:t>Possibili applicazioni: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it-IT" altLang="it-IT"/>
              <a:t> </a:t>
            </a:r>
            <a:r>
              <a:rPr lang="it-IT" altLang="it-IT" sz="2200"/>
              <a:t>Scegliere tra </a:t>
            </a:r>
            <a:r>
              <a:rPr lang="it-IT" altLang="it-IT" sz="2200" i="1"/>
              <a:t>n</a:t>
            </a:r>
            <a:r>
              <a:rPr lang="it-IT" altLang="it-IT" sz="2200"/>
              <a:t> alternative progettuali nel rispetto del budget finanziario (capacità) a disposizione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it-IT" altLang="it-IT" sz="2200"/>
              <a:t> Scegliere come impiegare un capitale finanziario (capacità) tra </a:t>
            </a:r>
            <a:r>
              <a:rPr lang="it-IT" altLang="it-IT" sz="2200" i="1"/>
              <a:t>n</a:t>
            </a:r>
            <a:r>
              <a:rPr lang="it-IT" altLang="it-IT" sz="2200"/>
              <a:t> possibili investimenti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egnaposto numero diapositiva 5">
            <a:extLst>
              <a:ext uri="{FF2B5EF4-FFF2-40B4-BE49-F238E27FC236}">
                <a16:creationId xmlns:a16="http://schemas.microsoft.com/office/drawing/2014/main" id="{CC8421F1-FCEC-5840-9DFC-D4559FA2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FD301C0-508C-EF4C-B16B-50A1913F5E43}" type="slidenum">
              <a:rPr lang="it-IT" altLang="it-IT" sz="1400"/>
              <a:pPr eaLnBrk="1" hangingPunct="1"/>
              <a:t>17</a:t>
            </a:fld>
            <a:endParaRPr lang="it-IT" altLang="it-IT" sz="1400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41225A69-E952-E144-A601-32C550122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it-IT" altLang="it-IT" dirty="0">
                <a:ea typeface="ＭＳ Ｐゴシック" panose="020B0600070205080204" pitchFamily="34" charset="-128"/>
              </a:rPr>
            </a:br>
            <a:r>
              <a:rPr lang="it-IT" altLang="it-IT" dirty="0">
                <a:ea typeface="ＭＳ Ｐゴシック" panose="020B0600070205080204" pitchFamily="34" charset="-128"/>
              </a:rPr>
              <a:t>Esempio di problema di PLI: </a:t>
            </a:r>
            <a:br>
              <a:rPr lang="it-IT" altLang="it-IT" dirty="0">
                <a:ea typeface="ＭＳ Ｐゴシック" panose="020B0600070205080204" pitchFamily="34" charset="-128"/>
              </a:rPr>
            </a:br>
            <a:r>
              <a:rPr lang="it-IT" altLang="it-IT" dirty="0">
                <a:ea typeface="ＭＳ Ｐゴシック" panose="020B0600070205080204" pitchFamily="34" charset="-128"/>
              </a:rPr>
              <a:t>il problema dello zaino</a:t>
            </a:r>
            <a:br>
              <a:rPr lang="it-IT" altLang="it-IT" dirty="0">
                <a:ea typeface="ＭＳ Ｐゴシック" panose="020B0600070205080204" pitchFamily="34" charset="-128"/>
              </a:rPr>
            </a:br>
            <a:r>
              <a:rPr lang="it-IT" altLang="it-IT" sz="2000" dirty="0">
                <a:ea typeface="ＭＳ Ｐゴシック" panose="020B0600070205080204" pitchFamily="34" charset="-128"/>
              </a:rPr>
              <a:t>Modellazione</a:t>
            </a:r>
          </a:p>
        </p:txBody>
      </p:sp>
      <p:sp>
        <p:nvSpPr>
          <p:cNvPr id="33795" name="Segnaposto testo 7">
            <a:extLst>
              <a:ext uri="{FF2B5EF4-FFF2-40B4-BE49-F238E27FC236}">
                <a16:creationId xmlns:a16="http://schemas.microsoft.com/office/drawing/2014/main" id="{5CFB828A-AC53-7846-A31A-59950BE3D6A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85750" y="2017713"/>
            <a:ext cx="8429625" cy="4625975"/>
          </a:xfrm>
        </p:spPr>
        <p:txBody>
          <a:bodyPr/>
          <a:lstStyle/>
          <a:p>
            <a:r>
              <a:rPr lang="it-IT" altLang="it-IT" sz="2400" dirty="0">
                <a:ea typeface="ＭＳ Ｐゴシック" panose="020B0600070205080204" pitchFamily="34" charset="-128"/>
              </a:rPr>
              <a:t>Notazione</a:t>
            </a:r>
          </a:p>
          <a:p>
            <a:pPr>
              <a:buFont typeface="Wingdings" pitchFamily="2" charset="2"/>
              <a:buChar char="§"/>
            </a:pPr>
            <a:r>
              <a:rPr lang="it-IT" altLang="it-IT" sz="2400" dirty="0">
                <a:ea typeface="ＭＳ Ｐゴシック" panose="020B0600070205080204" pitchFamily="34" charset="-128"/>
              </a:rPr>
              <a:t>   = peso </a:t>
            </a:r>
            <a:r>
              <a:rPr lang="it-IT" altLang="it-IT" sz="2400" dirty="0" err="1">
                <a:ea typeface="ＭＳ Ｐゴシック" panose="020B0600070205080204" pitchFamily="34" charset="-128"/>
              </a:rPr>
              <a:t>dell</a:t>
            </a:r>
            <a:r>
              <a:rPr lang="ja-JP" altLang="it-IT" sz="2400">
                <a:ea typeface="ＭＳ Ｐゴシック" panose="020B0600070205080204" pitchFamily="34" charset="-128"/>
              </a:rPr>
              <a:t>’</a:t>
            </a:r>
            <a:r>
              <a:rPr lang="it-IT" altLang="ja-JP" sz="2400" dirty="0">
                <a:ea typeface="ＭＳ Ｐゴシック" panose="020B0600070205080204" pitchFamily="34" charset="-128"/>
              </a:rPr>
              <a:t>elemento  ,</a:t>
            </a:r>
          </a:p>
          <a:p>
            <a:pPr>
              <a:buFont typeface="Wingdings" pitchFamily="2" charset="2"/>
              <a:buChar char="§"/>
            </a:pPr>
            <a:r>
              <a:rPr lang="it-IT" altLang="it-IT" sz="2400" dirty="0">
                <a:ea typeface="ＭＳ Ｐゴシック" panose="020B0600070205080204" pitchFamily="34" charset="-128"/>
              </a:rPr>
              <a:t>   = beneficio </a:t>
            </a:r>
            <a:r>
              <a:rPr lang="it-IT" altLang="it-IT" sz="2400" dirty="0" err="1">
                <a:ea typeface="ＭＳ Ｐゴシック" panose="020B0600070205080204" pitchFamily="34" charset="-128"/>
              </a:rPr>
              <a:t>dell</a:t>
            </a:r>
            <a:r>
              <a:rPr lang="ja-JP" altLang="it-IT" sz="2400">
                <a:ea typeface="ＭＳ Ｐゴシック" panose="020B0600070205080204" pitchFamily="34" charset="-128"/>
              </a:rPr>
              <a:t>’</a:t>
            </a:r>
            <a:r>
              <a:rPr lang="it-IT" altLang="ja-JP" sz="2400" dirty="0">
                <a:ea typeface="ＭＳ Ｐゴシック" panose="020B0600070205080204" pitchFamily="34" charset="-128"/>
              </a:rPr>
              <a:t>elemento  ,</a:t>
            </a:r>
          </a:p>
          <a:p>
            <a:pPr>
              <a:buFont typeface="Wingdings" pitchFamily="2" charset="2"/>
              <a:buChar char="§"/>
            </a:pPr>
            <a:r>
              <a:rPr lang="it-IT" altLang="it-IT" sz="2400" dirty="0">
                <a:ea typeface="ＭＳ Ｐゴシック" panose="020B0600070205080204" pitchFamily="34" charset="-128"/>
              </a:rPr>
              <a:t>   = peso massimo sostenibile dallo zaino </a:t>
            </a:r>
          </a:p>
          <a:p>
            <a:pPr>
              <a:spcBef>
                <a:spcPts val="1200"/>
              </a:spcBef>
            </a:pPr>
            <a:r>
              <a:rPr lang="it-IT" altLang="it-IT" sz="2400" dirty="0">
                <a:ea typeface="ＭＳ Ｐゴシック" panose="020B0600070205080204" pitchFamily="34" charset="-128"/>
              </a:rPr>
              <a:t>Ipotesi</a:t>
            </a:r>
          </a:p>
        </p:txBody>
      </p:sp>
      <p:sp>
        <p:nvSpPr>
          <p:cNvPr id="33796" name="Rectangle 7">
            <a:extLst>
              <a:ext uri="{FF2B5EF4-FFF2-40B4-BE49-F238E27FC236}">
                <a16:creationId xmlns:a16="http://schemas.microsoft.com/office/drawing/2014/main" id="{3F51078F-620F-864B-A3ED-E14D3EB20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3797" name="Rectangle 13">
            <a:extLst>
              <a:ext uri="{FF2B5EF4-FFF2-40B4-BE49-F238E27FC236}">
                <a16:creationId xmlns:a16="http://schemas.microsoft.com/office/drawing/2014/main" id="{407A4EE3-FC74-864C-A786-2FF3F90D6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3798" name="Rectangle 15">
            <a:extLst>
              <a:ext uri="{FF2B5EF4-FFF2-40B4-BE49-F238E27FC236}">
                <a16:creationId xmlns:a16="http://schemas.microsoft.com/office/drawing/2014/main" id="{4617D5BA-EC44-1740-B21E-5330B7F26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3799" name="Rectangle 17">
            <a:extLst>
              <a:ext uri="{FF2B5EF4-FFF2-40B4-BE49-F238E27FC236}">
                <a16:creationId xmlns:a16="http://schemas.microsoft.com/office/drawing/2014/main" id="{0D6EF7F5-1C0A-164F-9B4E-8ED975C3B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3800" name="Rectangle 19">
            <a:extLst>
              <a:ext uri="{FF2B5EF4-FFF2-40B4-BE49-F238E27FC236}">
                <a16:creationId xmlns:a16="http://schemas.microsoft.com/office/drawing/2014/main" id="{94126286-9470-5D4F-8DE2-5E5ED823B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3801" name="CasellaDiTesto 21">
            <a:extLst>
              <a:ext uri="{FF2B5EF4-FFF2-40B4-BE49-F238E27FC236}">
                <a16:creationId xmlns:a16="http://schemas.microsoft.com/office/drawing/2014/main" id="{040F24DA-7F30-B546-AD3B-4260F4EB1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4572000"/>
            <a:ext cx="4929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dirty="0"/>
              <a:t>(Cosa succede se                ?)</a:t>
            </a:r>
          </a:p>
        </p:txBody>
      </p:sp>
      <p:sp>
        <p:nvSpPr>
          <p:cNvPr id="33802" name="Rectangle 21">
            <a:extLst>
              <a:ext uri="{FF2B5EF4-FFF2-40B4-BE49-F238E27FC236}">
                <a16:creationId xmlns:a16="http://schemas.microsoft.com/office/drawing/2014/main" id="{18A4694D-53D3-7446-A4A0-8ABFD970C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3803" name="CasellaDiTesto 24">
            <a:extLst>
              <a:ext uri="{FF2B5EF4-FFF2-40B4-BE49-F238E27FC236}">
                <a16:creationId xmlns:a16="http://schemas.microsoft.com/office/drawing/2014/main" id="{BEB97E8B-E819-2645-8B4A-0FC6CEE79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982" y="5501125"/>
            <a:ext cx="5832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sz="1800" dirty="0"/>
              <a:t>&lt;=</a:t>
            </a:r>
          </a:p>
        </p:txBody>
      </p:sp>
      <p:sp>
        <p:nvSpPr>
          <p:cNvPr id="33804" name="CasellaDiTesto 26">
            <a:extLst>
              <a:ext uri="{FF2B5EF4-FFF2-40B4-BE49-F238E27FC236}">
                <a16:creationId xmlns:a16="http://schemas.microsoft.com/office/drawing/2014/main" id="{6F88D8A6-D5A3-E942-A769-666DF69AA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5429250"/>
            <a:ext cx="4929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dirty="0"/>
              <a:t>(Cosa succede nel caso contrario?)</a:t>
            </a:r>
          </a:p>
        </p:txBody>
      </p:sp>
      <p:pic>
        <p:nvPicPr>
          <p:cNvPr id="33805" name="Picture 25">
            <a:extLst>
              <a:ext uri="{FF2B5EF4-FFF2-40B4-BE49-F238E27FC236}">
                <a16:creationId xmlns:a16="http://schemas.microsoft.com/office/drawing/2014/main" id="{7F23E02F-CEC1-1449-96F5-B8E5275A8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2495550"/>
            <a:ext cx="2857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6" name="Picture 24">
            <a:extLst>
              <a:ext uri="{FF2B5EF4-FFF2-40B4-BE49-F238E27FC236}">
                <a16:creationId xmlns:a16="http://schemas.microsoft.com/office/drawing/2014/main" id="{0556BC9A-2494-A446-BB8B-1FD86C70F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7013" y="2495550"/>
            <a:ext cx="1238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7" name="Picture 23">
            <a:extLst>
              <a:ext uri="{FF2B5EF4-FFF2-40B4-BE49-F238E27FC236}">
                <a16:creationId xmlns:a16="http://schemas.microsoft.com/office/drawing/2014/main" id="{F9AC7478-21BA-214B-873A-AC3660DE0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425" y="2495550"/>
            <a:ext cx="1295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8" name="Rectangle 26">
            <a:extLst>
              <a:ext uri="{FF2B5EF4-FFF2-40B4-BE49-F238E27FC236}">
                <a16:creationId xmlns:a16="http://schemas.microsoft.com/office/drawing/2014/main" id="{CC2C4285-0942-FD44-80B4-ACC70CEA0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3809" name="Rectangle 31">
            <a:extLst>
              <a:ext uri="{FF2B5EF4-FFF2-40B4-BE49-F238E27FC236}">
                <a16:creationId xmlns:a16="http://schemas.microsoft.com/office/drawing/2014/main" id="{F5BF9570-0BB5-F742-8F8F-EF5045258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pic>
        <p:nvPicPr>
          <p:cNvPr id="33810" name="Picture 30">
            <a:extLst>
              <a:ext uri="{FF2B5EF4-FFF2-40B4-BE49-F238E27FC236}">
                <a16:creationId xmlns:a16="http://schemas.microsoft.com/office/drawing/2014/main" id="{672A1AF9-CCDE-814B-9426-846104C2F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488" y="2924175"/>
            <a:ext cx="2476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1" name="Picture 24">
            <a:extLst>
              <a:ext uri="{FF2B5EF4-FFF2-40B4-BE49-F238E27FC236}">
                <a16:creationId xmlns:a16="http://schemas.microsoft.com/office/drawing/2014/main" id="{F09C0E0A-9292-DD42-AE0F-83B3B6803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275" y="2924175"/>
            <a:ext cx="1238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2" name="Picture 23">
            <a:extLst>
              <a:ext uri="{FF2B5EF4-FFF2-40B4-BE49-F238E27FC236}">
                <a16:creationId xmlns:a16="http://schemas.microsoft.com/office/drawing/2014/main" id="{6C5CC9DE-BA1C-B34F-8767-9B39CA074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2924175"/>
            <a:ext cx="1295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3" name="Rectangle 33">
            <a:extLst>
              <a:ext uri="{FF2B5EF4-FFF2-40B4-BE49-F238E27FC236}">
                <a16:creationId xmlns:a16="http://schemas.microsoft.com/office/drawing/2014/main" id="{6B03D8BA-1E9B-4747-9014-BB5A4A8BD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pic>
        <p:nvPicPr>
          <p:cNvPr id="33814" name="Picture 32">
            <a:extLst>
              <a:ext uri="{FF2B5EF4-FFF2-40B4-BE49-F238E27FC236}">
                <a16:creationId xmlns:a16="http://schemas.microsoft.com/office/drawing/2014/main" id="{05F980A8-7840-9146-BD51-4192E15D6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386" y="5467185"/>
            <a:ext cx="1809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5" name="Rectangle 37">
            <a:extLst>
              <a:ext uri="{FF2B5EF4-FFF2-40B4-BE49-F238E27FC236}">
                <a16:creationId xmlns:a16="http://schemas.microsoft.com/office/drawing/2014/main" id="{49F522CE-530D-2544-BE69-DD5DE8DF9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pic>
        <p:nvPicPr>
          <p:cNvPr id="33816" name="Picture 36">
            <a:extLst>
              <a:ext uri="{FF2B5EF4-FFF2-40B4-BE49-F238E27FC236}">
                <a16:creationId xmlns:a16="http://schemas.microsoft.com/office/drawing/2014/main" id="{1BC23544-5D5F-1648-920B-E0323750B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4500563"/>
            <a:ext cx="20097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7" name="Rectangle 39">
            <a:extLst>
              <a:ext uri="{FF2B5EF4-FFF2-40B4-BE49-F238E27FC236}">
                <a16:creationId xmlns:a16="http://schemas.microsoft.com/office/drawing/2014/main" id="{C2FB52AF-C04D-4E49-8401-BC5F6595D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pic>
        <p:nvPicPr>
          <p:cNvPr id="33818" name="Picture 38">
            <a:extLst>
              <a:ext uri="{FF2B5EF4-FFF2-40B4-BE49-F238E27FC236}">
                <a16:creationId xmlns:a16="http://schemas.microsoft.com/office/drawing/2014/main" id="{6B956BA3-D287-F349-A0AE-F79F95B23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4500563"/>
            <a:ext cx="14001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9" name="Rectangle 41">
            <a:extLst>
              <a:ext uri="{FF2B5EF4-FFF2-40B4-BE49-F238E27FC236}">
                <a16:creationId xmlns:a16="http://schemas.microsoft.com/office/drawing/2014/main" id="{79D6A2FF-F198-934E-8FF4-C2197DEF0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pic>
        <p:nvPicPr>
          <p:cNvPr id="33821" name="Picture 23">
            <a:extLst>
              <a:ext uri="{FF2B5EF4-FFF2-40B4-BE49-F238E27FC236}">
                <a16:creationId xmlns:a16="http://schemas.microsoft.com/office/drawing/2014/main" id="{6542E456-C8A7-3D42-B890-47D7A203B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5454650"/>
            <a:ext cx="12954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5">
            <a:extLst>
              <a:ext uri="{FF2B5EF4-FFF2-40B4-BE49-F238E27FC236}">
                <a16:creationId xmlns:a16="http://schemas.microsoft.com/office/drawing/2014/main" id="{410410C7-8DC8-DEF9-A1A5-A9EED2194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7" y="5454650"/>
            <a:ext cx="2857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asellaDiTesto 26">
            <a:extLst>
              <a:ext uri="{FF2B5EF4-FFF2-40B4-BE49-F238E27FC236}">
                <a16:creationId xmlns:a16="http://schemas.microsoft.com/office/drawing/2014/main" id="{1A2BC0DC-2D31-D92E-4633-92AD57824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906" y="5425194"/>
            <a:ext cx="78127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dirty="0"/>
              <a:t>con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egnaposto numero diapositiva 5">
            <a:extLst>
              <a:ext uri="{FF2B5EF4-FFF2-40B4-BE49-F238E27FC236}">
                <a16:creationId xmlns:a16="http://schemas.microsoft.com/office/drawing/2014/main" id="{E7883551-F5D6-6944-B707-93A5846A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CD4ACAD-0ACF-BE46-99C5-5A9AD095DB36}" type="slidenum">
              <a:rPr lang="it-IT" altLang="it-IT" sz="1400"/>
              <a:pPr eaLnBrk="1" hangingPunct="1"/>
              <a:t>18</a:t>
            </a:fld>
            <a:endParaRPr lang="it-IT" altLang="it-IT" sz="1400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90FD9480-368A-3C47-8394-28A3AC4F75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Esempio di problema di PLI: </a:t>
            </a:r>
            <a:br>
              <a:rPr lang="it-IT" altLang="it-IT" dirty="0">
                <a:ea typeface="ＭＳ Ｐゴシック" panose="020B0600070205080204" pitchFamily="34" charset="-128"/>
              </a:rPr>
            </a:br>
            <a:r>
              <a:rPr lang="it-IT" altLang="it-IT" dirty="0">
                <a:ea typeface="ＭＳ Ｐゴシック" panose="020B0600070205080204" pitchFamily="34" charset="-128"/>
              </a:rPr>
              <a:t>il problema dello zaino</a:t>
            </a:r>
            <a:br>
              <a:rPr lang="it-IT" altLang="it-IT" dirty="0">
                <a:ea typeface="ＭＳ Ｐゴシック" panose="020B0600070205080204" pitchFamily="34" charset="-128"/>
              </a:rPr>
            </a:br>
            <a:r>
              <a:rPr lang="it-IT" altLang="it-IT" sz="2000" dirty="0">
                <a:ea typeface="ＭＳ Ｐゴシック" panose="020B0600070205080204" pitchFamily="34" charset="-128"/>
              </a:rPr>
              <a:t>Modellazione</a:t>
            </a:r>
          </a:p>
        </p:txBody>
      </p:sp>
      <p:sp>
        <p:nvSpPr>
          <p:cNvPr id="35843" name="Segnaposto testo 7">
            <a:extLst>
              <a:ext uri="{FF2B5EF4-FFF2-40B4-BE49-F238E27FC236}">
                <a16:creationId xmlns:a16="http://schemas.microsoft.com/office/drawing/2014/main" id="{E8E7C0E4-BC6A-CA4E-B45B-2959D0AE7E2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4313" y="2017713"/>
            <a:ext cx="8929687" cy="4114800"/>
          </a:xfrm>
        </p:spPr>
        <p:txBody>
          <a:bodyPr/>
          <a:lstStyle/>
          <a:p>
            <a:r>
              <a:rPr lang="it-IT" altLang="it-IT" sz="2400" dirty="0">
                <a:ea typeface="ＭＳ Ｐゴシック" panose="020B0600070205080204" pitchFamily="34" charset="-128"/>
              </a:rPr>
              <a:t>Introduciamo per ogni elemento          una variabile logica    :</a:t>
            </a:r>
          </a:p>
          <a:p>
            <a:pPr>
              <a:buFont typeface="Wingdings" pitchFamily="2" charset="2"/>
              <a:buChar char="§"/>
            </a:pPr>
            <a:r>
              <a:rPr lang="it-IT" altLang="it-IT" sz="2400" dirty="0">
                <a:ea typeface="ＭＳ Ｐゴシック" panose="020B0600070205080204" pitchFamily="34" charset="-128"/>
              </a:rPr>
              <a:t>   = 1 se l</a:t>
            </a:r>
            <a:r>
              <a:rPr lang="ja-JP" altLang="it-IT" sz="2400">
                <a:ea typeface="ＭＳ Ｐゴシック" panose="020B0600070205080204" pitchFamily="34" charset="-128"/>
              </a:rPr>
              <a:t>’</a:t>
            </a:r>
            <a:r>
              <a:rPr lang="it-IT" altLang="ja-JP" sz="2400" dirty="0">
                <a:ea typeface="ＭＳ Ｐゴシック" panose="020B0600070205080204" pitchFamily="34" charset="-128"/>
              </a:rPr>
              <a:t>elemento </a:t>
            </a:r>
            <a:r>
              <a:rPr lang="it-IT" altLang="ja-JP" sz="2400" i="1" dirty="0" err="1">
                <a:ea typeface="ＭＳ Ｐゴシック" panose="020B0600070205080204" pitchFamily="34" charset="-128"/>
              </a:rPr>
              <a:t>j</a:t>
            </a:r>
            <a:r>
              <a:rPr lang="it-IT" altLang="ja-JP" sz="2400" dirty="0">
                <a:ea typeface="ＭＳ Ｐゴシック" panose="020B0600070205080204" pitchFamily="34" charset="-128"/>
              </a:rPr>
              <a:t> </a:t>
            </a:r>
            <a:r>
              <a:rPr lang="it-IT" altLang="ja-JP" sz="2400" b="1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è</a:t>
            </a:r>
            <a:r>
              <a:rPr lang="it-IT" altLang="ja-JP" sz="2400" dirty="0">
                <a:ea typeface="ＭＳ Ｐゴシック" panose="020B0600070205080204" pitchFamily="34" charset="-128"/>
              </a:rPr>
              <a:t> inserito nello zaino</a:t>
            </a:r>
          </a:p>
          <a:p>
            <a:pPr>
              <a:buFont typeface="Wingdings" pitchFamily="2" charset="2"/>
              <a:buChar char="§"/>
            </a:pPr>
            <a:r>
              <a:rPr lang="it-IT" altLang="it-IT" sz="2400" dirty="0">
                <a:ea typeface="ＭＳ Ｐゴシック" panose="020B0600070205080204" pitchFamily="34" charset="-128"/>
              </a:rPr>
              <a:t>   = 0 se l</a:t>
            </a:r>
            <a:r>
              <a:rPr lang="ja-JP" altLang="it-IT" sz="2400">
                <a:ea typeface="ＭＳ Ｐゴシック" panose="020B0600070205080204" pitchFamily="34" charset="-128"/>
              </a:rPr>
              <a:t>’</a:t>
            </a:r>
            <a:r>
              <a:rPr lang="it-IT" altLang="ja-JP" sz="2400" dirty="0">
                <a:ea typeface="ＭＳ Ｐゴシック" panose="020B0600070205080204" pitchFamily="34" charset="-128"/>
              </a:rPr>
              <a:t>elemento </a:t>
            </a:r>
            <a:r>
              <a:rPr lang="it-IT" altLang="ja-JP" sz="2400" i="1" dirty="0" err="1">
                <a:ea typeface="ＭＳ Ｐゴシック" panose="020B0600070205080204" pitchFamily="34" charset="-128"/>
              </a:rPr>
              <a:t>j</a:t>
            </a:r>
            <a:r>
              <a:rPr lang="it-IT" altLang="ja-JP" sz="2400" dirty="0">
                <a:ea typeface="ＭＳ Ｐゴシック" panose="020B0600070205080204" pitchFamily="34" charset="-128"/>
              </a:rPr>
              <a:t> </a:t>
            </a:r>
            <a:r>
              <a:rPr lang="it-IT" altLang="ja-JP" sz="2400" b="1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non è </a:t>
            </a:r>
            <a:r>
              <a:rPr lang="it-IT" altLang="ja-JP" sz="2400" dirty="0">
                <a:ea typeface="ＭＳ Ｐゴシック" panose="020B0600070205080204" pitchFamily="34" charset="-128"/>
              </a:rPr>
              <a:t>inserito nello zaino</a:t>
            </a:r>
          </a:p>
          <a:p>
            <a:pPr>
              <a:spcBef>
                <a:spcPts val="1800"/>
              </a:spcBef>
            </a:pPr>
            <a:r>
              <a:rPr lang="it-IT" altLang="it-IT" sz="2400" dirty="0">
                <a:ea typeface="ＭＳ Ｐゴシック" panose="020B0600070205080204" pitchFamily="34" charset="-128"/>
              </a:rPr>
              <a:t>La condizione sulla capacità dello zaino è pertanto:</a:t>
            </a:r>
          </a:p>
          <a:p>
            <a:pPr>
              <a:spcBef>
                <a:spcPts val="1800"/>
              </a:spcBef>
            </a:pPr>
            <a:endParaRPr lang="it-IT" altLang="it-IT" sz="2400" dirty="0">
              <a:ea typeface="ＭＳ Ｐゴシック" panose="020B0600070205080204" pitchFamily="34" charset="-128"/>
            </a:endParaRPr>
          </a:p>
          <a:p>
            <a:pPr>
              <a:spcBef>
                <a:spcPts val="1800"/>
              </a:spcBef>
            </a:pPr>
            <a:endParaRPr lang="it-IT" altLang="it-IT" sz="2400" dirty="0">
              <a:ea typeface="ＭＳ Ｐゴシック" panose="020B0600070205080204" pitchFamily="34" charset="-128"/>
            </a:endParaRPr>
          </a:p>
          <a:p>
            <a:pPr>
              <a:spcBef>
                <a:spcPts val="1800"/>
              </a:spcBef>
            </a:pPr>
            <a:r>
              <a:rPr lang="it-IT" altLang="it-IT" sz="2400" dirty="0">
                <a:ea typeface="ＭＳ Ｐゴシック" panose="020B0600070205080204" pitchFamily="34" charset="-128"/>
              </a:rPr>
              <a:t>La funzione obiettivo è:</a:t>
            </a:r>
          </a:p>
          <a:p>
            <a:pPr>
              <a:buFont typeface="Wingdings" pitchFamily="2" charset="2"/>
              <a:buNone/>
            </a:pPr>
            <a:endParaRPr lang="it-IT" altLang="it-IT" sz="2400" dirty="0">
              <a:ea typeface="ＭＳ Ｐゴシック" panose="020B0600070205080204" pitchFamily="34" charset="-128"/>
            </a:endParaRPr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7798BF55-1273-8848-A14A-6D2DA1953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89625AA6-695E-4C4A-9851-4D91445CB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802D9A17-121C-DC49-9AEF-8F7421913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5847" name="Rectangle 8">
            <a:extLst>
              <a:ext uri="{FF2B5EF4-FFF2-40B4-BE49-F238E27FC236}">
                <a16:creationId xmlns:a16="http://schemas.microsoft.com/office/drawing/2014/main" id="{B6EDEE7E-626F-6A4D-A447-C05F2CBFE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5848" name="Rectangle 10">
            <a:extLst>
              <a:ext uri="{FF2B5EF4-FFF2-40B4-BE49-F238E27FC236}">
                <a16:creationId xmlns:a16="http://schemas.microsoft.com/office/drawing/2014/main" id="{465A1CBA-8640-C54A-968E-2CECE4198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5849" name="Rectangle 12">
            <a:extLst>
              <a:ext uri="{FF2B5EF4-FFF2-40B4-BE49-F238E27FC236}">
                <a16:creationId xmlns:a16="http://schemas.microsoft.com/office/drawing/2014/main" id="{41A4B5E4-A360-754C-A36F-DB6687D77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5850" name="Rectangle 18">
            <a:extLst>
              <a:ext uri="{FF2B5EF4-FFF2-40B4-BE49-F238E27FC236}">
                <a16:creationId xmlns:a16="http://schemas.microsoft.com/office/drawing/2014/main" id="{B0520750-ED5B-E84D-8429-1E01E38A9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pic>
        <p:nvPicPr>
          <p:cNvPr id="35851" name="Picture 17">
            <a:extLst>
              <a:ext uri="{FF2B5EF4-FFF2-40B4-BE49-F238E27FC236}">
                <a16:creationId xmlns:a16="http://schemas.microsoft.com/office/drawing/2014/main" id="{D931E349-851A-4947-A999-25426AD08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3" y="2071688"/>
            <a:ext cx="7334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2" name="Rectangle 20">
            <a:extLst>
              <a:ext uri="{FF2B5EF4-FFF2-40B4-BE49-F238E27FC236}">
                <a16:creationId xmlns:a16="http://schemas.microsoft.com/office/drawing/2014/main" id="{DA8A25F2-A698-874E-AA1D-B90D25136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pic>
        <p:nvPicPr>
          <p:cNvPr id="35853" name="Picture 19">
            <a:extLst>
              <a:ext uri="{FF2B5EF4-FFF2-40B4-BE49-F238E27FC236}">
                <a16:creationId xmlns:a16="http://schemas.microsoft.com/office/drawing/2014/main" id="{2436F306-60B2-E840-8E36-6DD069884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938" y="2071688"/>
            <a:ext cx="2762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4" name="Picture 19">
            <a:extLst>
              <a:ext uri="{FF2B5EF4-FFF2-40B4-BE49-F238E27FC236}">
                <a16:creationId xmlns:a16="http://schemas.microsoft.com/office/drawing/2014/main" id="{9D0292DB-1D0D-494F-A494-A2B84A714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924175"/>
            <a:ext cx="2762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5" name="Picture 19">
            <a:extLst>
              <a:ext uri="{FF2B5EF4-FFF2-40B4-BE49-F238E27FC236}">
                <a16:creationId xmlns:a16="http://schemas.microsoft.com/office/drawing/2014/main" id="{072C94EF-B5E1-F341-BF62-B90A224DB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495550"/>
            <a:ext cx="2762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6" name="Rectangle 22">
            <a:extLst>
              <a:ext uri="{FF2B5EF4-FFF2-40B4-BE49-F238E27FC236}">
                <a16:creationId xmlns:a16="http://schemas.microsoft.com/office/drawing/2014/main" id="{44F3F450-574C-364B-A7DE-E8F9D5CC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pic>
        <p:nvPicPr>
          <p:cNvPr id="24597" name="Picture 21">
            <a:extLst>
              <a:ext uri="{FF2B5EF4-FFF2-40B4-BE49-F238E27FC236}">
                <a16:creationId xmlns:a16="http://schemas.microsoft.com/office/drawing/2014/main" id="{A78639E4-DCC5-2247-8D53-F1CFB92A9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000500"/>
            <a:ext cx="17240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58" name="Rectangle 24">
            <a:extLst>
              <a:ext uri="{FF2B5EF4-FFF2-40B4-BE49-F238E27FC236}">
                <a16:creationId xmlns:a16="http://schemas.microsoft.com/office/drawing/2014/main" id="{284B49AB-9556-4C44-A752-86DF4EE03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pic>
        <p:nvPicPr>
          <p:cNvPr id="24599" name="Picture 23">
            <a:extLst>
              <a:ext uri="{FF2B5EF4-FFF2-40B4-BE49-F238E27FC236}">
                <a16:creationId xmlns:a16="http://schemas.microsoft.com/office/drawing/2014/main" id="{79F1989E-60B3-FE4F-BE4F-22E8D0F72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572125"/>
            <a:ext cx="16668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egnaposto numero diapositiva 5">
            <a:extLst>
              <a:ext uri="{FF2B5EF4-FFF2-40B4-BE49-F238E27FC236}">
                <a16:creationId xmlns:a16="http://schemas.microsoft.com/office/drawing/2014/main" id="{26E1B8E5-2080-0844-97A0-16341A2E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9340D0F-A5CA-C947-AED2-790D0FAC5047}" type="slidenum">
              <a:rPr lang="it-IT" altLang="it-IT" sz="1400"/>
              <a:pPr eaLnBrk="1" hangingPunct="1"/>
              <a:t>19</a:t>
            </a:fld>
            <a:endParaRPr lang="it-IT" altLang="it-IT" sz="1400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434431A-B367-8A4E-AD00-5B32511D2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Esempio di problema di PLI: </a:t>
            </a:r>
            <a:br>
              <a:rPr lang="it-IT" altLang="it-IT" dirty="0">
                <a:ea typeface="ＭＳ Ｐゴシック" panose="020B0600070205080204" pitchFamily="34" charset="-128"/>
              </a:rPr>
            </a:br>
            <a:r>
              <a:rPr lang="it-IT" altLang="it-IT" dirty="0">
                <a:ea typeface="ＭＳ Ｐゴシック" panose="020B0600070205080204" pitchFamily="34" charset="-128"/>
              </a:rPr>
              <a:t>il problema dello zaino</a:t>
            </a:r>
            <a:br>
              <a:rPr lang="it-IT" altLang="it-IT" dirty="0">
                <a:ea typeface="ＭＳ Ｐゴシック" panose="020B0600070205080204" pitchFamily="34" charset="-128"/>
              </a:rPr>
            </a:br>
            <a:r>
              <a:rPr lang="it-IT" altLang="it-IT" sz="2000" dirty="0">
                <a:ea typeface="ＭＳ Ｐゴシック" panose="020B0600070205080204" pitchFamily="34" charset="-128"/>
              </a:rPr>
              <a:t>Modellazione</a:t>
            </a:r>
          </a:p>
        </p:txBody>
      </p:sp>
      <p:sp>
        <p:nvSpPr>
          <p:cNvPr id="37891" name="Segnaposto testo 7">
            <a:extLst>
              <a:ext uri="{FF2B5EF4-FFF2-40B4-BE49-F238E27FC236}">
                <a16:creationId xmlns:a16="http://schemas.microsoft.com/office/drawing/2014/main" id="{49D70278-CA03-704C-A3CA-BA8E0BEF7D1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14313" y="2000250"/>
            <a:ext cx="8929687" cy="4114800"/>
          </a:xfrm>
        </p:spPr>
        <p:txBody>
          <a:bodyPr/>
          <a:lstStyle/>
          <a:p>
            <a:r>
              <a:rPr lang="it-IT" altLang="it-IT" sz="2400">
                <a:ea typeface="ＭＳ Ｐゴシック" panose="020B0600070205080204" pitchFamily="34" charset="-128"/>
              </a:rPr>
              <a:t>Si è così ottenuta la formulazione del </a:t>
            </a:r>
            <a:r>
              <a:rPr lang="it-IT" altLang="it-IT" sz="2400" i="1" u="sng">
                <a:ea typeface="ＭＳ Ｐゴシック" panose="020B0600070205080204" pitchFamily="34" charset="-128"/>
              </a:rPr>
              <a:t>0-1 Knapsack problem</a:t>
            </a:r>
            <a:r>
              <a:rPr lang="it-IT" altLang="it-IT" sz="2400">
                <a:ea typeface="ＭＳ Ｐゴシック" panose="020B0600070205080204" pitchFamily="34" charset="-128"/>
              </a:rPr>
              <a:t>:</a:t>
            </a:r>
          </a:p>
          <a:p>
            <a:endParaRPr lang="it-IT" altLang="it-IT" sz="2400">
              <a:ea typeface="ＭＳ Ｐゴシック" panose="020B0600070205080204" pitchFamily="34" charset="-128"/>
            </a:endParaRPr>
          </a:p>
          <a:p>
            <a:endParaRPr lang="it-IT" altLang="it-IT" sz="2400">
              <a:ea typeface="ＭＳ Ｐゴシック" panose="020B0600070205080204" pitchFamily="34" charset="-128"/>
            </a:endParaRPr>
          </a:p>
          <a:p>
            <a:endParaRPr lang="it-IT" altLang="it-IT" sz="240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r>
              <a:rPr lang="it-IT" altLang="it-IT" sz="2400">
                <a:ea typeface="ＭＳ Ｐゴシック" panose="020B0600070205080204" pitchFamily="34" charset="-128"/>
              </a:rPr>
              <a:t> s.t.</a:t>
            </a:r>
          </a:p>
          <a:p>
            <a:pPr>
              <a:spcBef>
                <a:spcPts val="1800"/>
              </a:spcBef>
              <a:buFont typeface="Wingdings" pitchFamily="2" charset="2"/>
              <a:buNone/>
            </a:pPr>
            <a:endParaRPr lang="it-IT" altLang="it-IT" sz="2400">
              <a:ea typeface="ＭＳ Ｐゴシック" panose="020B0600070205080204" pitchFamily="34" charset="-128"/>
            </a:endParaRPr>
          </a:p>
          <a:p>
            <a:pPr>
              <a:spcBef>
                <a:spcPts val="1800"/>
              </a:spcBef>
            </a:pPr>
            <a:endParaRPr lang="it-IT" altLang="it-IT" sz="2400">
              <a:ea typeface="ＭＳ Ｐゴシック" panose="020B0600070205080204" pitchFamily="34" charset="-128"/>
            </a:endParaRPr>
          </a:p>
          <a:p>
            <a:pPr>
              <a:buFont typeface="Wingdings" pitchFamily="2" charset="2"/>
              <a:buNone/>
            </a:pPr>
            <a:endParaRPr lang="it-IT" altLang="it-IT" sz="2400">
              <a:ea typeface="ＭＳ Ｐゴシック" panose="020B0600070205080204" pitchFamily="34" charset="-128"/>
            </a:endParaRPr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ABB3A7B9-2919-7B4D-B143-AE9EB33C3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7893" name="Rectangle 4">
            <a:extLst>
              <a:ext uri="{FF2B5EF4-FFF2-40B4-BE49-F238E27FC236}">
                <a16:creationId xmlns:a16="http://schemas.microsoft.com/office/drawing/2014/main" id="{EBB4E055-7E9E-8D41-9778-6F386B4CA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7894" name="Rectangle 6">
            <a:extLst>
              <a:ext uri="{FF2B5EF4-FFF2-40B4-BE49-F238E27FC236}">
                <a16:creationId xmlns:a16="http://schemas.microsoft.com/office/drawing/2014/main" id="{BDCA714A-119D-DA44-BAFD-3CE9E2C45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7895" name="Rectangle 8">
            <a:extLst>
              <a:ext uri="{FF2B5EF4-FFF2-40B4-BE49-F238E27FC236}">
                <a16:creationId xmlns:a16="http://schemas.microsoft.com/office/drawing/2014/main" id="{75A549B9-1636-0C4E-AB2C-A9C33640A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7896" name="Rectangle 10">
            <a:extLst>
              <a:ext uri="{FF2B5EF4-FFF2-40B4-BE49-F238E27FC236}">
                <a16:creationId xmlns:a16="http://schemas.microsoft.com/office/drawing/2014/main" id="{8F26B568-42EF-334C-A903-B86307C34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7897" name="Rectangle 12">
            <a:extLst>
              <a:ext uri="{FF2B5EF4-FFF2-40B4-BE49-F238E27FC236}">
                <a16:creationId xmlns:a16="http://schemas.microsoft.com/office/drawing/2014/main" id="{9928D5AE-D028-D840-A474-AFEF73806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7898" name="Rectangle 2">
            <a:extLst>
              <a:ext uri="{FF2B5EF4-FFF2-40B4-BE49-F238E27FC236}">
                <a16:creationId xmlns:a16="http://schemas.microsoft.com/office/drawing/2014/main" id="{32AB1202-176E-B747-A662-D2E0DE6FC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pic>
        <p:nvPicPr>
          <p:cNvPr id="37899" name="Picture 23">
            <a:extLst>
              <a:ext uri="{FF2B5EF4-FFF2-40B4-BE49-F238E27FC236}">
                <a16:creationId xmlns:a16="http://schemas.microsoft.com/office/drawing/2014/main" id="{EC782D7C-3577-5A44-B5BC-7465F057E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2571750"/>
            <a:ext cx="166687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0" name="Picture 21">
            <a:extLst>
              <a:ext uri="{FF2B5EF4-FFF2-40B4-BE49-F238E27FC236}">
                <a16:creationId xmlns:a16="http://schemas.microsoft.com/office/drawing/2014/main" id="{574853C5-FAD0-6640-82AD-F9F166D6C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4286250"/>
            <a:ext cx="1724025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1" name="Rectangle 45">
            <a:extLst>
              <a:ext uri="{FF2B5EF4-FFF2-40B4-BE49-F238E27FC236}">
                <a16:creationId xmlns:a16="http://schemas.microsoft.com/office/drawing/2014/main" id="{72D479DB-6AE9-764D-B46D-487211356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pic>
        <p:nvPicPr>
          <p:cNvPr id="37902" name="Picture 44">
            <a:extLst>
              <a:ext uri="{FF2B5EF4-FFF2-40B4-BE49-F238E27FC236}">
                <a16:creationId xmlns:a16="http://schemas.microsoft.com/office/drawing/2014/main" id="{3457CBEF-2635-2644-9C1E-AA342CF07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5643563"/>
            <a:ext cx="27717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03" name="Rectangle 46">
            <a:extLst>
              <a:ext uri="{FF2B5EF4-FFF2-40B4-BE49-F238E27FC236}">
                <a16:creationId xmlns:a16="http://schemas.microsoft.com/office/drawing/2014/main" id="{D11DEE06-212B-C040-8915-CDA0F8196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9750" y="885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it-IT" altLang="it-IT" sz="180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C2B66F5-2B14-5C4E-BB7A-0E0130680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2517775"/>
            <a:ext cx="542925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it-IT" altLang="it-IT" b="1"/>
              <a:t>Esercizio.</a:t>
            </a:r>
            <a:r>
              <a:rPr lang="it-IT" altLang="it-IT"/>
              <a:t> Un ladro entra in un magazzino e trova i seguenti oggetti:</a:t>
            </a:r>
          </a:p>
          <a:p>
            <a:pPr eaLnBrk="1" hangingPunct="1"/>
            <a:endParaRPr lang="it-IT" altLang="it-IT" sz="1800"/>
          </a:p>
          <a:p>
            <a:pPr eaLnBrk="1" hangingPunct="1"/>
            <a:endParaRPr lang="it-IT" altLang="it-IT" sz="1800"/>
          </a:p>
          <a:p>
            <a:pPr eaLnBrk="1" hangingPunct="1"/>
            <a:endParaRPr lang="it-IT" altLang="it-IT" sz="1800"/>
          </a:p>
          <a:p>
            <a:pPr eaLnBrk="1" hangingPunct="1"/>
            <a:endParaRPr lang="it-IT" altLang="it-IT" sz="1800"/>
          </a:p>
          <a:p>
            <a:pPr eaLnBrk="1" hangingPunct="1"/>
            <a:endParaRPr lang="it-IT" altLang="it-IT" sz="1800"/>
          </a:p>
          <a:p>
            <a:pPr eaLnBrk="1" hangingPunct="1"/>
            <a:endParaRPr lang="it-IT" altLang="it-IT" sz="1800"/>
          </a:p>
          <a:p>
            <a:pPr eaLnBrk="1" hangingPunct="1"/>
            <a:r>
              <a:rPr lang="it-IT" altLang="it-IT"/>
              <a:t>Scrivere questa istanza del problema dello zaino, in modo da aiutare il ladro a realizzare il furto di maggior valore, compatibilmente con la capacità del suo zaino</a:t>
            </a:r>
            <a:endParaRPr lang="it-IT" altLang="it-IT" sz="1800"/>
          </a:p>
        </p:txBody>
      </p:sp>
      <p:graphicFrame>
        <p:nvGraphicFramePr>
          <p:cNvPr id="22" name="Tabella 21">
            <a:extLst>
              <a:ext uri="{FF2B5EF4-FFF2-40B4-BE49-F238E27FC236}">
                <a16:creationId xmlns:a16="http://schemas.microsoft.com/office/drawing/2014/main" id="{F9AE4339-0105-2341-A4DF-D01C3684C2E2}"/>
              </a:ext>
            </a:extLst>
          </p:cNvPr>
          <p:cNvGraphicFramePr>
            <a:graphicFrameLocks noGrp="1"/>
          </p:cNvGraphicFramePr>
          <p:nvPr/>
        </p:nvGraphicFramePr>
        <p:xfrm>
          <a:off x="3786188" y="3357563"/>
          <a:ext cx="4857750" cy="1550989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3635616589"/>
                    </a:ext>
                  </a:extLst>
                </a:gridCol>
                <a:gridCol w="608012">
                  <a:extLst>
                    <a:ext uri="{9D8B030D-6E8A-4147-A177-3AD203B41FA5}">
                      <a16:colId xmlns:a16="http://schemas.microsoft.com/office/drawing/2014/main" val="2037499020"/>
                    </a:ext>
                  </a:extLst>
                </a:gridCol>
                <a:gridCol w="606425">
                  <a:extLst>
                    <a:ext uri="{9D8B030D-6E8A-4147-A177-3AD203B41FA5}">
                      <a16:colId xmlns:a16="http://schemas.microsoft.com/office/drawing/2014/main" val="2476770392"/>
                    </a:ext>
                  </a:extLst>
                </a:gridCol>
                <a:gridCol w="608013">
                  <a:extLst>
                    <a:ext uri="{9D8B030D-6E8A-4147-A177-3AD203B41FA5}">
                      <a16:colId xmlns:a16="http://schemas.microsoft.com/office/drawing/2014/main" val="3088067094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1999353777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3615443589"/>
                    </a:ext>
                  </a:extLst>
                </a:gridCol>
                <a:gridCol w="531813">
                  <a:extLst>
                    <a:ext uri="{9D8B030D-6E8A-4147-A177-3AD203B41FA5}">
                      <a16:colId xmlns:a16="http://schemas.microsoft.com/office/drawing/2014/main" val="2157591764"/>
                    </a:ext>
                  </a:extLst>
                </a:gridCol>
              </a:tblGrid>
              <a:tr h="3841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Elemento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783573"/>
                  </a:ext>
                </a:extLst>
              </a:tr>
              <a:tr h="388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Peso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204032"/>
                  </a:ext>
                </a:extLst>
              </a:tr>
              <a:tr h="3889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Valore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712950"/>
                  </a:ext>
                </a:extLst>
              </a:tr>
              <a:tr h="388938">
                <a:tc gridSpan="7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Capacità zaino = 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05674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77E89A49-8B6C-4D42-ABCA-39EA2FBDF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Il processo decisionale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FAE7B2E2-3405-7449-9D12-74E63019D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000250"/>
            <a:ext cx="9144000" cy="45005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it-IT" altLang="it-IT" sz="2400" dirty="0">
                <a:ea typeface="ＭＳ Ｐゴシック" panose="020B0600070205080204" pitchFamily="34" charset="-128"/>
              </a:rPr>
              <a:t>Studieremo metodi per prescrivere decisioni in problemi con 1 decisore e 1 criterio decisionale con questi step: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it-IT" altLang="it-IT" sz="800" dirty="0">
              <a:ea typeface="ＭＳ Ｐゴシック" panose="020B0600070205080204" pitchFamily="34" charset="-128"/>
            </a:endParaRPr>
          </a:p>
          <a:p>
            <a:pPr marL="457200" indent="-457200" eaLnBrk="1" hangingPunct="1">
              <a:buFont typeface="+mj-lt"/>
              <a:buAutoNum type="arabicPeriod"/>
            </a:pPr>
            <a:r>
              <a:rPr lang="it-IT" altLang="it-IT" sz="2400" dirty="0">
                <a:ea typeface="ＭＳ Ｐゴシック" panose="020B0600070205080204" pitchFamily="34" charset="-128"/>
              </a:rPr>
              <a:t>Individuazione del problema con il relativo criterio decisionale e requisiti richiesti alla decisione;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it-IT" altLang="it-IT" sz="2400" dirty="0">
                <a:ea typeface="ＭＳ Ｐゴシック" panose="020B0600070205080204" pitchFamily="34" charset="-128"/>
              </a:rPr>
              <a:t>Costruzione di un </a:t>
            </a:r>
            <a:r>
              <a:rPr lang="it-IT" altLang="it-IT" sz="2400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modello di ottimizzazione</a:t>
            </a:r>
            <a:r>
              <a:rPr lang="it-IT" altLang="it-IT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it-IT" altLang="it-IT" sz="2400" dirty="0">
                <a:ea typeface="ＭＳ Ｐゴシック" panose="020B0600070205080204" pitchFamily="34" charset="-128"/>
              </a:rPr>
              <a:t>per il problema;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it-IT" altLang="it-IT" sz="2400" dirty="0">
                <a:ea typeface="ＭＳ Ｐゴシック" panose="020B0600070205080204" pitchFamily="34" charset="-128"/>
              </a:rPr>
              <a:t>Definizione di un </a:t>
            </a:r>
            <a:r>
              <a:rPr lang="it-IT" altLang="it-IT" sz="2400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algoritmo</a:t>
            </a:r>
            <a:r>
              <a:rPr lang="it-IT" altLang="it-IT" sz="2400" dirty="0">
                <a:ea typeface="ＭＳ Ｐゴシック" panose="020B0600070205080204" pitchFamily="34" charset="-128"/>
              </a:rPr>
              <a:t> risolutivo per il modello;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it-IT" altLang="it-IT" sz="2400" dirty="0">
                <a:ea typeface="ＭＳ Ｐゴシック" panose="020B0600070205080204" pitchFamily="34" charset="-128"/>
              </a:rPr>
              <a:t>Implementazione dell’</a:t>
            </a:r>
            <a:r>
              <a:rPr lang="it-IT" altLang="ja-JP" sz="2400" dirty="0">
                <a:ea typeface="ＭＳ Ｐゴシック" panose="020B0600070205080204" pitchFamily="34" charset="-128"/>
              </a:rPr>
              <a:t>algoritmo con un linguaggio di  programmazione e/o sua esecuzione con un solver;</a:t>
            </a:r>
          </a:p>
          <a:p>
            <a:pPr marL="457200" indent="-457200" eaLnBrk="1" hangingPunct="1">
              <a:buFont typeface="+mj-lt"/>
              <a:buAutoNum type="arabicPeriod"/>
            </a:pPr>
            <a:r>
              <a:rPr lang="it-IT" altLang="it-IT" sz="2400" dirty="0">
                <a:ea typeface="ＭＳ Ｐゴシック" panose="020B0600070205080204" pitchFamily="34" charset="-128"/>
              </a:rPr>
              <a:t>Determinazione delle soluzioni e loro analisi.</a:t>
            </a:r>
          </a:p>
          <a:p>
            <a:pPr marL="228600" indent="-228600" eaLnBrk="1" hangingPunct="1">
              <a:buFont typeface="+mj-lt"/>
              <a:buAutoNum type="arabicPeriod"/>
            </a:pPr>
            <a:endParaRPr lang="it-IT" altLang="it-IT" sz="10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it-IT" altLang="it-IT" sz="2400" dirty="0">
                <a:ea typeface="ＭＳ Ｐゴシック" panose="020B0600070205080204" pitchFamily="34" charset="-128"/>
              </a:rPr>
              <a:t>Tipicamente queste fasi non sono strettamente sequenziali.</a:t>
            </a:r>
          </a:p>
        </p:txBody>
      </p:sp>
      <p:sp>
        <p:nvSpPr>
          <p:cNvPr id="17411" name="Segnaposto numero diapositiva 3">
            <a:extLst>
              <a:ext uri="{FF2B5EF4-FFF2-40B4-BE49-F238E27FC236}">
                <a16:creationId xmlns:a16="http://schemas.microsoft.com/office/drawing/2014/main" id="{6B0992A8-6271-724D-B0C5-F1087FA9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816C41A-615D-2D41-BB4D-0A2255BC38D4}" type="slidenum">
              <a:rPr lang="it-IT" altLang="it-IT" sz="1400"/>
              <a:pPr eaLnBrk="1" hangingPunct="1"/>
              <a:t>2</a:t>
            </a:fld>
            <a:endParaRPr lang="it-IT" altLang="it-IT"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egnaposto numero diapositiva 5">
            <a:extLst>
              <a:ext uri="{FF2B5EF4-FFF2-40B4-BE49-F238E27FC236}">
                <a16:creationId xmlns:a16="http://schemas.microsoft.com/office/drawing/2014/main" id="{940351AF-EF59-1D40-B18B-101A6B72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E4EDF49-23BF-6943-9657-828727033222}" type="slidenum">
              <a:rPr lang="it-IT" altLang="it-IT" sz="1400"/>
              <a:pPr eaLnBrk="1" hangingPunct="1"/>
              <a:t>20</a:t>
            </a:fld>
            <a:endParaRPr lang="it-IT" altLang="it-IT" sz="14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5187DA00-A4A6-4D4A-99C2-166B5B7D5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Esempio di problema di PLI: </a:t>
            </a:r>
            <a:br>
              <a:rPr lang="it-IT" altLang="it-IT" dirty="0">
                <a:ea typeface="ＭＳ Ｐゴシック" panose="020B0600070205080204" pitchFamily="34" charset="-128"/>
              </a:rPr>
            </a:br>
            <a:r>
              <a:rPr lang="it-IT" altLang="it-IT" dirty="0">
                <a:ea typeface="ＭＳ Ｐゴシック" panose="020B0600070205080204" pitchFamily="34" charset="-128"/>
              </a:rPr>
              <a:t>il problema dello zaino</a:t>
            </a:r>
            <a:br>
              <a:rPr lang="it-IT" altLang="it-IT" dirty="0">
                <a:ea typeface="ＭＳ Ｐゴシック" panose="020B0600070205080204" pitchFamily="34" charset="-128"/>
              </a:rPr>
            </a:br>
            <a:r>
              <a:rPr lang="it-IT" altLang="it-IT" sz="2000" dirty="0">
                <a:ea typeface="ＭＳ Ｐゴシック" panose="020B0600070205080204" pitchFamily="34" charset="-128"/>
              </a:rPr>
              <a:t>Risoluzione con un algoritmo</a:t>
            </a:r>
          </a:p>
        </p:txBody>
      </p:sp>
      <p:sp>
        <p:nvSpPr>
          <p:cNvPr id="39939" name="Rettangolo 5">
            <a:extLst>
              <a:ext uri="{FF2B5EF4-FFF2-40B4-BE49-F238E27FC236}">
                <a16:creationId xmlns:a16="http://schemas.microsoft.com/office/drawing/2014/main" id="{8DA5E4A8-7F7D-8C44-A519-E27291673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134654"/>
            <a:ext cx="8475662" cy="38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it-IT" sz="1800" dirty="0"/>
          </a:p>
          <a:p>
            <a:pPr eaLnBrk="1" hangingPunct="1"/>
            <a:r>
              <a:rPr lang="en-US" altLang="it-IT" sz="2000" dirty="0"/>
              <a:t>FUNZIONE OBIETTIVO: 51,00</a:t>
            </a:r>
          </a:p>
          <a:p>
            <a:pPr eaLnBrk="1" hangingPunct="1"/>
            <a:r>
              <a:rPr lang="en-US" altLang="it-IT" sz="2000" dirty="0"/>
              <a:t>       VARIABILE          VALORE</a:t>
            </a:r>
          </a:p>
          <a:p>
            <a:pPr eaLnBrk="1" hangingPunct="1"/>
            <a:r>
              <a:rPr lang="en-US" altLang="it-IT" sz="2000" dirty="0"/>
              <a:t>	X</a:t>
            </a:r>
            <a:r>
              <a:rPr lang="en-US" altLang="it-IT" sz="2000" baseline="-25000" dirty="0"/>
              <a:t>A</a:t>
            </a:r>
            <a:r>
              <a:rPr lang="en-US" altLang="it-IT" sz="2000" dirty="0"/>
              <a:t>       	 	0,00 </a:t>
            </a:r>
          </a:p>
          <a:p>
            <a:pPr eaLnBrk="1" hangingPunct="1"/>
            <a:r>
              <a:rPr lang="en-US" altLang="it-IT" sz="2000" dirty="0"/>
              <a:t>	</a:t>
            </a:r>
            <a:r>
              <a:rPr lang="en-US" altLang="it-IT" sz="2000" b="1" dirty="0"/>
              <a:t>X</a:t>
            </a:r>
            <a:r>
              <a:rPr lang="en-US" altLang="it-IT" sz="2000" b="1" baseline="-25000" dirty="0"/>
              <a:t>B</a:t>
            </a:r>
            <a:r>
              <a:rPr lang="en-US" altLang="it-IT" sz="2000" b="1" dirty="0"/>
              <a:t>       		1,00</a:t>
            </a:r>
          </a:p>
          <a:p>
            <a:pPr eaLnBrk="1" hangingPunct="1"/>
            <a:r>
              <a:rPr lang="en-US" altLang="it-IT" sz="2000" b="1" dirty="0"/>
              <a:t>	X</a:t>
            </a:r>
            <a:r>
              <a:rPr lang="en-US" altLang="it-IT" sz="2000" b="1" baseline="-25000" dirty="0"/>
              <a:t>C</a:t>
            </a:r>
            <a:r>
              <a:rPr lang="en-US" altLang="it-IT" sz="2000" b="1" dirty="0"/>
              <a:t>       	  	1,00</a:t>
            </a:r>
          </a:p>
          <a:p>
            <a:pPr eaLnBrk="1" hangingPunct="1"/>
            <a:r>
              <a:rPr lang="en-US" altLang="it-IT" sz="2000" dirty="0"/>
              <a:t>	X</a:t>
            </a:r>
            <a:r>
              <a:rPr lang="en-US" altLang="it-IT" sz="2000" baseline="-25000" dirty="0"/>
              <a:t>D</a:t>
            </a:r>
            <a:r>
              <a:rPr lang="en-US" altLang="it-IT" sz="2000" dirty="0"/>
              <a:t>       	 	0,00</a:t>
            </a:r>
          </a:p>
          <a:p>
            <a:pPr eaLnBrk="1" hangingPunct="1"/>
            <a:r>
              <a:rPr lang="en-US" altLang="it-IT" sz="2000" dirty="0"/>
              <a:t>	X</a:t>
            </a:r>
            <a:r>
              <a:rPr lang="en-US" altLang="it-IT" sz="2000" baseline="-25000" dirty="0"/>
              <a:t>E</a:t>
            </a:r>
            <a:r>
              <a:rPr lang="en-US" altLang="it-IT" sz="2000" dirty="0"/>
              <a:t>         	0,00</a:t>
            </a:r>
          </a:p>
          <a:p>
            <a:pPr eaLnBrk="1" hangingPunct="1"/>
            <a:r>
              <a:rPr lang="en-US" altLang="it-IT" sz="2000" dirty="0"/>
              <a:t>	X</a:t>
            </a:r>
            <a:r>
              <a:rPr lang="en-US" altLang="it-IT" sz="2000" baseline="-25000" dirty="0"/>
              <a:t>F</a:t>
            </a:r>
            <a:r>
              <a:rPr lang="en-US" altLang="it-IT" sz="2000" dirty="0"/>
              <a:t>         	0,00</a:t>
            </a:r>
          </a:p>
          <a:p>
            <a:pPr eaLnBrk="1" hangingPunct="1"/>
            <a:endParaRPr lang="en-US" altLang="it-IT" sz="1800" dirty="0"/>
          </a:p>
          <a:p>
            <a:pPr eaLnBrk="1" hangingPunct="1"/>
            <a:r>
              <a:rPr lang="en-US" altLang="it-IT" dirty="0"/>
              <a:t>Lo </a:t>
            </a:r>
            <a:r>
              <a:rPr lang="en-US" altLang="it-IT" dirty="0" err="1"/>
              <a:t>spazio</a:t>
            </a:r>
            <a:r>
              <a:rPr lang="en-US" altLang="it-IT" dirty="0"/>
              <a:t> </a:t>
            </a:r>
            <a:r>
              <a:rPr lang="en-US" altLang="it-IT" dirty="0" err="1"/>
              <a:t>residuo</a:t>
            </a:r>
            <a:r>
              <a:rPr lang="en-US" altLang="it-IT" dirty="0"/>
              <a:t> </a:t>
            </a:r>
            <a:r>
              <a:rPr lang="en-US" altLang="it-IT" dirty="0" err="1"/>
              <a:t>sullo</a:t>
            </a:r>
            <a:r>
              <a:rPr lang="en-US" altLang="it-IT" dirty="0"/>
              <a:t> </a:t>
            </a:r>
            <a:r>
              <a:rPr lang="en-US" altLang="it-IT" dirty="0" err="1"/>
              <a:t>zaino</a:t>
            </a:r>
            <a:r>
              <a:rPr lang="en-US" altLang="it-IT" dirty="0"/>
              <a:t> </a:t>
            </a:r>
            <a:r>
              <a:rPr lang="en-US" altLang="it-IT" dirty="0" err="1"/>
              <a:t>è</a:t>
            </a:r>
            <a:r>
              <a:rPr lang="en-US" altLang="it-IT" dirty="0"/>
              <a:t> 19 – (12 + 6) = 1. E’ </a:t>
            </a:r>
            <a:r>
              <a:rPr lang="en-US" altLang="it-IT" dirty="0" err="1"/>
              <a:t>questo</a:t>
            </a:r>
            <a:r>
              <a:rPr lang="en-US" altLang="it-IT" dirty="0"/>
              <a:t> lo </a:t>
            </a:r>
            <a:r>
              <a:rPr lang="en-US" altLang="it-IT" b="1" dirty="0" err="1">
                <a:solidFill>
                  <a:srgbClr val="FF0000"/>
                </a:solidFill>
              </a:rPr>
              <a:t>scarto</a:t>
            </a:r>
            <a:r>
              <a:rPr lang="en-US" altLang="it-IT" dirty="0"/>
              <a:t> del </a:t>
            </a:r>
            <a:r>
              <a:rPr lang="en-US" altLang="it-IT" dirty="0" err="1"/>
              <a:t>vincolo</a:t>
            </a:r>
            <a:r>
              <a:rPr lang="en-US" altLang="it-IT" dirty="0"/>
              <a:t> </a:t>
            </a:r>
            <a:r>
              <a:rPr lang="en-US" altLang="it-IT" dirty="0" err="1"/>
              <a:t>che</a:t>
            </a:r>
            <a:r>
              <a:rPr lang="en-US" altLang="it-IT" dirty="0"/>
              <a:t>, </a:t>
            </a:r>
            <a:r>
              <a:rPr lang="en-US" altLang="it-IT" dirty="0" err="1"/>
              <a:t>quindi</a:t>
            </a:r>
            <a:r>
              <a:rPr lang="en-US" altLang="it-IT" dirty="0"/>
              <a:t>, non </a:t>
            </a:r>
            <a:r>
              <a:rPr lang="en-US" altLang="it-IT" dirty="0" err="1"/>
              <a:t>è</a:t>
            </a:r>
            <a:r>
              <a:rPr lang="en-US" altLang="it-IT" dirty="0"/>
              <a:t> stretto.</a:t>
            </a:r>
          </a:p>
        </p:txBody>
      </p:sp>
      <p:pic>
        <p:nvPicPr>
          <p:cNvPr id="5" name="Picture 2" descr="ladro.jpg (300×366)">
            <a:extLst>
              <a:ext uri="{FF2B5EF4-FFF2-40B4-BE49-F238E27FC236}">
                <a16:creationId xmlns:a16="http://schemas.microsoft.com/office/drawing/2014/main" id="{4AE1CD14-A087-3D47-A1B9-3FC776FAE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072" y="2334419"/>
            <a:ext cx="2881313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Freccia destra 8">
            <a:extLst>
              <a:ext uri="{FF2B5EF4-FFF2-40B4-BE49-F238E27FC236}">
                <a16:creationId xmlns:a16="http://schemas.microsoft.com/office/drawing/2014/main" id="{BF06A28E-6B3B-C44F-A111-CBCC37D272DC}"/>
              </a:ext>
            </a:extLst>
          </p:cNvPr>
          <p:cNvSpPr>
            <a:spLocks noChangeArrowheads="1"/>
          </p:cNvSpPr>
          <p:nvPr/>
        </p:nvSpPr>
        <p:spPr bwMode="auto">
          <a:xfrm rot="21327015">
            <a:off x="3869205" y="4072002"/>
            <a:ext cx="2841963" cy="467092"/>
          </a:xfrm>
          <a:prstGeom prst="rightArrow">
            <a:avLst>
              <a:gd name="adj1" fmla="val 21006"/>
              <a:gd name="adj2" fmla="val 49993"/>
            </a:avLst>
          </a:prstGeom>
          <a:gradFill rotWithShape="1">
            <a:gsLst>
              <a:gs pos="0">
                <a:srgbClr val="00FFB6"/>
              </a:gs>
              <a:gs pos="20000">
                <a:srgbClr val="00FEB2"/>
              </a:gs>
              <a:gs pos="100000">
                <a:srgbClr val="00C287"/>
              </a:gs>
            </a:gsLst>
            <a:lin ang="5400000"/>
          </a:gradFill>
          <a:ln w="9525">
            <a:solidFill>
              <a:srgbClr val="00E4A7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it-IT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3C893C3-48B3-1042-B2C7-38EED6D79731}"/>
              </a:ext>
            </a:extLst>
          </p:cNvPr>
          <p:cNvSpPr/>
          <p:nvPr/>
        </p:nvSpPr>
        <p:spPr>
          <a:xfrm>
            <a:off x="432726" y="2084189"/>
            <a:ext cx="79431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it-IT" sz="2000" dirty="0"/>
              <a:t>Max 30 X</a:t>
            </a:r>
            <a:r>
              <a:rPr lang="en-US" altLang="it-IT" sz="2000" baseline="-25000" dirty="0"/>
              <a:t>A</a:t>
            </a:r>
            <a:r>
              <a:rPr lang="en-US" altLang="it-IT" sz="2000" dirty="0"/>
              <a:t> +36 X</a:t>
            </a:r>
            <a:r>
              <a:rPr lang="en-US" altLang="it-IT" sz="2000" baseline="-25000" dirty="0"/>
              <a:t>B</a:t>
            </a:r>
            <a:r>
              <a:rPr lang="en-US" altLang="it-IT" sz="2000" dirty="0"/>
              <a:t> + 15 X</a:t>
            </a:r>
            <a:r>
              <a:rPr lang="en-US" altLang="it-IT" sz="2000" baseline="-25000" dirty="0"/>
              <a:t>C</a:t>
            </a:r>
            <a:r>
              <a:rPr lang="en-US" altLang="it-IT" sz="2000" dirty="0"/>
              <a:t> + 11 X</a:t>
            </a:r>
            <a:r>
              <a:rPr lang="en-US" altLang="it-IT" sz="2000" baseline="-25000" dirty="0"/>
              <a:t>D</a:t>
            </a:r>
            <a:r>
              <a:rPr lang="en-US" altLang="it-IT" sz="2000" dirty="0"/>
              <a:t> + 5 X</a:t>
            </a:r>
            <a:r>
              <a:rPr lang="en-US" altLang="it-IT" sz="2000" baseline="-25000" dirty="0"/>
              <a:t>E</a:t>
            </a:r>
            <a:r>
              <a:rPr lang="en-US" altLang="it-IT" sz="2000" dirty="0"/>
              <a:t> + 3 X</a:t>
            </a:r>
            <a:r>
              <a:rPr lang="en-US" altLang="it-IT" sz="2000" baseline="-25000" dirty="0"/>
              <a:t>F</a:t>
            </a:r>
          </a:p>
          <a:p>
            <a:r>
              <a:rPr lang="en-US" sz="2000" dirty="0" err="1"/>
              <a:t>s.t.</a:t>
            </a:r>
            <a:endParaRPr lang="en-US" sz="2000" dirty="0"/>
          </a:p>
          <a:p>
            <a:r>
              <a:rPr lang="en-US" altLang="it-IT" sz="2000" dirty="0"/>
              <a:t>9 X</a:t>
            </a:r>
            <a:r>
              <a:rPr lang="en-US" altLang="it-IT" sz="2000" baseline="-25000" dirty="0"/>
              <a:t>A</a:t>
            </a:r>
            <a:r>
              <a:rPr lang="en-US" altLang="it-IT" sz="2000" dirty="0"/>
              <a:t> +12 X</a:t>
            </a:r>
            <a:r>
              <a:rPr lang="en-US" altLang="it-IT" sz="2000" baseline="-25000" dirty="0"/>
              <a:t>B</a:t>
            </a:r>
            <a:r>
              <a:rPr lang="en-US" altLang="it-IT" sz="2000" dirty="0"/>
              <a:t> + 6 X</a:t>
            </a:r>
            <a:r>
              <a:rPr lang="en-US" altLang="it-IT" sz="2000" baseline="-25000" dirty="0"/>
              <a:t>C</a:t>
            </a:r>
            <a:r>
              <a:rPr lang="en-US" altLang="it-IT" sz="2000" dirty="0"/>
              <a:t> + 5 X</a:t>
            </a:r>
            <a:r>
              <a:rPr lang="en-US" altLang="it-IT" sz="2000" baseline="-25000" dirty="0"/>
              <a:t>D</a:t>
            </a:r>
            <a:r>
              <a:rPr lang="en-US" altLang="it-IT" sz="2000" dirty="0"/>
              <a:t> + 3 X</a:t>
            </a:r>
            <a:r>
              <a:rPr lang="en-US" altLang="it-IT" sz="2000" baseline="-25000" dirty="0"/>
              <a:t>E</a:t>
            </a:r>
            <a:r>
              <a:rPr lang="en-US" altLang="it-IT" sz="2000" dirty="0"/>
              <a:t> + 2 X</a:t>
            </a:r>
            <a:r>
              <a:rPr lang="en-US" altLang="it-IT" sz="2000" baseline="-25000" dirty="0"/>
              <a:t>F</a:t>
            </a:r>
            <a:r>
              <a:rPr lang="en-US" altLang="it-IT" sz="2000" dirty="0"/>
              <a:t> &lt;= 19</a:t>
            </a:r>
          </a:p>
          <a:p>
            <a:r>
              <a:rPr lang="en-US" altLang="it-IT" sz="2000" dirty="0"/>
              <a:t>X</a:t>
            </a:r>
            <a:r>
              <a:rPr lang="en-US" altLang="it-IT" sz="2000" baseline="-25000" dirty="0"/>
              <a:t>A</a:t>
            </a:r>
            <a:r>
              <a:rPr lang="en-US" altLang="it-IT" sz="2000" dirty="0"/>
              <a:t>, X</a:t>
            </a:r>
            <a:r>
              <a:rPr lang="en-US" altLang="it-IT" sz="2000" baseline="-25000" dirty="0"/>
              <a:t>B</a:t>
            </a:r>
            <a:r>
              <a:rPr lang="en-US" altLang="it-IT" sz="2000" dirty="0"/>
              <a:t>, X</a:t>
            </a:r>
            <a:r>
              <a:rPr lang="en-US" altLang="it-IT" sz="2000" baseline="-25000" dirty="0"/>
              <a:t>C</a:t>
            </a:r>
            <a:r>
              <a:rPr lang="en-US" altLang="it-IT" sz="2000" dirty="0"/>
              <a:t>, X</a:t>
            </a:r>
            <a:r>
              <a:rPr lang="en-US" altLang="it-IT" sz="2000" baseline="-25000" dirty="0"/>
              <a:t>D</a:t>
            </a:r>
            <a:r>
              <a:rPr lang="en-US" altLang="it-IT" sz="2000" dirty="0"/>
              <a:t>, X</a:t>
            </a:r>
            <a:r>
              <a:rPr lang="en-US" altLang="it-IT" sz="2000" baseline="-25000" dirty="0"/>
              <a:t>E</a:t>
            </a:r>
            <a:r>
              <a:rPr lang="en-US" altLang="it-IT" sz="2000" dirty="0"/>
              <a:t>, X</a:t>
            </a:r>
            <a:r>
              <a:rPr lang="en-US" altLang="it-IT" sz="2000" baseline="-25000" dirty="0"/>
              <a:t>F</a:t>
            </a:r>
            <a:r>
              <a:rPr lang="en-US" altLang="it-IT" sz="2000" dirty="0"/>
              <a:t> </a:t>
            </a:r>
            <a:r>
              <a:rPr lang="en-US" altLang="it-IT" sz="2000" dirty="0" err="1"/>
              <a:t>booleane</a:t>
            </a:r>
            <a:endParaRPr lang="en-US" altLang="it-IT" sz="2000" dirty="0"/>
          </a:p>
        </p:txBody>
      </p:sp>
      <p:sp>
        <p:nvSpPr>
          <p:cNvPr id="11" name="Freccia destra 10">
            <a:extLst>
              <a:ext uri="{FF2B5EF4-FFF2-40B4-BE49-F238E27FC236}">
                <a16:creationId xmlns:a16="http://schemas.microsoft.com/office/drawing/2014/main" id="{AF38E53F-580D-FD43-B442-9CABDE6980C1}"/>
              </a:ext>
            </a:extLst>
          </p:cNvPr>
          <p:cNvSpPr>
            <a:spLocks noChangeArrowheads="1"/>
          </p:cNvSpPr>
          <p:nvPr/>
        </p:nvSpPr>
        <p:spPr bwMode="auto">
          <a:xfrm rot="21327015">
            <a:off x="3871694" y="4479182"/>
            <a:ext cx="2841963" cy="467092"/>
          </a:xfrm>
          <a:prstGeom prst="rightArrow">
            <a:avLst>
              <a:gd name="adj1" fmla="val 21006"/>
              <a:gd name="adj2" fmla="val 49993"/>
            </a:avLst>
          </a:prstGeom>
          <a:gradFill rotWithShape="1">
            <a:gsLst>
              <a:gs pos="0">
                <a:srgbClr val="00FFB6"/>
              </a:gs>
              <a:gs pos="20000">
                <a:srgbClr val="00FEB2"/>
              </a:gs>
              <a:gs pos="100000">
                <a:srgbClr val="00C287"/>
              </a:gs>
            </a:gsLst>
            <a:lin ang="5400000"/>
          </a:gradFill>
          <a:ln w="9525">
            <a:solidFill>
              <a:srgbClr val="00E4A7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it-IT" dirty="0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6394C-5553-35F6-2407-329E80738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egnaposto numero diapositiva 5">
            <a:extLst>
              <a:ext uri="{FF2B5EF4-FFF2-40B4-BE49-F238E27FC236}">
                <a16:creationId xmlns:a16="http://schemas.microsoft.com/office/drawing/2014/main" id="{B31E6024-6866-EA2D-952C-E49C11D7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E4EDF49-23BF-6943-9657-828727033222}" type="slidenum">
              <a:rPr lang="it-IT" altLang="it-IT" sz="1400"/>
              <a:pPr eaLnBrk="1" hangingPunct="1"/>
              <a:t>21</a:t>
            </a:fld>
            <a:endParaRPr lang="it-IT" altLang="it-IT" sz="14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1B0C2377-78B6-B01C-E007-18B3A1B82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1462087"/>
          </a:xfrm>
        </p:spPr>
        <p:txBody>
          <a:bodyPr/>
          <a:lstStyle/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Altro problema di PLI: </a:t>
            </a:r>
            <a:br>
              <a:rPr lang="it-IT" altLang="it-IT" dirty="0">
                <a:ea typeface="ＭＳ Ｐゴシック" panose="020B0600070205080204" pitchFamily="34" charset="-128"/>
              </a:rPr>
            </a:br>
            <a:r>
              <a:rPr lang="it-IT" altLang="it-IT" sz="4000" dirty="0">
                <a:ea typeface="ＭＳ Ｐゴシック" panose="020B0600070205080204" pitchFamily="34" charset="-128"/>
              </a:rPr>
              <a:t>Schedulazione di turni di infermieri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8FAE713-5535-7552-9E51-1C22260518CF}"/>
              </a:ext>
            </a:extLst>
          </p:cNvPr>
          <p:cNvSpPr/>
          <p:nvPr/>
        </p:nvSpPr>
        <p:spPr>
          <a:xfrm>
            <a:off x="432726" y="2084189"/>
            <a:ext cx="8514424" cy="1774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/>
              <a:t>Si vogliono determinare i turni degli infermieri di un ospedale. Ogni infermiere lavora 5 giorni consecutive e poi ha diritto a 2 giorni di riposo. Le esigenze di servizio richiedono la presenza del seguente numero minimo di infermieri:</a:t>
            </a:r>
          </a:p>
          <a:p>
            <a:endParaRPr lang="en-US" altLang="it-IT" sz="2000" baseline="-250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8759AB1A-D64F-7783-F83F-0833C7D23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459500"/>
              </p:ext>
            </p:extLst>
          </p:nvPr>
        </p:nvGraphicFramePr>
        <p:xfrm>
          <a:off x="481006" y="3905504"/>
          <a:ext cx="8411473" cy="806040"/>
        </p:xfrm>
        <a:graphic>
          <a:graphicData uri="http://schemas.openxmlformats.org/drawingml/2006/table">
            <a:tbl>
              <a:tblPr/>
              <a:tblGrid>
                <a:gridCol w="1361857">
                  <a:extLst>
                    <a:ext uri="{9D8B030D-6E8A-4147-A177-3AD203B41FA5}">
                      <a16:colId xmlns:a16="http://schemas.microsoft.com/office/drawing/2014/main" val="3536789065"/>
                    </a:ext>
                  </a:extLst>
                </a:gridCol>
                <a:gridCol w="1281748">
                  <a:extLst>
                    <a:ext uri="{9D8B030D-6E8A-4147-A177-3AD203B41FA5}">
                      <a16:colId xmlns:a16="http://schemas.microsoft.com/office/drawing/2014/main" val="4252857205"/>
                    </a:ext>
                  </a:extLst>
                </a:gridCol>
                <a:gridCol w="1303373">
                  <a:extLst>
                    <a:ext uri="{9D8B030D-6E8A-4147-A177-3AD203B41FA5}">
                      <a16:colId xmlns:a16="http://schemas.microsoft.com/office/drawing/2014/main" val="328903492"/>
                    </a:ext>
                  </a:extLst>
                </a:gridCol>
                <a:gridCol w="1099905">
                  <a:extLst>
                    <a:ext uri="{9D8B030D-6E8A-4147-A177-3AD203B41FA5}">
                      <a16:colId xmlns:a16="http://schemas.microsoft.com/office/drawing/2014/main" val="144215258"/>
                    </a:ext>
                  </a:extLst>
                </a:gridCol>
                <a:gridCol w="1201639">
                  <a:extLst>
                    <a:ext uri="{9D8B030D-6E8A-4147-A177-3AD203B41FA5}">
                      <a16:colId xmlns:a16="http://schemas.microsoft.com/office/drawing/2014/main" val="3538356356"/>
                    </a:ext>
                  </a:extLst>
                </a:gridCol>
                <a:gridCol w="1121530">
                  <a:extLst>
                    <a:ext uri="{9D8B030D-6E8A-4147-A177-3AD203B41FA5}">
                      <a16:colId xmlns:a16="http://schemas.microsoft.com/office/drawing/2014/main" val="3017248067"/>
                    </a:ext>
                  </a:extLst>
                </a:gridCol>
                <a:gridCol w="1041421">
                  <a:extLst>
                    <a:ext uri="{9D8B030D-6E8A-4147-A177-3AD203B41FA5}">
                      <a16:colId xmlns:a16="http://schemas.microsoft.com/office/drawing/2014/main" val="2329506513"/>
                    </a:ext>
                  </a:extLst>
                </a:gridCol>
              </a:tblGrid>
              <a:tr h="2642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Lun.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Mart.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Merc.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Giov</a:t>
                      </a:r>
                      <a:r>
                        <a:rPr kumimoji="0" lang="it-IT" alt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Ven.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Sab.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Dom.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473453"/>
                  </a:ext>
                </a:extLst>
              </a:tr>
              <a:tr h="440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99653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2091B9-83D9-3ACD-8710-C3FE17056CFA}"/>
              </a:ext>
            </a:extLst>
          </p:cNvPr>
          <p:cNvSpPr txBox="1"/>
          <p:nvPr/>
        </p:nvSpPr>
        <p:spPr>
          <a:xfrm>
            <a:off x="432726" y="5043309"/>
            <a:ext cx="86236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it-IT" sz="2400" dirty="0"/>
              <a:t>Si vuole vuole organizzare il servizio in modo da minimizzare il numero totale di infermieri. </a:t>
            </a:r>
          </a:p>
          <a:p>
            <a:r>
              <a:rPr lang="it-IT" altLang="it-IT" sz="2400" dirty="0"/>
              <a:t>Si scriva un modello di </a:t>
            </a:r>
            <a:r>
              <a:rPr lang="it-IT" altLang="it-IT" sz="2400" dirty="0">
                <a:solidFill>
                  <a:srgbClr val="FF0000"/>
                </a:solidFill>
              </a:rPr>
              <a:t>PLI</a:t>
            </a:r>
            <a:r>
              <a:rPr lang="it-IT" altLang="it-IT" sz="2400" dirty="0"/>
              <a:t> per risolvere questo problema.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851152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97216-3BC7-5B28-EC1D-B38B4FBDA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egnaposto numero diapositiva 5">
            <a:extLst>
              <a:ext uri="{FF2B5EF4-FFF2-40B4-BE49-F238E27FC236}">
                <a16:creationId xmlns:a16="http://schemas.microsoft.com/office/drawing/2014/main" id="{303E973F-9647-E49C-A9FB-FCF2D448F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E4EDF49-23BF-6943-9657-828727033222}" type="slidenum">
              <a:rPr lang="it-IT" altLang="it-IT" sz="1400"/>
              <a:pPr eaLnBrk="1" hangingPunct="1"/>
              <a:t>22</a:t>
            </a:fld>
            <a:endParaRPr lang="it-IT" altLang="it-IT" sz="1400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469EDA8-54E7-9075-E78F-B71744E96B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1462087"/>
          </a:xfrm>
        </p:spPr>
        <p:txBody>
          <a:bodyPr/>
          <a:lstStyle/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Altro problema di PLI: </a:t>
            </a:r>
            <a:br>
              <a:rPr lang="it-IT" altLang="it-IT" dirty="0">
                <a:ea typeface="ＭＳ Ｐゴシック" panose="020B0600070205080204" pitchFamily="34" charset="-128"/>
              </a:rPr>
            </a:br>
            <a:r>
              <a:rPr lang="it-IT" altLang="it-IT" sz="4000" dirty="0">
                <a:ea typeface="ＭＳ Ｐゴシック" panose="020B0600070205080204" pitchFamily="34" charset="-128"/>
              </a:rPr>
              <a:t>Schedulazione di turni di infermieri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5D4ED212-3050-A878-8F71-06D3CDD11C9A}"/>
              </a:ext>
            </a:extLst>
          </p:cNvPr>
          <p:cNvSpPr/>
          <p:nvPr/>
        </p:nvSpPr>
        <p:spPr>
          <a:xfrm>
            <a:off x="432726" y="2084189"/>
            <a:ext cx="8514424" cy="1774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/>
              <a:t>Si vogliono determinare i turni degli infermieri di un ospedale. Ogni infermiere lavora 5 giorni consecutive e poi ha diritto a 2 giorni di riposo. Le esigenze di servizio richiedono la presenza del seguente numero minimo di infermieri:</a:t>
            </a:r>
          </a:p>
          <a:p>
            <a:endParaRPr lang="en-US" altLang="it-IT" sz="2000" baseline="-25000" dirty="0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5124B8B-082C-F9D6-263A-40E5602BAEB0}"/>
              </a:ext>
            </a:extLst>
          </p:cNvPr>
          <p:cNvGraphicFramePr>
            <a:graphicFrameLocks noGrp="1"/>
          </p:cNvGraphicFramePr>
          <p:nvPr/>
        </p:nvGraphicFramePr>
        <p:xfrm>
          <a:off x="481006" y="3905504"/>
          <a:ext cx="8411473" cy="806040"/>
        </p:xfrm>
        <a:graphic>
          <a:graphicData uri="http://schemas.openxmlformats.org/drawingml/2006/table">
            <a:tbl>
              <a:tblPr/>
              <a:tblGrid>
                <a:gridCol w="1361857">
                  <a:extLst>
                    <a:ext uri="{9D8B030D-6E8A-4147-A177-3AD203B41FA5}">
                      <a16:colId xmlns:a16="http://schemas.microsoft.com/office/drawing/2014/main" val="3536789065"/>
                    </a:ext>
                  </a:extLst>
                </a:gridCol>
                <a:gridCol w="1281748">
                  <a:extLst>
                    <a:ext uri="{9D8B030D-6E8A-4147-A177-3AD203B41FA5}">
                      <a16:colId xmlns:a16="http://schemas.microsoft.com/office/drawing/2014/main" val="4252857205"/>
                    </a:ext>
                  </a:extLst>
                </a:gridCol>
                <a:gridCol w="1303373">
                  <a:extLst>
                    <a:ext uri="{9D8B030D-6E8A-4147-A177-3AD203B41FA5}">
                      <a16:colId xmlns:a16="http://schemas.microsoft.com/office/drawing/2014/main" val="328903492"/>
                    </a:ext>
                  </a:extLst>
                </a:gridCol>
                <a:gridCol w="1099905">
                  <a:extLst>
                    <a:ext uri="{9D8B030D-6E8A-4147-A177-3AD203B41FA5}">
                      <a16:colId xmlns:a16="http://schemas.microsoft.com/office/drawing/2014/main" val="144215258"/>
                    </a:ext>
                  </a:extLst>
                </a:gridCol>
                <a:gridCol w="1201639">
                  <a:extLst>
                    <a:ext uri="{9D8B030D-6E8A-4147-A177-3AD203B41FA5}">
                      <a16:colId xmlns:a16="http://schemas.microsoft.com/office/drawing/2014/main" val="3538356356"/>
                    </a:ext>
                  </a:extLst>
                </a:gridCol>
                <a:gridCol w="1121530">
                  <a:extLst>
                    <a:ext uri="{9D8B030D-6E8A-4147-A177-3AD203B41FA5}">
                      <a16:colId xmlns:a16="http://schemas.microsoft.com/office/drawing/2014/main" val="3017248067"/>
                    </a:ext>
                  </a:extLst>
                </a:gridCol>
                <a:gridCol w="1041421">
                  <a:extLst>
                    <a:ext uri="{9D8B030D-6E8A-4147-A177-3AD203B41FA5}">
                      <a16:colId xmlns:a16="http://schemas.microsoft.com/office/drawing/2014/main" val="2329506513"/>
                    </a:ext>
                  </a:extLst>
                </a:gridCol>
              </a:tblGrid>
              <a:tr h="26425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Lun.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Mart.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Merc.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Giov</a:t>
                      </a:r>
                      <a:r>
                        <a:rPr kumimoji="0" lang="it-IT" alt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Ven.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Sab.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Dom.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473453"/>
                  </a:ext>
                </a:extLst>
              </a:tr>
              <a:tr h="44028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299653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FF9D0A-A2F5-0E13-94A1-160A5FE25675}"/>
              </a:ext>
            </a:extLst>
          </p:cNvPr>
          <p:cNvSpPr txBox="1"/>
          <p:nvPr/>
        </p:nvSpPr>
        <p:spPr>
          <a:xfrm>
            <a:off x="432726" y="5043309"/>
            <a:ext cx="86236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it-IT" sz="2400" dirty="0"/>
              <a:t>Si vuole vuole organizzare il servizio in modo da minimizzare il numero totale di infermieri. </a:t>
            </a:r>
          </a:p>
          <a:p>
            <a:r>
              <a:rPr lang="it-IT" altLang="it-IT" sz="2400" dirty="0"/>
              <a:t>Si scriva un modello di </a:t>
            </a:r>
            <a:r>
              <a:rPr lang="it-IT" altLang="it-IT" sz="2400" dirty="0">
                <a:solidFill>
                  <a:srgbClr val="FF0000"/>
                </a:solidFill>
              </a:rPr>
              <a:t>PLI</a:t>
            </a:r>
            <a:r>
              <a:rPr lang="it-IT" altLang="it-IT" sz="2400" dirty="0"/>
              <a:t> per risolvere questo problema.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309302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7493D-7D23-C617-73AE-184807E02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47657AC-6CE1-0400-1D0B-6C1A872DA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1462087"/>
          </a:xfrm>
        </p:spPr>
        <p:txBody>
          <a:bodyPr/>
          <a:lstStyle/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Altro problema di PLI: </a:t>
            </a:r>
            <a:br>
              <a:rPr lang="it-IT" altLang="it-IT" dirty="0">
                <a:ea typeface="ＭＳ Ｐゴシック" panose="020B0600070205080204" pitchFamily="34" charset="-128"/>
              </a:rPr>
            </a:br>
            <a:r>
              <a:rPr lang="it-IT" altLang="it-IT" sz="4000" dirty="0">
                <a:ea typeface="ＭＳ Ｐゴシック" panose="020B0600070205080204" pitchFamily="34" charset="-128"/>
              </a:rPr>
              <a:t>Schedulazione di turni di infermieri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5076212-B296-0A85-1475-E072F0F85271}"/>
              </a:ext>
            </a:extLst>
          </p:cNvPr>
          <p:cNvSpPr/>
          <p:nvPr/>
        </p:nvSpPr>
        <p:spPr>
          <a:xfrm>
            <a:off x="432726" y="2084189"/>
            <a:ext cx="87112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altLang="it-IT" sz="2400" dirty="0"/>
              <a:t>Siano </a:t>
            </a:r>
            <a:r>
              <a:rPr lang="it-IT" altLang="it-IT" sz="2400" dirty="0" err="1"/>
              <a:t>xlun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xmar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xmer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xgio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xven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xsab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xdom</a:t>
            </a:r>
            <a:r>
              <a:rPr lang="it-IT" altLang="it-IT" sz="2400" dirty="0"/>
              <a:t> il numero di lavoratori che iniziano il turno di lunedì, martedì, .., domenica: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E74248B-4D0F-D5AC-4A20-D05C8167F200}"/>
              </a:ext>
            </a:extLst>
          </p:cNvPr>
          <p:cNvSpPr txBox="1"/>
          <p:nvPr/>
        </p:nvSpPr>
        <p:spPr>
          <a:xfrm>
            <a:off x="0" y="6376384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Si possono determinare tali quantità con un solver (e.g. Excel).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D7162CD-F77F-B29F-081B-6D4BA3BC291F}"/>
              </a:ext>
            </a:extLst>
          </p:cNvPr>
          <p:cNvSpPr txBox="1"/>
          <p:nvPr/>
        </p:nvSpPr>
        <p:spPr>
          <a:xfrm>
            <a:off x="1076653" y="5974384"/>
            <a:ext cx="80297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it-IT" dirty="0" err="1"/>
              <a:t>xlun</a:t>
            </a:r>
            <a:r>
              <a:rPr lang="it-IT" altLang="it-IT" dirty="0"/>
              <a:t>, </a:t>
            </a:r>
            <a:r>
              <a:rPr lang="it-IT" altLang="it-IT" dirty="0" err="1"/>
              <a:t>xmar</a:t>
            </a:r>
            <a:r>
              <a:rPr lang="it-IT" altLang="it-IT" dirty="0"/>
              <a:t>, </a:t>
            </a:r>
            <a:r>
              <a:rPr lang="it-IT" altLang="it-IT" dirty="0" err="1"/>
              <a:t>xmer</a:t>
            </a:r>
            <a:r>
              <a:rPr lang="it-IT" altLang="it-IT" dirty="0"/>
              <a:t>, </a:t>
            </a:r>
            <a:r>
              <a:rPr lang="it-IT" altLang="it-IT" dirty="0" err="1"/>
              <a:t>xgio</a:t>
            </a:r>
            <a:r>
              <a:rPr lang="it-IT" altLang="it-IT" dirty="0"/>
              <a:t>, </a:t>
            </a:r>
            <a:r>
              <a:rPr lang="it-IT" altLang="it-IT" dirty="0" err="1"/>
              <a:t>xven</a:t>
            </a:r>
            <a:r>
              <a:rPr lang="it-IT" altLang="it-IT" dirty="0"/>
              <a:t>, </a:t>
            </a:r>
            <a:r>
              <a:rPr lang="it-IT" altLang="it-IT" dirty="0" err="1"/>
              <a:t>xsab</a:t>
            </a:r>
            <a:r>
              <a:rPr lang="it-IT" altLang="it-IT" dirty="0"/>
              <a:t>, </a:t>
            </a:r>
            <a:r>
              <a:rPr lang="it-IT" altLang="it-IT" dirty="0" err="1"/>
              <a:t>xdom</a:t>
            </a:r>
            <a:r>
              <a:rPr lang="it-IT" altLang="it-IT" dirty="0"/>
              <a:t>  &gt;= 0 e interi 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59F929C-754F-B378-9F94-6AC9C088E9E7}"/>
              </a:ext>
            </a:extLst>
          </p:cNvPr>
          <p:cNvSpPr txBox="1"/>
          <p:nvPr/>
        </p:nvSpPr>
        <p:spPr>
          <a:xfrm>
            <a:off x="755915" y="2902506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1800" dirty="0"/>
              <a:t>Min </a:t>
            </a:r>
            <a:r>
              <a:rPr lang="it-IT" altLang="it-IT" sz="1800" dirty="0" err="1"/>
              <a:t>xlun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xmar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xmer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xgio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xven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xsab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xdom</a:t>
            </a:r>
            <a:r>
              <a:rPr lang="it-IT" altLang="it-IT" sz="1800" dirty="0"/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5C24DF0-5174-CAD4-143A-FC763269BE66}"/>
              </a:ext>
            </a:extLst>
          </p:cNvPr>
          <p:cNvSpPr txBox="1"/>
          <p:nvPr/>
        </p:nvSpPr>
        <p:spPr>
          <a:xfrm>
            <a:off x="1109587" y="3290550"/>
            <a:ext cx="619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altLang="it-IT" sz="1800" dirty="0"/>
              <a:t> </a:t>
            </a:r>
            <a:r>
              <a:rPr lang="it-IT" altLang="it-IT" sz="1800" dirty="0" err="1"/>
              <a:t>xlun</a:t>
            </a:r>
            <a:r>
              <a:rPr lang="it-IT" altLang="it-IT" sz="1800" dirty="0"/>
              <a:t> +                     + </a:t>
            </a:r>
            <a:r>
              <a:rPr lang="it-IT" altLang="it-IT" sz="1800" dirty="0" err="1"/>
              <a:t>xgio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xven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xsab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xdom</a:t>
            </a:r>
            <a:r>
              <a:rPr lang="it-IT" altLang="it-IT" sz="1800" dirty="0"/>
              <a:t> &gt;=17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34CCBDD-00A7-DDAC-532C-41F2C8329EE9}"/>
              </a:ext>
            </a:extLst>
          </p:cNvPr>
          <p:cNvSpPr txBox="1"/>
          <p:nvPr/>
        </p:nvSpPr>
        <p:spPr>
          <a:xfrm>
            <a:off x="1090579" y="3676978"/>
            <a:ext cx="723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1800" dirty="0"/>
              <a:t> </a:t>
            </a:r>
            <a:r>
              <a:rPr lang="it-IT" altLang="it-IT" sz="1800" dirty="0" err="1"/>
              <a:t>xlun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xmar</a:t>
            </a:r>
            <a:r>
              <a:rPr lang="it-IT" altLang="it-IT" sz="1800" dirty="0"/>
              <a:t> + 	                + </a:t>
            </a:r>
            <a:r>
              <a:rPr lang="it-IT" altLang="it-IT" sz="1800" dirty="0" err="1"/>
              <a:t>xven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xsab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xdom</a:t>
            </a:r>
            <a:r>
              <a:rPr lang="it-IT" altLang="it-IT" sz="1800" dirty="0"/>
              <a:t> &gt;=13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DF77B4C-3A43-0D33-EA91-01F292044564}"/>
              </a:ext>
            </a:extLst>
          </p:cNvPr>
          <p:cNvSpPr txBox="1"/>
          <p:nvPr/>
        </p:nvSpPr>
        <p:spPr>
          <a:xfrm>
            <a:off x="1090579" y="4072197"/>
            <a:ext cx="7095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1800" dirty="0"/>
              <a:t> </a:t>
            </a:r>
            <a:r>
              <a:rPr lang="it-IT" altLang="it-IT" sz="1800" dirty="0" err="1"/>
              <a:t>xlun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xmar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xmer</a:t>
            </a:r>
            <a:r>
              <a:rPr lang="it-IT" altLang="it-IT" sz="1800" dirty="0"/>
              <a:t> +                    + </a:t>
            </a:r>
            <a:r>
              <a:rPr lang="it-IT" altLang="it-IT" sz="1800" dirty="0" err="1"/>
              <a:t>xsab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xdom</a:t>
            </a:r>
            <a:r>
              <a:rPr lang="it-IT" altLang="it-IT" sz="1800" dirty="0"/>
              <a:t> &gt;=15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BE9CFFD-6848-CF46-A035-F2A06E10FF43}"/>
              </a:ext>
            </a:extLst>
          </p:cNvPr>
          <p:cNvSpPr txBox="1"/>
          <p:nvPr/>
        </p:nvSpPr>
        <p:spPr>
          <a:xfrm>
            <a:off x="1164469" y="4855438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1800" dirty="0" err="1"/>
              <a:t>xlun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xmar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xmer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xgio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xven</a:t>
            </a:r>
            <a:r>
              <a:rPr lang="it-IT" altLang="it-IT" sz="1800" dirty="0"/>
              <a:t>                         &gt;=14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F6CC1C7D-5E16-C02C-892A-95DDD281BF60}"/>
              </a:ext>
            </a:extLst>
          </p:cNvPr>
          <p:cNvSpPr txBox="1"/>
          <p:nvPr/>
        </p:nvSpPr>
        <p:spPr>
          <a:xfrm>
            <a:off x="1907704" y="5214540"/>
            <a:ext cx="7236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1800" dirty="0" err="1"/>
              <a:t>xmar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xmer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xgio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xven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xsab</a:t>
            </a:r>
            <a:r>
              <a:rPr lang="it-IT" altLang="it-IT" sz="1800" dirty="0"/>
              <a:t>              &gt;=16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80A7C899-73D5-0BC8-2DA5-AD81A4D7DBE7}"/>
              </a:ext>
            </a:extLst>
          </p:cNvPr>
          <p:cNvSpPr txBox="1"/>
          <p:nvPr/>
        </p:nvSpPr>
        <p:spPr>
          <a:xfrm>
            <a:off x="2654008" y="5594717"/>
            <a:ext cx="4653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it-IT" sz="1800" dirty="0"/>
              <a:t> </a:t>
            </a:r>
            <a:r>
              <a:rPr lang="it-IT" altLang="it-IT" sz="1800" dirty="0" err="1"/>
              <a:t>xmer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xgio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xven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xsab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xdom</a:t>
            </a:r>
            <a:r>
              <a:rPr lang="it-IT" altLang="it-IT" sz="1800" dirty="0"/>
              <a:t>  &gt;=11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CDCD449F-CA77-9031-A674-A099DEEBDC0F}"/>
              </a:ext>
            </a:extLst>
          </p:cNvPr>
          <p:cNvSpPr txBox="1"/>
          <p:nvPr/>
        </p:nvSpPr>
        <p:spPr>
          <a:xfrm>
            <a:off x="1150938" y="4453724"/>
            <a:ext cx="6762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it-IT" sz="1800" dirty="0" err="1"/>
              <a:t>xlun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xmar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xmer</a:t>
            </a:r>
            <a:r>
              <a:rPr lang="it-IT" altLang="it-IT" sz="1800" dirty="0"/>
              <a:t> + </a:t>
            </a:r>
            <a:r>
              <a:rPr lang="it-IT" altLang="it-IT" sz="1800" dirty="0" err="1"/>
              <a:t>xgio</a:t>
            </a:r>
            <a:r>
              <a:rPr lang="it-IT" altLang="it-IT" sz="1800" dirty="0"/>
              <a:t> +                     + </a:t>
            </a:r>
            <a:r>
              <a:rPr lang="it-IT" altLang="it-IT" sz="1800" dirty="0" err="1"/>
              <a:t>xdom</a:t>
            </a:r>
            <a:r>
              <a:rPr lang="it-IT" altLang="it-IT" sz="1800" dirty="0"/>
              <a:t> &gt;=19</a:t>
            </a:r>
            <a:endParaRPr lang="it-IT" dirty="0"/>
          </a:p>
        </p:txBody>
      </p:sp>
      <p:sp>
        <p:nvSpPr>
          <p:cNvPr id="22" name="Segnaposto numero diapositiva 5">
            <a:extLst>
              <a:ext uri="{FF2B5EF4-FFF2-40B4-BE49-F238E27FC236}">
                <a16:creationId xmlns:a16="http://schemas.microsoft.com/office/drawing/2014/main" id="{33D22D6B-FE5C-83F8-3ABC-8F72A7D9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E4EDF49-23BF-6943-9657-828727033222}" type="slidenum">
              <a:rPr lang="it-IT" altLang="it-IT" sz="1400"/>
              <a:pPr eaLnBrk="1" hangingPunct="1"/>
              <a:t>23</a:t>
            </a:fld>
            <a:endParaRPr lang="it-IT" altLang="it-IT" sz="1400"/>
          </a:p>
        </p:txBody>
      </p:sp>
    </p:spTree>
    <p:extLst>
      <p:ext uri="{BB962C8B-B14F-4D97-AF65-F5344CB8AC3E}">
        <p14:creationId xmlns:p14="http://schemas.microsoft.com/office/powerpoint/2010/main" val="285735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9" grpId="0"/>
      <p:bldP spid="10" grpId="0"/>
      <p:bldP spid="11" grpId="0"/>
      <p:bldP spid="12" grpId="0"/>
      <p:bldP spid="14" grpId="0"/>
      <p:bldP spid="19" grpId="0"/>
      <p:bldP spid="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77E89A49-8B6C-4D42-ABCA-39EA2FBDF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Conclusioni </a:t>
            </a:r>
            <a:br>
              <a:rPr lang="it-IT" altLang="it-IT" dirty="0">
                <a:ea typeface="ＭＳ Ｐゴシック" panose="020B0600070205080204" pitchFamily="34" charset="-128"/>
              </a:rPr>
            </a:br>
            <a:r>
              <a:rPr lang="it-IT" altLang="it-IT" dirty="0">
                <a:ea typeface="ＭＳ Ｐゴシック" panose="020B0600070205080204" pitchFamily="34" charset="-128"/>
              </a:rPr>
              <a:t>sui modelli di ottimizzazione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FAE7B2E2-3405-7449-9D12-74E63019D9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000250"/>
            <a:ext cx="9144000" cy="4500563"/>
          </a:xfrm>
        </p:spPr>
        <p:txBody>
          <a:bodyPr/>
          <a:lstStyle/>
          <a:p>
            <a:pPr marL="0" indent="0" eaLnBrk="1" hangingPunct="1">
              <a:spcBef>
                <a:spcPts val="1176"/>
              </a:spcBef>
              <a:buFont typeface="Wingdings" pitchFamily="2" charset="2"/>
              <a:buNone/>
            </a:pPr>
            <a:r>
              <a:rPr lang="it-IT" altLang="it-IT" sz="2400" dirty="0">
                <a:ea typeface="ＭＳ Ｐゴシック" panose="020B0600070205080204" pitchFamily="34" charset="-128"/>
              </a:rPr>
              <a:t>Molti problemi decisionali possono essere risolti con l’ausilio di Programmazione Lineare (</a:t>
            </a:r>
            <a:r>
              <a:rPr lang="it-IT" altLang="it-IT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PL</a:t>
            </a:r>
            <a:r>
              <a:rPr lang="it-IT" altLang="it-IT" sz="2400" dirty="0">
                <a:ea typeface="ＭＳ Ｐゴシック" panose="020B0600070205080204" pitchFamily="34" charset="-128"/>
              </a:rPr>
              <a:t>) e la Programmazione Lineare Intera (</a:t>
            </a:r>
            <a:r>
              <a:rPr lang="it-IT" altLang="it-IT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PLI</a:t>
            </a:r>
            <a:r>
              <a:rPr lang="it-IT" altLang="it-IT" sz="2400" dirty="0">
                <a:ea typeface="ＭＳ Ｐゴシック" panose="020B0600070205080204" pitchFamily="34" charset="-128"/>
              </a:rPr>
              <a:t>). In questo insegnamento, si studia:</a:t>
            </a:r>
          </a:p>
          <a:p>
            <a:pPr eaLnBrk="1" hangingPunct="1">
              <a:spcBef>
                <a:spcPts val="1176"/>
              </a:spcBef>
            </a:pPr>
            <a:r>
              <a:rPr lang="it-IT" altLang="it-IT" sz="2400" dirty="0">
                <a:ea typeface="ＭＳ Ｐゴシック" panose="020B0600070205080204" pitchFamily="34" charset="-128"/>
              </a:rPr>
              <a:t>Come formulare problemi di ottimizzazione con </a:t>
            </a:r>
            <a:r>
              <a:rPr lang="it-IT" altLang="it-IT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PL</a:t>
            </a:r>
            <a:r>
              <a:rPr lang="it-IT" altLang="it-IT" sz="2400" dirty="0">
                <a:ea typeface="ＭＳ Ｐゴシック" panose="020B0600070205080204" pitchFamily="34" charset="-128"/>
              </a:rPr>
              <a:t> e </a:t>
            </a:r>
            <a:r>
              <a:rPr lang="it-IT" altLang="it-IT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PLI</a:t>
            </a:r>
          </a:p>
          <a:p>
            <a:pPr eaLnBrk="1" hangingPunct="1">
              <a:spcBef>
                <a:spcPts val="1176"/>
              </a:spcBef>
            </a:pPr>
            <a:r>
              <a:rPr lang="it-IT" altLang="it-IT" sz="2400" dirty="0">
                <a:ea typeface="ＭＳ Ｐゴシック" panose="020B0600070205080204" pitchFamily="34" charset="-128"/>
              </a:rPr>
              <a:t>Quali sono i principali algoritmi per risolvere tali problemi</a:t>
            </a:r>
          </a:p>
          <a:p>
            <a:pPr eaLnBrk="1" hangingPunct="1">
              <a:spcBef>
                <a:spcPts val="1176"/>
              </a:spcBef>
            </a:pPr>
            <a:r>
              <a:rPr lang="it-IT" altLang="it-IT" sz="2400" dirty="0">
                <a:ea typeface="ＭＳ Ｐゴシック" panose="020B0600070205080204" pitchFamily="34" charset="-128"/>
              </a:rPr>
              <a:t>Quali sono le proprietà geometriche e algebriche delle soluzioni ottime</a:t>
            </a:r>
          </a:p>
          <a:p>
            <a:pPr marL="0" indent="0" eaLnBrk="1" hangingPunct="1">
              <a:spcBef>
                <a:spcPts val="1176"/>
              </a:spcBef>
              <a:buFont typeface="Wingdings" pitchFamily="2" charset="2"/>
              <a:buNone/>
            </a:pPr>
            <a:r>
              <a:rPr lang="it-IT" altLang="it-IT" sz="2400" dirty="0">
                <a:ea typeface="ＭＳ Ｐゴシック" panose="020B0600070205080204" pitchFamily="34" charset="-128"/>
              </a:rPr>
              <a:t>Questi concetti non sono solo un’astrazione teorica, ma anche applicati a un problema da concordare, su cui farete una tesina (vari esempi su </a:t>
            </a:r>
            <a:r>
              <a:rPr lang="it-IT" altLang="it-IT" sz="2400" dirty="0" err="1">
                <a:ea typeface="ＭＳ Ｐゴシック" panose="020B0600070205080204" pitchFamily="34" charset="-128"/>
              </a:rPr>
              <a:t>elearning.unica.it</a:t>
            </a:r>
            <a:r>
              <a:rPr lang="it-IT" altLang="it-IT" sz="2400" dirty="0">
                <a:ea typeface="ＭＳ Ｐゴシック" panose="020B0600070205080204" pitchFamily="34" charset="-128"/>
              </a:rPr>
              <a:t>)</a:t>
            </a:r>
          </a:p>
          <a:p>
            <a:pPr marL="0" indent="0" eaLnBrk="1" hangingPunct="1">
              <a:spcBef>
                <a:spcPts val="1176"/>
              </a:spcBef>
              <a:buFont typeface="Wingdings" pitchFamily="2" charset="2"/>
              <a:buNone/>
            </a:pPr>
            <a:endParaRPr lang="it-IT" altLang="it-IT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it-IT" altLang="it-IT" sz="2400" dirty="0">
              <a:ea typeface="ＭＳ Ｐゴシック" panose="020B0600070205080204" pitchFamily="34" charset="-128"/>
            </a:endParaRPr>
          </a:p>
        </p:txBody>
      </p:sp>
      <p:sp>
        <p:nvSpPr>
          <p:cNvPr id="17411" name="Segnaposto numero diapositiva 3">
            <a:extLst>
              <a:ext uri="{FF2B5EF4-FFF2-40B4-BE49-F238E27FC236}">
                <a16:creationId xmlns:a16="http://schemas.microsoft.com/office/drawing/2014/main" id="{6B0992A8-6271-724D-B0C5-F1087FA9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816C41A-615D-2D41-BB4D-0A2255BC38D4}" type="slidenum">
              <a:rPr lang="it-IT" altLang="it-IT" sz="1400"/>
              <a:pPr eaLnBrk="1" hangingPunct="1"/>
              <a:t>24</a:t>
            </a:fld>
            <a:endParaRPr lang="it-IT" altLang="it-IT" sz="1400" dirty="0"/>
          </a:p>
        </p:txBody>
      </p:sp>
    </p:spTree>
    <p:extLst>
      <p:ext uri="{BB962C8B-B14F-4D97-AF65-F5344CB8AC3E}">
        <p14:creationId xmlns:p14="http://schemas.microsoft.com/office/powerpoint/2010/main" val="766082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44234-3996-881F-AF1B-90C1AD2C5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E7348959-96DC-7089-4509-5161C3D1A0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000250"/>
            <a:ext cx="9144000" cy="4643438"/>
          </a:xfrm>
        </p:spPr>
        <p:txBody>
          <a:bodyPr/>
          <a:lstStyle/>
          <a:p>
            <a:pPr marL="0" indent="0">
              <a:spcBef>
                <a:spcPts val="1776"/>
              </a:spcBef>
              <a:buNone/>
            </a:pPr>
            <a:r>
              <a:rPr lang="it-IT" altLang="it-IT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Vantaggi:</a:t>
            </a:r>
          </a:p>
          <a:p>
            <a:pPr>
              <a:spcBef>
                <a:spcPts val="1776"/>
              </a:spcBef>
              <a:buFontTx/>
              <a:buChar char="-"/>
            </a:pPr>
            <a:r>
              <a:rPr lang="it-IT" altLang="it-IT" sz="2400" dirty="0">
                <a:ea typeface="ＭＳ Ｐゴシック" panose="020B0600070205080204" pitchFamily="34" charset="-128"/>
              </a:rPr>
              <a:t>Adottare decisioni di elevata qualità che potrebbero non essere evidenti o controintuitive</a:t>
            </a:r>
          </a:p>
          <a:p>
            <a:pPr>
              <a:spcBef>
                <a:spcPts val="1776"/>
              </a:spcBef>
              <a:buFontTx/>
              <a:buChar char="-"/>
            </a:pPr>
            <a:r>
              <a:rPr lang="it-IT" altLang="it-IT" sz="2400" dirty="0">
                <a:ea typeface="ＭＳ Ｐゴシック" panose="020B0600070205080204" pitchFamily="34" charset="-128"/>
              </a:rPr>
              <a:t>Maggiore comprensione del problema</a:t>
            </a:r>
          </a:p>
          <a:p>
            <a:pPr>
              <a:spcBef>
                <a:spcPts val="1776"/>
              </a:spcBef>
              <a:buFontTx/>
              <a:buChar char="-"/>
            </a:pPr>
            <a:r>
              <a:rPr lang="it-IT" altLang="it-IT" sz="2400" dirty="0">
                <a:ea typeface="ＭＳ Ｐゴシック" panose="020B0600070205080204" pitchFamily="34" charset="-128"/>
              </a:rPr>
              <a:t>Quantificazione della qualità delle soluzioni ammissibili</a:t>
            </a:r>
          </a:p>
          <a:p>
            <a:pPr>
              <a:spcBef>
                <a:spcPts val="1776"/>
              </a:spcBef>
              <a:buFontTx/>
              <a:buChar char="-"/>
            </a:pPr>
            <a:r>
              <a:rPr lang="it-IT" altLang="it-IT" sz="2400" dirty="0">
                <a:ea typeface="ＭＳ Ｐゴシック" panose="020B0600070205080204" pitchFamily="34" charset="-128"/>
              </a:rPr>
              <a:t>Possibilità di fare esperimenti con dati artificiali</a:t>
            </a:r>
          </a:p>
          <a:p>
            <a:pPr marL="0" indent="0">
              <a:spcBef>
                <a:spcPts val="1776"/>
              </a:spcBef>
              <a:buNone/>
            </a:pPr>
            <a:endParaRPr lang="it-IT" altLang="it-IT" sz="800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1776"/>
              </a:spcBef>
              <a:buNone/>
            </a:pPr>
            <a:r>
              <a:rPr lang="it-IT" altLang="it-IT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Svantaggi:</a:t>
            </a:r>
          </a:p>
          <a:p>
            <a:pPr>
              <a:spcBef>
                <a:spcPts val="1776"/>
              </a:spcBef>
              <a:buFontTx/>
              <a:buChar char="-"/>
            </a:pPr>
            <a:r>
              <a:rPr lang="it-IT" altLang="it-IT" sz="2400" dirty="0">
                <a:ea typeface="ＭＳ Ｐゴシック" panose="020B0600070205080204" pitchFamily="34" charset="-128"/>
              </a:rPr>
              <a:t>Impossibilità di quantificare efficacemente alcuni dati</a:t>
            </a:r>
          </a:p>
        </p:txBody>
      </p:sp>
      <p:sp>
        <p:nvSpPr>
          <p:cNvPr id="23555" name="Segnaposto numero diapositiva 3">
            <a:extLst>
              <a:ext uri="{FF2B5EF4-FFF2-40B4-BE49-F238E27FC236}">
                <a16:creationId xmlns:a16="http://schemas.microsoft.com/office/drawing/2014/main" id="{84CC5A7D-515D-2094-C66E-B2392265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C364B7-3767-7943-8954-FC1EA326CF08}" type="slidenum">
              <a:rPr lang="it-IT" altLang="it-IT" sz="1400"/>
              <a:pPr eaLnBrk="1" hangingPunct="1"/>
              <a:t>25</a:t>
            </a:fld>
            <a:endParaRPr lang="it-IT" altLang="it-IT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B9C816-6E03-6DE9-3C58-B14141A90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Conclusioni </a:t>
            </a:r>
            <a:br>
              <a:rPr lang="it-IT" altLang="it-IT" dirty="0">
                <a:ea typeface="ＭＳ Ｐゴシック" panose="020B0600070205080204" pitchFamily="34" charset="-128"/>
              </a:rPr>
            </a:br>
            <a:r>
              <a:rPr lang="it-IT" altLang="it-IT" dirty="0">
                <a:ea typeface="ＭＳ Ｐゴシック" panose="020B0600070205080204" pitchFamily="34" charset="-128"/>
              </a:rPr>
              <a:t>sui modelli di ottimizzazione</a:t>
            </a:r>
          </a:p>
        </p:txBody>
      </p:sp>
    </p:spTree>
    <p:extLst>
      <p:ext uri="{BB962C8B-B14F-4D97-AF65-F5344CB8AC3E}">
        <p14:creationId xmlns:p14="http://schemas.microsoft.com/office/powerpoint/2010/main" val="2916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9D0E529C-7ADA-974C-B29B-6349A2595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Il processo decisionale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81CBF1F-E9B9-A14A-95D1-6E175C3532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000250"/>
            <a:ext cx="9144000" cy="47148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it-IT" altLang="it-IT" sz="2300" dirty="0">
                <a:ea typeface="ＭＳ Ｐゴシック" panose="020B0600070205080204" pitchFamily="34" charset="-128"/>
              </a:rPr>
              <a:t>Un </a:t>
            </a:r>
            <a:r>
              <a:rPr lang="it-IT" altLang="it-IT" sz="23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modello </a:t>
            </a:r>
            <a:r>
              <a:rPr lang="it-IT" altLang="it-IT" sz="2300" dirty="0">
                <a:ea typeface="ＭＳ Ｐゴシック" panose="020B0600070205080204" pitchFamily="34" charset="-128"/>
              </a:rPr>
              <a:t>è una descrizione semplificata della porzione di realtà di interesse ai fini del processo decisionale; ci sono modelli fisici (esempio: la galleria del vento) e modelli matematici.</a:t>
            </a:r>
            <a:endParaRPr lang="it-IT" altLang="it-IT" sz="8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spcBef>
                <a:spcPts val="1152"/>
              </a:spcBef>
              <a:buNone/>
            </a:pPr>
            <a:r>
              <a:rPr lang="it-IT" altLang="it-IT" sz="2300" dirty="0">
                <a:ea typeface="ＭＳ Ｐゴシック" panose="020B0600070205080204" pitchFamily="34" charset="-128"/>
              </a:rPr>
              <a:t>Un </a:t>
            </a:r>
            <a:r>
              <a:rPr lang="it-IT" altLang="it-IT" sz="23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modello matematico </a:t>
            </a:r>
            <a:r>
              <a:rPr lang="it-IT" altLang="it-IT" sz="2300" dirty="0">
                <a:ea typeface="ＭＳ Ｐゴシック" panose="020B0600070205080204" pitchFamily="34" charset="-128"/>
              </a:rPr>
              <a:t>è una descrizione del problema di interesse con strumenti di tipo logico-matematico.</a:t>
            </a:r>
          </a:p>
          <a:p>
            <a:pPr marL="0" indent="0" eaLnBrk="1" hangingPunct="1">
              <a:spcBef>
                <a:spcPts val="1152"/>
              </a:spcBef>
              <a:buFont typeface="Wingdings" pitchFamily="2" charset="2"/>
              <a:buNone/>
            </a:pPr>
            <a:r>
              <a:rPr lang="it-IT" altLang="it-IT" sz="2300" dirty="0">
                <a:ea typeface="ＭＳ Ｐゴシック" panose="020B0600070205080204" pitchFamily="34" charset="-128"/>
              </a:rPr>
              <a:t>I </a:t>
            </a:r>
            <a:r>
              <a:rPr lang="it-IT" altLang="it-IT" sz="23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modelli matematici di ottimizzazione (o programmazione matematica) </a:t>
            </a:r>
            <a:r>
              <a:rPr lang="it-IT" altLang="it-IT" sz="2300" dirty="0">
                <a:ea typeface="ＭＳ Ｐゴシック" panose="020B0600070205080204" pitchFamily="34" charset="-128"/>
              </a:rPr>
              <a:t>descrivono problemi decisionali e sono risolti da </a:t>
            </a:r>
            <a:r>
              <a:rPr lang="it-IT" altLang="it-IT" sz="23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algoritmi di ottimizzazione</a:t>
            </a:r>
            <a:r>
              <a:rPr lang="it-IT" altLang="it-IT" sz="2300" dirty="0">
                <a:ea typeface="ＭＳ Ｐゴシック" panose="020B0600070205080204" pitchFamily="34" charset="-128"/>
              </a:rPr>
              <a:t>, al fine di prescrivere decisioni.</a:t>
            </a:r>
          </a:p>
          <a:p>
            <a:pPr marL="0" indent="0" eaLnBrk="1" hangingPunct="1">
              <a:buNone/>
            </a:pPr>
            <a:r>
              <a:rPr lang="it-IT" altLang="it-IT" sz="2400" dirty="0">
                <a:ea typeface="ＭＳ Ｐゴシック" panose="020B0600070205080204" pitchFamily="34" charset="-128"/>
              </a:rPr>
              <a:t>In un problema decisionale occorre decidere in modo </a:t>
            </a:r>
            <a:r>
              <a:rPr lang="it-IT" altLang="it-IT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ottimo</a:t>
            </a:r>
            <a:r>
              <a:rPr lang="it-IT" altLang="it-IT" sz="2400" dirty="0">
                <a:ea typeface="ＭＳ Ｐゴシック" panose="020B0600070205080204" pitchFamily="34" charset="-128"/>
              </a:rPr>
              <a:t> sull’uso di risorse disponibili in quantità limitata, in modo da minimizzare il “costo” o massimizzare il “beneficio” da esse prodotto, nel rispetto di alcune condizioni, dette </a:t>
            </a:r>
            <a:r>
              <a:rPr lang="it-IT" altLang="it-IT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vincoli</a:t>
            </a:r>
            <a:r>
              <a:rPr lang="it-IT" altLang="it-IT" sz="2400" dirty="0">
                <a:ea typeface="ＭＳ Ｐゴシック" panose="020B0600070205080204" pitchFamily="34" charset="-128"/>
              </a:rPr>
              <a:t>.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it-IT" altLang="it-IT" sz="2400" dirty="0">
              <a:ea typeface="ＭＳ Ｐゴシック" panose="020B0600070205080204" pitchFamily="34" charset="-128"/>
            </a:endParaRPr>
          </a:p>
        </p:txBody>
      </p:sp>
      <p:sp>
        <p:nvSpPr>
          <p:cNvPr id="19459" name="Segnaposto numero diapositiva 3">
            <a:extLst>
              <a:ext uri="{FF2B5EF4-FFF2-40B4-BE49-F238E27FC236}">
                <a16:creationId xmlns:a16="http://schemas.microsoft.com/office/drawing/2014/main" id="{FFFC475E-2C8A-5C41-B7F4-67E7374FD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700CED5-C398-D244-8E74-A6AF4F0A8905}" type="slidenum">
              <a:rPr lang="it-IT" altLang="it-IT" sz="1400"/>
              <a:pPr eaLnBrk="1" hangingPunct="1"/>
              <a:t>3</a:t>
            </a:fld>
            <a:endParaRPr lang="it-IT" altLang="it-IT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6" name="Rectangle 3">
                <a:extLst>
                  <a:ext uri="{FF2B5EF4-FFF2-40B4-BE49-F238E27FC236}">
                    <a16:creationId xmlns:a16="http://schemas.microsoft.com/office/drawing/2014/main" id="{ACB9EF36-B2CB-F343-8614-A7399600BED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2000250"/>
                <a:ext cx="9144000" cy="4714875"/>
              </a:xfrm>
            </p:spPr>
            <p:txBody>
              <a:bodyPr/>
              <a:lstStyle/>
              <a:p>
                <a:pPr marL="0" indent="0" eaLnBrk="1" hangingPunct="1">
                  <a:buFont typeface="Wingdings" pitchFamily="2" charset="2"/>
                  <a:buNone/>
                </a:pPr>
                <a:endParaRPr lang="it-IT" altLang="it-IT" sz="1200" dirty="0">
                  <a:ea typeface="ＭＳ Ｐゴシック" panose="020B0600070205080204" pitchFamily="34" charset="-128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it-IT" altLang="it-IT" sz="2200" dirty="0">
                    <a:ea typeface="ＭＳ Ｐゴシック" panose="020B0600070205080204" pitchFamily="34" charset="-128"/>
                  </a:rPr>
                  <a:t>Una decisione può essere descritta da un vettore</a:t>
                </a:r>
                <a14:m>
                  <m:oMath xmlns:m="http://schemas.openxmlformats.org/officeDocument/2006/math">
                    <m:r>
                      <a:rPr lang="it-IT" altLang="it-IT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r>
                      <a:rPr lang="it-IT" altLang="it-IT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𝒙</m:t>
                    </m:r>
                    <m:r>
                      <a:rPr lang="it-IT" altLang="it-IT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altLang="it-IT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𝑿</m:t>
                    </m:r>
                    <m:r>
                      <a:rPr lang="it-IT" altLang="it-IT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it-IT" altLang="it-IT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it-IT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it-IT" altLang="it-IT" sz="2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it-IT" altLang="it-IT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it-IT" altLang="it-IT" sz="2200" dirty="0">
                    <a:ea typeface="ＭＳ Ｐゴシック" panose="020B0600070205080204" pitchFamily="34" charset="-128"/>
                  </a:rPr>
                  <a:t>L’insieme </a:t>
                </a:r>
                <a14:m>
                  <m:oMath xmlns:m="http://schemas.openxmlformats.org/officeDocument/2006/math">
                    <m:r>
                      <a:rPr lang="it-IT" altLang="it-IT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𝑿</m:t>
                    </m:r>
                  </m:oMath>
                </a14:m>
                <a:r>
                  <a:rPr lang="it-IT" altLang="it-IT" sz="2200" dirty="0">
                    <a:ea typeface="ＭＳ Ｐゴシック" panose="020B0600070205080204" pitchFamily="34" charset="-128"/>
                  </a:rPr>
                  <a:t> descrive i requisiti (o </a:t>
                </a:r>
                <a:r>
                  <a:rPr lang="it-IT" altLang="it-IT" sz="2200" b="1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vincoli</a:t>
                </a:r>
                <a:r>
                  <a:rPr lang="it-IT" altLang="it-IT" sz="2200" dirty="0">
                    <a:ea typeface="ＭＳ Ｐゴシック" panose="020B0600070205080204" pitchFamily="34" charset="-128"/>
                  </a:rPr>
                  <a:t>) richiesti a una decisione </a:t>
                </a:r>
                <a14:m>
                  <m:oMath xmlns:m="http://schemas.openxmlformats.org/officeDocument/2006/math">
                    <m:r>
                      <a:rPr lang="it-IT" altLang="it-IT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𝒙</m:t>
                    </m:r>
                    <m:r>
                      <a:rPr lang="it-IT" altLang="it-IT" sz="2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.</m:t>
                    </m:r>
                  </m:oMath>
                </a14:m>
                <a:r>
                  <a:rPr lang="it-IT" altLang="it-IT" sz="2200" dirty="0">
                    <a:solidFill>
                      <a:srgbClr val="000000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it-IT" altLang="it-IT" sz="2200" dirty="0">
                    <a:ea typeface="ＭＳ Ｐゴシック" panose="020B0600070205080204" pitchFamily="34" charset="-128"/>
                  </a:rPr>
                  <a:t>Un problema decisionale con 1 decisore e 1 criterio può essere descritto come un problema (o modello) di ottimizzazione del tipo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it-IT" altLang="it-IT" sz="800" dirty="0">
                  <a:ea typeface="ＭＳ Ｐゴシック" panose="020B0600070205080204" pitchFamily="34" charset="-128"/>
                </a:endParaRPr>
              </a:p>
              <a:p>
                <a:pPr marL="0" indent="0">
                  <a:spcBef>
                    <a:spcPts val="1176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altLang="it-IT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</m:ctrlPr>
                        </m:funcPr>
                        <m:fName>
                          <m:eqArr>
                            <m:eqArrPr>
                              <m:ctrlPr>
                                <a:rPr lang="it-IT" altLang="it-IT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</m:ctrlPr>
                            </m:eqArrPr>
                            <m:e>
                              <m:r>
                                <a:rPr lang="it-IT" altLang="it-IT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𝒎𝒊𝒏</m:t>
                              </m:r>
                              <m:r>
                                <a:rPr lang="it-IT" altLang="it-IT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 </m:t>
                              </m:r>
                              <m:r>
                                <a:rPr lang="it-IT" altLang="it-IT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it-IT" altLang="it-IT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</m:ctrlPr>
                                </m:dPr>
                                <m:e>
                                  <m:r>
                                    <a:rPr lang="it-IT" altLang="it-IT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panose="020B0600070205080204" pitchFamily="34" charset="-128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it-IT" altLang="it-IT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 </m:t>
                              </m:r>
                            </m:e>
                            <m:e>
                              <m:r>
                                <a:rPr lang="it-IT" altLang="it-IT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panose="020B0600070205080204" pitchFamily="34" charset="-128"/>
                                </a:rPr>
                                <m:t>𝒙</m:t>
                              </m:r>
                              <m:r>
                                <a:rPr lang="it-IT" altLang="it-IT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altLang="it-IT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𝑿</m:t>
                              </m:r>
                            </m:e>
                          </m:eqArr>
                        </m:fName>
                        <m:e>
                          <m:r>
                            <a:rPr lang="it-IT" altLang="it-IT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panose="020B0600070205080204" pitchFamily="34" charset="-128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it-IT" altLang="it-IT" sz="2400" dirty="0">
                  <a:ea typeface="ＭＳ Ｐゴシック" panose="020B0600070205080204" pitchFamily="34" charset="-128"/>
                </a:endParaRPr>
              </a:p>
              <a:p>
                <a:pPr marL="0" indent="0">
                  <a:buNone/>
                </a:pPr>
                <a:endParaRPr lang="it-IT" altLang="it-IT" sz="800" dirty="0">
                  <a:ea typeface="ＭＳ Ｐゴシック" panose="020B0600070205080204" pitchFamily="34" charset="-128"/>
                </a:endParaRPr>
              </a:p>
              <a:p>
                <a:pPr marL="0" indent="0">
                  <a:buNone/>
                </a:pPr>
                <a:r>
                  <a:rPr lang="it-IT" altLang="it-IT" sz="2200" dirty="0">
                    <a:ea typeface="ＭＳ Ｐゴシック" panose="020B0600070205080204" pitchFamily="34" charset="-128"/>
                  </a:rPr>
                  <a:t>dove </a:t>
                </a:r>
                <a14:m>
                  <m:oMath xmlns:m="http://schemas.openxmlformats.org/officeDocument/2006/math">
                    <m:r>
                      <a:rPr lang="it-IT" altLang="it-IT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𝒇</m:t>
                    </m:r>
                    <m:d>
                      <m:dPr>
                        <m:ctrlPr>
                          <a:rPr lang="it-IT" altLang="it-IT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it-IT" altLang="it-IT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𝒙</m:t>
                        </m:r>
                      </m:e>
                    </m:d>
                    <m:r>
                      <a:rPr lang="it-IT" altLang="it-IT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:</m:t>
                    </m:r>
                    <m:r>
                      <a:rPr lang="it-IT" altLang="it-IT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𝑿</m:t>
                    </m:r>
                    <m:r>
                      <a:rPr lang="it-IT" altLang="it-IT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altLang="it-IT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it-IT" altLang="it-IT" sz="2200" b="1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 </a:t>
                </a:r>
                <a:r>
                  <a:rPr lang="it-IT" altLang="it-IT" sz="2200" dirty="0">
                    <a:ea typeface="ＭＳ Ｐゴシック" panose="020B0600070205080204" pitchFamily="34" charset="-128"/>
                  </a:rPr>
                  <a:t>è una funzione, detta “</a:t>
                </a:r>
                <a:r>
                  <a:rPr lang="it-IT" altLang="it-IT" sz="2200" b="1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funzione obiettivo</a:t>
                </a:r>
                <a:r>
                  <a:rPr lang="it-IT" altLang="it-IT" sz="2200" dirty="0">
                    <a:ea typeface="ＭＳ Ｐゴシック" panose="020B0600070205080204" pitchFamily="34" charset="-128"/>
                  </a:rPr>
                  <a:t>”, che misura la qualità della decisione</a:t>
                </a:r>
                <a14:m>
                  <m:oMath xmlns:m="http://schemas.openxmlformats.org/officeDocument/2006/math">
                    <m:r>
                      <a:rPr lang="it-IT" altLang="it-IT" sz="22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 </m:t>
                    </m:r>
                    <m:r>
                      <a:rPr lang="it-IT" altLang="it-IT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𝒙</m:t>
                    </m:r>
                  </m:oMath>
                </a14:m>
                <a:r>
                  <a:rPr lang="it-IT" altLang="it-IT" sz="2200" dirty="0">
                    <a:ea typeface="ＭＳ Ｐゴシック" panose="020B0600070205080204" pitchFamily="34" charset="-128"/>
                  </a:rPr>
                  <a:t>. L’appartenenza di </a:t>
                </a:r>
                <a14:m>
                  <m:oMath xmlns:m="http://schemas.openxmlformats.org/officeDocument/2006/math">
                    <m:r>
                      <a:rPr lang="it-IT" altLang="it-IT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𝒙</m:t>
                    </m:r>
                  </m:oMath>
                </a14:m>
                <a:r>
                  <a:rPr lang="it-IT" altLang="it-IT" sz="2200" dirty="0">
                    <a:ea typeface="ＭＳ Ｐゴシック" panose="020B0600070205080204" pitchFamily="34" charset="-128"/>
                  </a:rPr>
                  <a:t> a </a:t>
                </a:r>
                <a14:m>
                  <m:oMath xmlns:m="http://schemas.openxmlformats.org/officeDocument/2006/math">
                    <m:r>
                      <a:rPr lang="it-IT" altLang="it-IT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𝑿</m:t>
                    </m:r>
                    <m:r>
                      <a:rPr lang="it-IT" altLang="it-IT" sz="2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</m:oMath>
                </a14:m>
                <a:r>
                  <a:rPr lang="it-IT" altLang="it-IT" sz="2200" dirty="0">
                    <a:ea typeface="ＭＳ Ｐゴシック" panose="020B0600070205080204" pitchFamily="34" charset="-128"/>
                  </a:rPr>
                  <a:t> costituisce l’</a:t>
                </a:r>
                <a:r>
                  <a:rPr lang="it-IT" altLang="it-IT" sz="2200" b="1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ammissibilità</a:t>
                </a:r>
                <a:r>
                  <a:rPr lang="it-IT" altLang="it-IT" sz="2200" dirty="0">
                    <a:ea typeface="ＭＳ Ｐゴシック" panose="020B0600070205080204" pitchFamily="34" charset="-128"/>
                  </a:rPr>
                  <a:t> della soluzione (decisione) </a:t>
                </a:r>
                <a14:m>
                  <m:oMath xmlns:m="http://schemas.openxmlformats.org/officeDocument/2006/math">
                    <m:r>
                      <a:rPr lang="it-IT" altLang="it-IT" sz="2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𝒙</m:t>
                    </m:r>
                    <m:r>
                      <a:rPr lang="it-IT" altLang="it-IT" sz="22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.</m:t>
                    </m:r>
                  </m:oMath>
                </a14:m>
                <a:endParaRPr lang="it-IT" altLang="it-IT" sz="2200" dirty="0">
                  <a:ea typeface="ＭＳ Ｐゴシック" panose="020B0600070205080204" pitchFamily="34" charset="-128"/>
                </a:endParaRPr>
              </a:p>
              <a:p>
                <a:pPr marL="0" indent="0">
                  <a:buNone/>
                </a:pPr>
                <a:r>
                  <a:rPr lang="it-IT" altLang="it-IT" sz="2200" dirty="0">
                    <a:ea typeface="ＭＳ Ｐゴシック" panose="020B0600070205080204" pitchFamily="34" charset="-128"/>
                  </a:rPr>
                  <a:t>Tra tutte le soluzioni ammissibili </a:t>
                </a:r>
                <a14:m>
                  <m:oMath xmlns:m="http://schemas.openxmlformats.org/officeDocument/2006/math">
                    <m:r>
                      <a:rPr lang="it-IT" altLang="it-IT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𝒙</m:t>
                    </m:r>
                    <m:r>
                      <a:rPr lang="it-IT" altLang="it-IT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altLang="it-IT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𝑿</m:t>
                    </m:r>
                  </m:oMath>
                </a14:m>
                <a:r>
                  <a:rPr lang="it-IT" altLang="it-IT" sz="2200" dirty="0">
                    <a:ea typeface="ＭＳ Ｐゴシック" panose="020B0600070205080204" pitchFamily="34" charset="-128"/>
                  </a:rPr>
                  <a:t>, si ricerca quella che rende minima (ottima) la funzione obiettivo </a:t>
                </a:r>
                <a14:m>
                  <m:oMath xmlns:m="http://schemas.openxmlformats.org/officeDocument/2006/math">
                    <m:r>
                      <a:rPr lang="it-IT" altLang="it-IT" sz="2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𝒇</m:t>
                    </m:r>
                    <m:d>
                      <m:dPr>
                        <m:ctrlPr>
                          <a:rPr lang="it-IT" altLang="it-IT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dPr>
                      <m:e>
                        <m:r>
                          <a:rPr lang="it-IT" altLang="it-IT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𝒙</m:t>
                        </m:r>
                      </m:e>
                    </m:d>
                  </m:oMath>
                </a14:m>
                <a:r>
                  <a:rPr lang="it-IT" altLang="it-IT" sz="2200" dirty="0">
                    <a:ea typeface="ＭＳ Ｐゴシック" panose="020B0600070205080204" pitchFamily="34" charset="-128"/>
                  </a:rPr>
                  <a:t>.</a:t>
                </a:r>
              </a:p>
              <a:p>
                <a:pPr marL="0" indent="0">
                  <a:buNone/>
                </a:pPr>
                <a:endParaRPr lang="it-IT" altLang="it-IT" sz="22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1506" name="Rectangle 3">
                <a:extLst>
                  <a:ext uri="{FF2B5EF4-FFF2-40B4-BE49-F238E27FC236}">
                    <a16:creationId xmlns:a16="http://schemas.microsoft.com/office/drawing/2014/main" id="{ACB9EF36-B2CB-F343-8614-A7399600BE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2000250"/>
                <a:ext cx="9144000" cy="4714875"/>
              </a:xfrm>
              <a:blipFill>
                <a:blip r:embed="rId3"/>
                <a:stretch>
                  <a:fillRect l="-972" r="-1667" b="-16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7" name="Segnaposto numero diapositiva 3">
            <a:extLst>
              <a:ext uri="{FF2B5EF4-FFF2-40B4-BE49-F238E27FC236}">
                <a16:creationId xmlns:a16="http://schemas.microsoft.com/office/drawing/2014/main" id="{39C7966B-BA32-1245-AD9B-5E11565D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81344B1-6A3D-D54F-86FC-7C3496D86106}" type="slidenum">
              <a:rPr lang="it-IT" altLang="it-IT" sz="1400"/>
              <a:pPr eaLnBrk="1" hangingPunct="1"/>
              <a:t>4</a:t>
            </a:fld>
            <a:endParaRPr lang="it-IT" altLang="it-IT" sz="1400"/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C953429A-7226-0242-B119-B409F4207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21510" name="Rectangle 8">
            <a:extLst>
              <a:ext uri="{FF2B5EF4-FFF2-40B4-BE49-F238E27FC236}">
                <a16:creationId xmlns:a16="http://schemas.microsoft.com/office/drawing/2014/main" id="{9982D94B-DEC3-A240-81E4-89AEA3F12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21512" name="Rectangle 11">
            <a:extLst>
              <a:ext uri="{FF2B5EF4-FFF2-40B4-BE49-F238E27FC236}">
                <a16:creationId xmlns:a16="http://schemas.microsoft.com/office/drawing/2014/main" id="{F5406589-1C36-6240-A184-79FFC6F4D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77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it-IT" altLang="it-IT" sz="1800"/>
          </a:p>
        </p:txBody>
      </p:sp>
      <p:sp>
        <p:nvSpPr>
          <p:cNvPr id="21513" name="Rectangle 13">
            <a:extLst>
              <a:ext uri="{FF2B5EF4-FFF2-40B4-BE49-F238E27FC236}">
                <a16:creationId xmlns:a16="http://schemas.microsoft.com/office/drawing/2014/main" id="{BF6FCBD4-C43A-CF46-8D3E-48AC5445A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21515" name="Rectangle 13">
            <a:extLst>
              <a:ext uri="{FF2B5EF4-FFF2-40B4-BE49-F238E27FC236}">
                <a16:creationId xmlns:a16="http://schemas.microsoft.com/office/drawing/2014/main" id="{09A3B16D-5D9C-F444-A249-B967D2DFA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17D72B3E-A75B-6241-94B6-3AA41E7777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Modelli di ottimizzazione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ECB4FFB6-1391-C744-96A4-AFB44078EF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000250"/>
            <a:ext cx="9144000" cy="4643438"/>
          </a:xfrm>
        </p:spPr>
        <p:txBody>
          <a:bodyPr/>
          <a:lstStyle/>
          <a:p>
            <a:pPr marL="0" indent="0">
              <a:spcBef>
                <a:spcPts val="1776"/>
              </a:spcBef>
              <a:buNone/>
            </a:pPr>
            <a:r>
              <a:rPr lang="it-IT" altLang="it-IT" sz="2400" dirty="0">
                <a:ea typeface="ＭＳ Ｐゴシック" panose="020B0600070205080204" pitchFamily="34" charset="-128"/>
              </a:rPr>
              <a:t>Un problema di programmazione matematica è descritto con dati generici a cui si devono assegnare dei valori numerici.</a:t>
            </a:r>
          </a:p>
          <a:p>
            <a:pPr marL="0" indent="0">
              <a:spcBef>
                <a:spcPts val="1776"/>
              </a:spcBef>
              <a:buFont typeface="Wingdings" pitchFamily="2" charset="2"/>
              <a:buNone/>
            </a:pPr>
            <a:r>
              <a:rPr lang="it-IT" altLang="it-IT" sz="2400" dirty="0">
                <a:ea typeface="ＭＳ Ｐゴシック" panose="020B0600070205080204" pitchFamily="34" charset="-128"/>
              </a:rPr>
              <a:t>Un’</a:t>
            </a:r>
            <a:r>
              <a:rPr lang="it-IT" altLang="ja-JP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istanza</a:t>
            </a:r>
            <a:r>
              <a:rPr lang="it-IT" altLang="ja-JP" sz="2400" dirty="0">
                <a:ea typeface="ＭＳ Ｐゴシック" panose="020B0600070205080204" pitchFamily="34" charset="-128"/>
              </a:rPr>
              <a:t> di un modello di ottimizzazione è un possibile esempio del problema di ottimizzazione, che si ottiene assegnando ai dati uno specifico insieme di valori.</a:t>
            </a:r>
          </a:p>
          <a:p>
            <a:pPr marL="0" indent="0">
              <a:spcBef>
                <a:spcPts val="1776"/>
              </a:spcBef>
              <a:buFont typeface="Wingdings" pitchFamily="2" charset="2"/>
              <a:buNone/>
            </a:pPr>
            <a:r>
              <a:rPr lang="it-IT" altLang="it-IT" sz="2400" dirty="0">
                <a:ea typeface="ＭＳ Ｐゴシック" panose="020B0600070205080204" pitchFamily="34" charset="-128"/>
              </a:rPr>
              <a:t>La formalizzazione di un modello di ottimizzazione a partire da un problema avviene attraverso un processo di </a:t>
            </a:r>
            <a:r>
              <a:rPr lang="it-IT" altLang="ja-JP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modellazione</a:t>
            </a:r>
            <a:r>
              <a:rPr lang="it-IT" altLang="ja-JP" sz="2400" dirty="0">
                <a:ea typeface="ＭＳ Ｐゴシック" panose="020B0600070205080204" pitchFamily="34" charset="-128"/>
              </a:rPr>
              <a:t> del problema.</a:t>
            </a:r>
          </a:p>
          <a:p>
            <a:pPr marL="0" indent="0">
              <a:spcBef>
                <a:spcPts val="1776"/>
              </a:spcBef>
              <a:buFont typeface="Wingdings" pitchFamily="2" charset="2"/>
              <a:buNone/>
            </a:pPr>
            <a:r>
              <a:rPr lang="it-IT" altLang="it-IT" sz="2400" dirty="0">
                <a:ea typeface="ＭＳ Ｐゴシック" panose="020B0600070205080204" pitchFamily="34" charset="-128"/>
              </a:rPr>
              <a:t>Non esistono metodologie formali per generare automaticamente modelli di ottimizzazione </a:t>
            </a:r>
            <a:r>
              <a:rPr lang="en-US" altLang="it-IT" sz="2400" dirty="0"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  <a:sym typeface="Wingdings" pitchFamily="2" charset="2"/>
              </a:rPr>
              <a:t> .</a:t>
            </a:r>
            <a:r>
              <a:rPr lang="it-IT" altLang="it-IT" sz="2400" dirty="0">
                <a:ea typeface="ＭＳ Ｐゴシック" panose="020B0600070205080204" pitchFamily="34" charset="-128"/>
              </a:rPr>
              <a:t> La loro costruzione è lasciata fondamentalmente alle abilità del singolo.</a:t>
            </a:r>
            <a:endParaRPr lang="it-IT" altLang="ja-JP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 typeface="Wingdings" pitchFamily="2" charset="2"/>
              <a:buNone/>
            </a:pPr>
            <a:endParaRPr lang="it-IT" altLang="it-IT" sz="2400" dirty="0">
              <a:ea typeface="ＭＳ Ｐゴシック" panose="020B0600070205080204" pitchFamily="34" charset="-128"/>
            </a:endParaRPr>
          </a:p>
        </p:txBody>
      </p:sp>
      <p:sp>
        <p:nvSpPr>
          <p:cNvPr id="23555" name="Segnaposto numero diapositiva 3">
            <a:extLst>
              <a:ext uri="{FF2B5EF4-FFF2-40B4-BE49-F238E27FC236}">
                <a16:creationId xmlns:a16="http://schemas.microsoft.com/office/drawing/2014/main" id="{09B66384-510F-8941-9DFC-6B4DE1DF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C364B7-3767-7943-8954-FC1EA326CF08}" type="slidenum">
              <a:rPr lang="it-IT" altLang="it-IT" sz="1400"/>
              <a:pPr eaLnBrk="1" hangingPunct="1"/>
              <a:t>5</a:t>
            </a:fld>
            <a:endParaRPr lang="it-IT" altLang="it-IT" sz="14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E1079C-8308-31F4-4002-8ED6AE843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>
                <a:ea typeface="ＭＳ Ｐゴシック" panose="020B0600070205080204" pitchFamily="34" charset="-128"/>
              </a:rPr>
              <a:t>Modelli di ottimizzazione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egnaposto numero diapositiva 3">
            <a:extLst>
              <a:ext uri="{FF2B5EF4-FFF2-40B4-BE49-F238E27FC236}">
                <a16:creationId xmlns:a16="http://schemas.microsoft.com/office/drawing/2014/main" id="{79BB2F99-0435-694F-AB76-4310716A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2C42C84-C28D-9E4F-B3E0-A9B67E1179F2}" type="slidenum">
              <a:rPr lang="it-IT" altLang="it-IT" sz="1400"/>
              <a:pPr eaLnBrk="1" hangingPunct="1"/>
              <a:t>6</a:t>
            </a:fld>
            <a:endParaRPr lang="it-IT" altLang="it-IT" sz="14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3FE2C7A-DD20-4543-ABED-2F8F4D36C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Programmazione Lineare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ttangolo 5">
                <a:extLst>
                  <a:ext uri="{FF2B5EF4-FFF2-40B4-BE49-F238E27FC236}">
                    <a16:creationId xmlns:a16="http://schemas.microsoft.com/office/drawing/2014/main" id="{8684CD7E-45E2-DA40-8D78-8CFF49847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89138"/>
                <a:ext cx="9144000" cy="4739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Aft>
                    <a:spcPts val="1200"/>
                  </a:spcAft>
                </a:pPr>
                <a:r>
                  <a:rPr lang="it-IT" altLang="it-IT" dirty="0"/>
                  <a:t>In questo corso ci occupiamo di Modelli di Ottimizzazione in cui le componenti del vettore </a:t>
                </a:r>
                <a14:m>
                  <m:oMath xmlns:m="http://schemas.openxmlformats.org/officeDocument/2006/math">
                    <m:r>
                      <a:rPr lang="it-IT" altLang="it-IT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altLang="it-IT" dirty="0"/>
                  <a:t>, dette variabili decisionale, sono legate linearmente ai dati. Tali problemi sono detti di Programmazione Lineare (</a:t>
                </a:r>
                <a:r>
                  <a:rPr lang="it-IT" altLang="it-IT" b="1" dirty="0">
                    <a:solidFill>
                      <a:srgbClr val="FF0000"/>
                    </a:solidFill>
                  </a:rPr>
                  <a:t>PL</a:t>
                </a:r>
                <a:r>
                  <a:rPr lang="it-IT" altLang="it-IT" dirty="0"/>
                  <a:t>). Questi</a:t>
                </a:r>
              </a:p>
              <a:p>
                <a:pPr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dirty="0"/>
                  <a:t> consentono di rappresentare bene molti problemi decisionali</a:t>
                </a:r>
              </a:p>
              <a:p>
                <a:pPr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dirty="0"/>
                  <a:t> presentano un’unica soluzione ottima in termini di funzione obiettivo</a:t>
                </a:r>
              </a:p>
              <a:p>
                <a:pPr eaLnBrk="1" hangingPunct="1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dirty="0"/>
                  <a:t> permettono di trattare problemi molto più grandi rispetto a quelli di Programmazione Non Lineare</a:t>
                </a:r>
              </a:p>
              <a:p>
                <a:pPr eaLnBrk="1" hangingPunct="1">
                  <a:spcAft>
                    <a:spcPts val="600"/>
                  </a:spcAft>
                </a:pPr>
                <a:endParaRPr lang="it-IT" altLang="it-IT" sz="800" dirty="0"/>
              </a:p>
              <a:p>
                <a:pPr eaLnBrk="1" hangingPunct="1">
                  <a:spcAft>
                    <a:spcPts val="600"/>
                  </a:spcAft>
                </a:pPr>
                <a:r>
                  <a:rPr lang="it-IT" altLang="it-IT" dirty="0"/>
                  <a:t>Se in PL si richiede anche che le variabili decisionali siano intere, si hanno problemi di Programmazione Lineare Intera (</a:t>
                </a:r>
                <a:r>
                  <a:rPr lang="it-IT" altLang="it-IT" b="1" dirty="0">
                    <a:solidFill>
                      <a:srgbClr val="FF0000"/>
                    </a:solidFill>
                  </a:rPr>
                  <a:t>PLI</a:t>
                </a:r>
                <a:r>
                  <a:rPr lang="it-IT" altLang="it-IT" dirty="0"/>
                  <a:t>). </a:t>
                </a:r>
              </a:p>
            </p:txBody>
          </p:sp>
        </mc:Choice>
        <mc:Fallback xmlns="">
          <p:sp>
            <p:nvSpPr>
              <p:cNvPr id="25603" name="Rettangolo 5">
                <a:extLst>
                  <a:ext uri="{FF2B5EF4-FFF2-40B4-BE49-F238E27FC236}">
                    <a16:creationId xmlns:a16="http://schemas.microsoft.com/office/drawing/2014/main" id="{8684CD7E-45E2-DA40-8D78-8CFF49847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989138"/>
                <a:ext cx="9144000" cy="4739759"/>
              </a:xfrm>
              <a:prstGeom prst="rect">
                <a:avLst/>
              </a:prstGeom>
              <a:blipFill>
                <a:blip r:embed="rId3"/>
                <a:stretch>
                  <a:fillRect l="-1111" t="-1070" r="-1528" b="-21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6" name="CasellaDiTesto 1">
            <a:extLst>
              <a:ext uri="{FF2B5EF4-FFF2-40B4-BE49-F238E27FC236}">
                <a16:creationId xmlns:a16="http://schemas.microsoft.com/office/drawing/2014/main" id="{13E5816E-4A3A-EB4B-A918-46D88F917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98538" y="5707063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egnaposto numero diapositiva 4">
            <a:extLst>
              <a:ext uri="{FF2B5EF4-FFF2-40B4-BE49-F238E27FC236}">
                <a16:creationId xmlns:a16="http://schemas.microsoft.com/office/drawing/2014/main" id="{53E2F342-44F7-F646-8DFA-CDC0D76E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7DB3A16-FD08-0C4F-8095-6D5075D039B5}" type="slidenum">
              <a:rPr lang="it-IT" altLang="it-IT" sz="1400"/>
              <a:pPr eaLnBrk="1" hangingPunct="1"/>
              <a:t>7</a:t>
            </a:fld>
            <a:endParaRPr lang="it-IT" altLang="it-IT" sz="1400"/>
          </a:p>
        </p:txBody>
      </p:sp>
      <p:sp>
        <p:nvSpPr>
          <p:cNvPr id="27650" name="Segnaposto contenuto 4">
            <a:extLst>
              <a:ext uri="{FF2B5EF4-FFF2-40B4-BE49-F238E27FC236}">
                <a16:creationId xmlns:a16="http://schemas.microsoft.com/office/drawing/2014/main" id="{D68CEA70-0AC7-F144-8B70-D14872134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2017713"/>
            <a:ext cx="9001125" cy="484028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it-IT" altLang="it-IT" sz="2400" dirty="0">
                <a:ea typeface="ＭＳ Ｐゴシック" panose="020B0600070205080204" pitchFamily="34" charset="-128"/>
              </a:rPr>
              <a:t>Un problema generale affrontabile con la </a:t>
            </a:r>
            <a:r>
              <a:rPr lang="it-IT" altLang="it-IT" sz="24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PL </a:t>
            </a:r>
            <a:r>
              <a:rPr lang="it-IT" altLang="it-IT" sz="2400" dirty="0">
                <a:ea typeface="ＭＳ Ｐゴシック" panose="020B0600070205080204" pitchFamily="34" charset="-128"/>
              </a:rPr>
              <a:t>è il seguente:</a:t>
            </a:r>
          </a:p>
          <a:p>
            <a:pPr marL="0" indent="0">
              <a:spcBef>
                <a:spcPts val="800"/>
              </a:spcBef>
            </a:pPr>
            <a:r>
              <a:rPr lang="it-IT" altLang="it-IT" sz="2400" dirty="0">
                <a:ea typeface="ＭＳ Ｐゴシック" panose="020B0600070205080204" pitchFamily="34" charset="-128"/>
              </a:rPr>
              <a:t> Si deve definire quante unità acquistare tra un dato insieme di prodotti;</a:t>
            </a:r>
          </a:p>
          <a:p>
            <a:pPr marL="0" indent="0">
              <a:spcBef>
                <a:spcPts val="800"/>
              </a:spcBef>
            </a:pPr>
            <a:r>
              <a:rPr lang="it-IT" altLang="it-IT" sz="2400" dirty="0">
                <a:ea typeface="ＭＳ Ｐゴシック" panose="020B0600070205080204" pitchFamily="34" charset="-128"/>
              </a:rPr>
              <a:t> Spesso non si può acquistare una quantità di un dato prodotto che sia superiore a un limite predefinito;</a:t>
            </a:r>
          </a:p>
          <a:p>
            <a:pPr marL="0" indent="0">
              <a:spcBef>
                <a:spcPts val="800"/>
              </a:spcBef>
            </a:pPr>
            <a:r>
              <a:rPr lang="it-IT" altLang="it-IT" sz="2400" dirty="0">
                <a:ea typeface="ＭＳ Ｐゴシック" panose="020B0600070205080204" pitchFamily="34" charset="-128"/>
              </a:rPr>
              <a:t> Questi prodotti presentano delle proprietà;</a:t>
            </a:r>
          </a:p>
          <a:p>
            <a:pPr marL="0" indent="0">
              <a:spcBef>
                <a:spcPts val="800"/>
              </a:spcBef>
            </a:pPr>
            <a:r>
              <a:rPr lang="it-IT" altLang="it-IT" sz="2400" dirty="0">
                <a:ea typeface="ＭＳ Ｐゴシック" panose="020B0600070205080204" pitchFamily="34" charset="-128"/>
              </a:rPr>
              <a:t> Il mix di beni acquistati deve garantire dei requisiti minimi rispetto a tali proprietà;</a:t>
            </a:r>
          </a:p>
          <a:p>
            <a:pPr marL="0" indent="0">
              <a:spcBef>
                <a:spcPts val="800"/>
              </a:spcBef>
            </a:pPr>
            <a:r>
              <a:rPr lang="it-IT" altLang="it-IT" sz="2400" dirty="0">
                <a:ea typeface="ＭＳ Ｐゴシック" panose="020B0600070205080204" pitchFamily="34" charset="-128"/>
              </a:rPr>
              <a:t> Occorre minimizzare il costo di acquisto dei prodotti.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9C5FA54-3C81-D143-B777-3C8A66E164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>
                <a:ea typeface="ＭＳ Ｐゴシック" panose="020B0600070205080204" pitchFamily="34" charset="-128"/>
              </a:rPr>
              <a:t>Programmazione Lineare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egnaposto numero diapositiva 4">
            <a:extLst>
              <a:ext uri="{FF2B5EF4-FFF2-40B4-BE49-F238E27FC236}">
                <a16:creationId xmlns:a16="http://schemas.microsoft.com/office/drawing/2014/main" id="{E2461BA3-2BB7-2542-A73C-C2703A0F2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C147E3D-51CE-F74F-98A1-89C96D2AAA10}" type="slidenum">
              <a:rPr lang="it-IT" altLang="it-IT" sz="1400"/>
              <a:pPr eaLnBrk="1" hangingPunct="1"/>
              <a:t>8</a:t>
            </a:fld>
            <a:endParaRPr lang="it-IT" altLang="it-IT" sz="1400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7B5E16D4-7EB7-5B42-A2FF-BB93B35D7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it-IT" altLang="it-IT">
                <a:ea typeface="ＭＳ Ｐゴシック" panose="020B0600070205080204" pitchFamily="34" charset="-128"/>
              </a:rPr>
            </a:br>
            <a:r>
              <a:rPr lang="it-IT" altLang="it-IT">
                <a:ea typeface="ＭＳ Ｐゴシック" panose="020B0600070205080204" pitchFamily="34" charset="-128"/>
              </a:rPr>
              <a:t>Modellazione del problema</a:t>
            </a:r>
            <a:endParaRPr lang="it-IT" altLang="it-IT" sz="200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4">
                <a:extLst>
                  <a:ext uri="{FF2B5EF4-FFF2-40B4-BE49-F238E27FC236}">
                    <a16:creationId xmlns:a16="http://schemas.microsoft.com/office/drawing/2014/main" id="{E713A6E1-4680-564E-892D-11F797B375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504" y="1999838"/>
                <a:ext cx="9036496" cy="4634159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spcAft>
                    <a:spcPts val="600"/>
                  </a:spcAft>
                  <a:buNone/>
                </a:pPr>
                <a:r>
                  <a:rPr lang="it-IT" altLang="it-IT" sz="9200" dirty="0">
                    <a:ea typeface="ＭＳ Ｐゴシック" panose="020B0600070205080204" pitchFamily="34" charset="-128"/>
                  </a:rPr>
                  <a:t>Notazione scrivere questo problema con la </a:t>
                </a:r>
                <a:r>
                  <a:rPr lang="it-IT" altLang="it-IT" sz="9200" b="1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PL</a:t>
                </a:r>
                <a:r>
                  <a:rPr lang="it-IT" altLang="it-IT" sz="9200" dirty="0">
                    <a:ea typeface="ＭＳ Ｐゴシック" panose="020B0600070205080204" pitchFamily="34" charset="-128"/>
                  </a:rPr>
                  <a:t>:</a:t>
                </a:r>
              </a:p>
              <a:p>
                <a:pPr>
                  <a:spcBef>
                    <a:spcPts val="1152"/>
                  </a:spcBef>
                  <a:spcAft>
                    <a:spcPts val="600"/>
                  </a:spcAft>
                </a:pPr>
                <a:r>
                  <a:rPr lang="it-IT" altLang="it-IT" sz="9200" dirty="0">
                    <a:ea typeface="ＭＳ Ｐゴシック" panose="020B0600070205080204" pitchFamily="34" charset="-128"/>
                  </a:rPr>
                  <a:t>Sia </a:t>
                </a:r>
                <a14:m>
                  <m:oMath xmlns:m="http://schemas.openxmlformats.org/officeDocument/2006/math">
                    <m:r>
                      <a:rPr lang="it-IT" altLang="it-IT" sz="9200" b="1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𝑱</m:t>
                    </m:r>
                    <m:r>
                      <a:rPr lang="it-IT" altLang="it-IT" sz="92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</m:oMath>
                </a14:m>
                <a:r>
                  <a:rPr lang="it-IT" altLang="it-IT" sz="9200" dirty="0">
                    <a:ea typeface="ＭＳ Ｐゴシック" panose="020B0600070205080204" pitchFamily="34" charset="-128"/>
                  </a:rPr>
                  <a:t>l</a:t>
                </a:r>
                <a:r>
                  <a:rPr lang="ja-JP" altLang="it-IT" sz="9200">
                    <a:ea typeface="ＭＳ Ｐゴシック" panose="020B0600070205080204" pitchFamily="34" charset="-128"/>
                  </a:rPr>
                  <a:t>’</a:t>
                </a:r>
                <a:r>
                  <a:rPr lang="it-IT" altLang="ja-JP" sz="9200" dirty="0">
                    <a:ea typeface="ＭＳ Ｐゴシック" panose="020B0600070205080204" pitchFamily="34" charset="-128"/>
                  </a:rPr>
                  <a:t>insieme dei prodotti tra cui poter scegliere</a:t>
                </a:r>
              </a:p>
              <a:p>
                <a:pPr>
                  <a:spcBef>
                    <a:spcPts val="1152"/>
                  </a:spcBef>
                  <a:spcAft>
                    <a:spcPts val="600"/>
                  </a:spcAft>
                </a:pPr>
                <a:r>
                  <a:rPr lang="it-IT" altLang="it-IT" sz="9200" dirty="0">
                    <a:ea typeface="ＭＳ Ｐゴシック" panose="020B0600070205080204" pitchFamily="34" charset="-128"/>
                  </a:rPr>
                  <a:t>Sia </a:t>
                </a:r>
                <a14:m>
                  <m:oMath xmlns:m="http://schemas.openxmlformats.org/officeDocument/2006/math">
                    <m:r>
                      <a:rPr lang="it-IT" altLang="it-IT" sz="9200" b="1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𝑰</m:t>
                    </m:r>
                  </m:oMath>
                </a14:m>
                <a:r>
                  <a:rPr lang="it-IT" altLang="it-IT" sz="9200" i="1" dirty="0">
                    <a:ea typeface="ＭＳ Ｐゴシック" panose="020B0600070205080204" pitchFamily="34" charset="-128"/>
                  </a:rPr>
                  <a:t> </a:t>
                </a:r>
                <a:r>
                  <a:rPr lang="it-IT" altLang="it-IT" sz="9200" dirty="0">
                    <a:ea typeface="ＭＳ Ｐゴシック" panose="020B0600070205080204" pitchFamily="34" charset="-128"/>
                  </a:rPr>
                  <a:t>l</a:t>
                </a:r>
                <a:r>
                  <a:rPr lang="ja-JP" altLang="it-IT" sz="9200">
                    <a:ea typeface="ＭＳ Ｐゴシック" panose="020B0600070205080204" pitchFamily="34" charset="-128"/>
                  </a:rPr>
                  <a:t>’</a:t>
                </a:r>
                <a:r>
                  <a:rPr lang="it-IT" altLang="ja-JP" sz="9200" dirty="0">
                    <a:ea typeface="ＭＳ Ｐゴシック" panose="020B0600070205080204" pitchFamily="34" charset="-128"/>
                  </a:rPr>
                  <a:t>insieme delle proprietà</a:t>
                </a:r>
              </a:p>
              <a:p>
                <a:pPr>
                  <a:spcBef>
                    <a:spcPts val="1152"/>
                  </a:spcBef>
                  <a:spcAft>
                    <a:spcPts val="0"/>
                  </a:spcAft>
                </a:pPr>
                <a:r>
                  <a:rPr lang="it-IT" altLang="it-IT" sz="9200" dirty="0">
                    <a:ea typeface="ＭＳ Ｐゴシック" panose="020B0600070205080204" pitchFamily="34" charset="-128"/>
                  </a:rPr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92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it-IT" altLang="it-IT" sz="92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𝒙</m:t>
                        </m:r>
                      </m:e>
                      <m:sub>
                        <m:r>
                          <a:rPr lang="it-IT" altLang="it-IT" sz="92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𝒋</m:t>
                        </m:r>
                      </m:sub>
                    </m:sSub>
                    <m:r>
                      <a:rPr lang="it-IT" altLang="it-IT" sz="9200" b="1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</m:oMath>
                </a14:m>
                <a:r>
                  <a:rPr lang="it-IT" altLang="it-IT" sz="9200" dirty="0">
                    <a:ea typeface="ＭＳ Ｐゴシック" panose="020B0600070205080204" pitchFamily="34" charset="-128"/>
                  </a:rPr>
                  <a:t>la quantità (non negativa) da acquistare del prodotto </a:t>
                </a:r>
                <a14:m>
                  <m:oMath xmlns:m="http://schemas.openxmlformats.org/officeDocument/2006/math">
                    <m:r>
                      <a:rPr lang="it-IT" altLang="it-IT" sz="9200" b="1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𝒋</m:t>
                    </m:r>
                    <m:r>
                      <a:rPr lang="it-IT" altLang="it-IT" sz="9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altLang="it-IT" sz="9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it-IT" altLang="it-IT" sz="9200" b="1" i="1" dirty="0">
                    <a:ea typeface="ＭＳ Ｐゴシック" panose="020B0600070205080204" pitchFamily="34" charset="-128"/>
                  </a:rPr>
                  <a:t> </a:t>
                </a:r>
              </a:p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it-IT" altLang="it-IT" sz="9200" b="1" dirty="0">
                    <a:ea typeface="ＭＳ Ｐゴシック" panose="020B0600070205080204" pitchFamily="34" charset="-128"/>
                  </a:rPr>
                  <a:t>    (queste sono le variabili decisionali)</a:t>
                </a:r>
              </a:p>
              <a:p>
                <a:pPr>
                  <a:spcBef>
                    <a:spcPts val="1152"/>
                  </a:spcBef>
                  <a:spcAft>
                    <a:spcPts val="600"/>
                  </a:spcAft>
                </a:pPr>
                <a:r>
                  <a:rPr lang="it-IT" altLang="it-IT" sz="9200" dirty="0">
                    <a:ea typeface="ＭＳ Ｐゴシック" panose="020B0600070205080204" pitchFamily="34" charset="-128"/>
                  </a:rPr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92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it-IT" altLang="it-IT" sz="92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𝒄</m:t>
                        </m:r>
                      </m:e>
                      <m:sub>
                        <m:r>
                          <a:rPr lang="it-IT" altLang="it-IT" sz="92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it-IT" altLang="it-IT" sz="9200" b="1" dirty="0">
                    <a:ea typeface="ＭＳ Ｐゴシック" panose="020B0600070205080204" pitchFamily="34" charset="-128"/>
                  </a:rPr>
                  <a:t> </a:t>
                </a:r>
                <a:r>
                  <a:rPr lang="it-IT" altLang="it-IT" sz="9200" dirty="0">
                    <a:ea typeface="ＭＳ Ｐゴシック" panose="020B0600070205080204" pitchFamily="34" charset="-128"/>
                  </a:rPr>
                  <a:t>il costo unitario di acquisto del prodotto </a:t>
                </a:r>
                <a14:m>
                  <m:oMath xmlns:m="http://schemas.openxmlformats.org/officeDocument/2006/math">
                    <m:r>
                      <a:rPr lang="it-IT" altLang="it-IT" sz="9200" b="1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𝒋</m:t>
                    </m:r>
                    <m:r>
                      <a:rPr lang="it-IT" altLang="it-IT" sz="9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altLang="it-IT" sz="9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it-IT" altLang="it-IT" sz="9200" b="1" dirty="0">
                    <a:ea typeface="ＭＳ Ｐゴシック" panose="020B0600070205080204" pitchFamily="34" charset="-128"/>
                  </a:rPr>
                  <a:t> </a:t>
                </a:r>
              </a:p>
              <a:p>
                <a:pPr>
                  <a:spcBef>
                    <a:spcPts val="1152"/>
                  </a:spcBef>
                  <a:spcAft>
                    <a:spcPts val="600"/>
                  </a:spcAft>
                </a:pPr>
                <a:r>
                  <a:rPr lang="it-IT" altLang="it-IT" sz="9200" dirty="0">
                    <a:ea typeface="ＭＳ Ｐゴシック" panose="020B0600070205080204" pitchFamily="34" charset="-128"/>
                  </a:rPr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92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it-IT" altLang="it-IT" sz="92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𝒖</m:t>
                        </m:r>
                      </m:e>
                      <m:sub>
                        <m:r>
                          <a:rPr lang="it-IT" altLang="it-IT" sz="92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it-IT" altLang="it-IT" sz="9200" b="1" dirty="0">
                    <a:ea typeface="ＭＳ Ｐゴシック" panose="020B0600070205080204" pitchFamily="34" charset="-128"/>
                  </a:rPr>
                  <a:t> </a:t>
                </a:r>
                <a:r>
                  <a:rPr lang="it-IT" altLang="it-IT" sz="9200" dirty="0">
                    <a:ea typeface="ＭＳ Ｐゴシック" panose="020B0600070205080204" pitchFamily="34" charset="-128"/>
                  </a:rPr>
                  <a:t>la quantità massima acquistabile del prodotto </a:t>
                </a:r>
                <a14:m>
                  <m:oMath xmlns:m="http://schemas.openxmlformats.org/officeDocument/2006/math">
                    <m:r>
                      <a:rPr lang="it-IT" altLang="it-IT" sz="9200" b="1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𝒋</m:t>
                    </m:r>
                    <m:r>
                      <a:rPr lang="it-IT" altLang="it-IT" sz="9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altLang="it-IT" sz="9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  <m:r>
                      <a:rPr lang="it-IT" altLang="it-IT" sz="9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it-IT" altLang="it-IT" sz="9200" b="1" dirty="0">
                  <a:ea typeface="ＭＳ Ｐゴシック" panose="020B0600070205080204" pitchFamily="34" charset="-128"/>
                </a:endParaRPr>
              </a:p>
              <a:p>
                <a:pPr>
                  <a:spcBef>
                    <a:spcPts val="1152"/>
                  </a:spcBef>
                  <a:spcAft>
                    <a:spcPts val="600"/>
                  </a:spcAft>
                </a:pPr>
                <a:r>
                  <a:rPr lang="it-IT" altLang="it-IT" sz="9200" dirty="0">
                    <a:ea typeface="ＭＳ Ｐゴシック" panose="020B0600070205080204" pitchFamily="34" charset="-128"/>
                  </a:rPr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92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it-IT" altLang="it-IT" sz="92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𝒃</m:t>
                        </m:r>
                      </m:e>
                      <m:sub>
                        <m:r>
                          <a:rPr lang="it-IT" altLang="it-IT" sz="92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t-IT" altLang="it-IT" sz="9200" b="1" dirty="0">
                    <a:ea typeface="ＭＳ Ｐゴシック" panose="020B0600070205080204" pitchFamily="34" charset="-128"/>
                  </a:rPr>
                  <a:t> </a:t>
                </a:r>
                <a:r>
                  <a:rPr lang="it-IT" altLang="it-IT" sz="9200" dirty="0">
                    <a:ea typeface="ＭＳ Ｐゴシック" panose="020B0600070205080204" pitchFamily="34" charset="-128"/>
                  </a:rPr>
                  <a:t>la quantità minima della proprietà </a:t>
                </a:r>
                <a14:m>
                  <m:oMath xmlns:m="http://schemas.openxmlformats.org/officeDocument/2006/math">
                    <m:r>
                      <a:rPr lang="it-IT" altLang="it-IT" sz="9200" b="1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𝒊</m:t>
                    </m:r>
                    <m:r>
                      <a:rPr lang="it-IT" altLang="it-IT" sz="9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altLang="it-IT" sz="9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it-IT" altLang="it-IT" sz="9200" b="1" dirty="0">
                    <a:ea typeface="ＭＳ Ｐゴシック" panose="020B0600070205080204" pitchFamily="34" charset="-128"/>
                  </a:rPr>
                  <a:t> </a:t>
                </a:r>
                <a:r>
                  <a:rPr lang="it-IT" altLang="it-IT" sz="9200" dirty="0">
                    <a:ea typeface="ＭＳ Ｐゴシック" panose="020B0600070205080204" pitchFamily="34" charset="-128"/>
                  </a:rPr>
                  <a:t>richiesta nel mix di prodotti da acquistare</a:t>
                </a:r>
              </a:p>
              <a:p>
                <a:pPr>
                  <a:spcBef>
                    <a:spcPts val="1152"/>
                  </a:spcBef>
                  <a:spcAft>
                    <a:spcPts val="600"/>
                  </a:spcAft>
                </a:pPr>
                <a:r>
                  <a:rPr lang="it-IT" altLang="it-IT" sz="9200" dirty="0">
                    <a:ea typeface="ＭＳ Ｐゴシック" panose="020B0600070205080204" pitchFamily="34" charset="-128"/>
                  </a:rPr>
                  <a:t>Sia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92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it-IT" altLang="it-IT" sz="92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𝒂</m:t>
                        </m:r>
                      </m:e>
                      <m:sub>
                        <m:r>
                          <a:rPr lang="it-IT" altLang="it-IT" sz="92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𝒊</m:t>
                        </m:r>
                        <m:r>
                          <a:rPr lang="it-IT" altLang="it-IT" sz="92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it-IT" altLang="it-IT" sz="9200" b="1" dirty="0">
                    <a:ea typeface="ＭＳ Ｐゴシック" panose="020B0600070205080204" pitchFamily="34" charset="-128"/>
                  </a:rPr>
                  <a:t> </a:t>
                </a:r>
                <a:r>
                  <a:rPr lang="it-IT" altLang="it-IT" sz="9200" dirty="0">
                    <a:ea typeface="ＭＳ Ｐゴシック" panose="020B0600070205080204" pitchFamily="34" charset="-128"/>
                  </a:rPr>
                  <a:t>la quantità di proprietà </a:t>
                </a:r>
                <a14:m>
                  <m:oMath xmlns:m="http://schemas.openxmlformats.org/officeDocument/2006/math">
                    <m:r>
                      <a:rPr lang="it-IT" altLang="it-IT" sz="9200" b="1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𝒊</m:t>
                    </m:r>
                    <m:r>
                      <a:rPr lang="it-IT" altLang="it-IT" sz="9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altLang="it-IT" sz="9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it-IT" altLang="it-IT" sz="9200" dirty="0">
                    <a:ea typeface="ＭＳ Ｐゴシック" panose="020B0600070205080204" pitchFamily="34" charset="-128"/>
                  </a:rPr>
                  <a:t> presente in una quantità unitaria del prodotto </a:t>
                </a:r>
                <a14:m>
                  <m:oMath xmlns:m="http://schemas.openxmlformats.org/officeDocument/2006/math">
                    <m:r>
                      <a:rPr lang="it-IT" altLang="it-IT" sz="9200" b="1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𝒋</m:t>
                    </m:r>
                    <m:r>
                      <a:rPr lang="it-IT" altLang="it-IT" sz="9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altLang="it-IT" sz="9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it-IT" altLang="it-IT" sz="9200" b="1" dirty="0">
                    <a:ea typeface="ＭＳ Ｐゴシック" panose="020B0600070205080204" pitchFamily="34" charset="-128"/>
                  </a:rPr>
                  <a:t> </a:t>
                </a:r>
                <a:endParaRPr lang="it-IT" altLang="it-IT" sz="2400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7" name="Segnaposto contenuto 4">
                <a:extLst>
                  <a:ext uri="{FF2B5EF4-FFF2-40B4-BE49-F238E27FC236}">
                    <a16:creationId xmlns:a16="http://schemas.microsoft.com/office/drawing/2014/main" id="{E713A6E1-4680-564E-892D-11F797B37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999838"/>
                <a:ext cx="9036496" cy="4634159"/>
              </a:xfrm>
              <a:blipFill>
                <a:blip r:embed="rId3"/>
                <a:stretch>
                  <a:fillRect l="-983" t="-2732" r="-562" b="-81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egnaposto numero diapositiva 4">
            <a:extLst>
              <a:ext uri="{FF2B5EF4-FFF2-40B4-BE49-F238E27FC236}">
                <a16:creationId xmlns:a16="http://schemas.microsoft.com/office/drawing/2014/main" id="{71FF4F49-0970-0E46-990A-B1DE3086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AEBE537-D6CB-464C-9614-7C21ABF45AB8}" type="slidenum">
              <a:rPr lang="it-IT" altLang="it-IT" sz="1400"/>
              <a:pPr eaLnBrk="1" hangingPunct="1"/>
              <a:t>9</a:t>
            </a:fld>
            <a:endParaRPr lang="it-IT" altLang="it-IT" sz="1400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CD0E14DB-7E4D-7D4F-A77D-9BA4F178B9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it-IT" altLang="it-IT" dirty="0">
                <a:ea typeface="ＭＳ Ｐゴシック" panose="020B0600070205080204" pitchFamily="34" charset="-128"/>
              </a:rPr>
            </a:br>
            <a:r>
              <a:rPr lang="it-IT" altLang="it-IT" dirty="0">
                <a:ea typeface="ＭＳ Ｐゴシック" panose="020B0600070205080204" pitchFamily="34" charset="-128"/>
              </a:rPr>
              <a:t>Modellazione del problema</a:t>
            </a:r>
            <a:endParaRPr lang="it-IT" altLang="it-IT" sz="2000" dirty="0">
              <a:ea typeface="ＭＳ Ｐゴシック" panose="020B0600070205080204" pitchFamily="34" charset="-128"/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0B6DD384-982B-D049-A6A8-BCB0CB016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1750" name="Rectangle 4">
            <a:extLst>
              <a:ext uri="{FF2B5EF4-FFF2-40B4-BE49-F238E27FC236}">
                <a16:creationId xmlns:a16="http://schemas.microsoft.com/office/drawing/2014/main" id="{9096CDEF-3F4F-2846-95A4-49F94EA20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1751" name="Rectangle 6">
            <a:extLst>
              <a:ext uri="{FF2B5EF4-FFF2-40B4-BE49-F238E27FC236}">
                <a16:creationId xmlns:a16="http://schemas.microsoft.com/office/drawing/2014/main" id="{2E4E6A6D-BF1E-064C-AF67-1E0435CA2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1752" name="Rectangle 8">
            <a:extLst>
              <a:ext uri="{FF2B5EF4-FFF2-40B4-BE49-F238E27FC236}">
                <a16:creationId xmlns:a16="http://schemas.microsoft.com/office/drawing/2014/main" id="{4791B039-4ED3-7F49-95C5-FEA349C45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1754" name="Rectangle 10">
            <a:extLst>
              <a:ext uri="{FF2B5EF4-FFF2-40B4-BE49-F238E27FC236}">
                <a16:creationId xmlns:a16="http://schemas.microsoft.com/office/drawing/2014/main" id="{E901B543-DE02-DE4B-9017-2F6D23AF1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1755" name="Rectangle 12">
            <a:extLst>
              <a:ext uri="{FF2B5EF4-FFF2-40B4-BE49-F238E27FC236}">
                <a16:creationId xmlns:a16="http://schemas.microsoft.com/office/drawing/2014/main" id="{DE753D8E-61C5-344A-B773-BF20A88B1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p:sp>
        <p:nvSpPr>
          <p:cNvPr id="31756" name="Rectangle 14">
            <a:extLst>
              <a:ext uri="{FF2B5EF4-FFF2-40B4-BE49-F238E27FC236}">
                <a16:creationId xmlns:a16="http://schemas.microsoft.com/office/drawing/2014/main" id="{4CDAD5D5-C67C-AB4C-8260-686FE1A37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it-IT" altLang="it-IT" sz="1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egnaposto contenuto 4">
                <a:extLst>
                  <a:ext uri="{FF2B5EF4-FFF2-40B4-BE49-F238E27FC236}">
                    <a16:creationId xmlns:a16="http://schemas.microsoft.com/office/drawing/2014/main" id="{B19A00CF-D00C-7E42-B9F5-EBED573405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920501"/>
                <a:ext cx="9144000" cy="49994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altLang="it-IT" sz="2400" dirty="0">
                    <a:ea typeface="ＭＳ Ｐゴシック" panose="020B0600070205080204" pitchFamily="34" charset="-128"/>
                  </a:rPr>
                  <a:t>Il modello di PL di tale problema decisionale si può scrivere così:</a:t>
                </a:r>
                <a:endParaRPr lang="it-IT" altLang="it-IT" sz="800" dirty="0">
                  <a:ea typeface="ＭＳ Ｐゴシック" panose="020B0600070205080204" pitchFamily="34" charset="-128"/>
                </a:endParaRPr>
              </a:p>
              <a:p>
                <a:pPr>
                  <a:spcBef>
                    <a:spcPts val="1176"/>
                  </a:spcBef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it-IT" altLang="it-IT" sz="24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uncPr>
                      <m:fName>
                        <m:r>
                          <a:rPr lang="it-IT" altLang="it-IT" sz="2400" b="1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𝐦𝐢𝐧</m:t>
                        </m:r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it-IT" altLang="it-IT" sz="2400" b="1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it-IT" altLang="it-IT" sz="2400" b="1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𝒋</m:t>
                            </m:r>
                            <m:r>
                              <a:rPr lang="it-IT" altLang="it-IT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it-IT" altLang="it-IT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𝑱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it-IT" altLang="it-IT" sz="2400" b="1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2400" b="1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it-IT" altLang="it-IT" sz="2400" b="1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𝒋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it-IT" altLang="it-IT" sz="2400" b="1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</m:ctrlPr>
                              </m:sSubPr>
                              <m:e>
                                <m:r>
                                  <a:rPr lang="it-IT" altLang="it-IT" sz="2400" b="1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it-IT" altLang="it-IT" sz="2400" b="1" i="1" smtClean="0">
                                    <a:latin typeface="Cambria Math" panose="02040503050406030204" pitchFamily="18" charset="0"/>
                                    <a:ea typeface="ＭＳ Ｐゴシック" panose="020B0600070205080204" pitchFamily="34" charset="-128"/>
                                  </a:rPr>
                                  <m:t>𝒋</m:t>
                                </m:r>
                              </m:sub>
                            </m:sSub>
                          </m:e>
                        </m:nary>
                      </m:e>
                    </m:func>
                  </m:oMath>
                </a14:m>
                <a:r>
                  <a:rPr lang="it-IT" altLang="it-IT" sz="2400" dirty="0">
                    <a:ea typeface="ＭＳ Ｐゴシック" panose="020B0600070205080204" pitchFamily="34" charset="-128"/>
                  </a:rPr>
                  <a:t>  o, in alternativa,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it-IT" altLang="it-IT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uncPr>
                      <m:fName>
                        <m:r>
                          <a:rPr lang="it-IT" altLang="it-IT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𝒎𝒊𝒏</m:t>
                        </m:r>
                      </m:fName>
                      <m:e>
                        <m:r>
                          <a:rPr lang="it-IT" altLang="it-IT" sz="24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𝒄</m:t>
                        </m:r>
                        <m:r>
                          <a:rPr lang="it-IT" altLang="it-IT" sz="24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′</m:t>
                        </m:r>
                        <m:r>
                          <a:rPr lang="it-IT" altLang="it-IT" sz="24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𝒙</m:t>
                        </m:r>
                      </m:e>
                    </m:func>
                  </m:oMath>
                </a14:m>
                <a:r>
                  <a:rPr lang="it-IT" altLang="it-IT" sz="2400" dirty="0">
                    <a:ea typeface="ＭＳ Ｐゴシック" panose="020B0600070205080204" pitchFamily="34" charset="-128"/>
                  </a:rPr>
                  <a:t>, è la </a:t>
                </a:r>
                <a:r>
                  <a:rPr lang="it-IT" altLang="it-IT" sz="24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funzione obiettivo</a:t>
                </a:r>
                <a:r>
                  <a:rPr lang="it-IT" altLang="it-IT" sz="2400" dirty="0">
                    <a:ea typeface="ＭＳ Ｐゴシック" panose="020B0600070205080204" pitchFamily="34" charset="-128"/>
                  </a:rPr>
                  <a:t>;</a:t>
                </a:r>
                <a:endParaRPr lang="it-IT" altLang="it-IT" sz="1200" dirty="0">
                  <a:ea typeface="ＭＳ Ｐゴシック" panose="020B0600070205080204" pitchFamily="34" charset="-128"/>
                </a:endParaRPr>
              </a:p>
              <a:p>
                <a:pPr>
                  <a:spcBef>
                    <a:spcPts val="1176"/>
                  </a:spcBef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it-IT" altLang="it-IT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it-IT" altLang="it-IT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𝒋</m:t>
                        </m:r>
                        <m:r>
                          <a:rPr lang="it-IT" altLang="it-IT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altLang="it-IT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𝑱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altLang="it-IT" sz="2400" b="1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it-IT" altLang="it-IT" sz="2400" b="1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𝒂</m:t>
                            </m:r>
                          </m:e>
                          <m:sub>
                            <m:r>
                              <a:rPr lang="it-IT" altLang="it-IT" sz="2400" b="1" i="1" smtClean="0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𝒊</m:t>
                            </m:r>
                            <m:r>
                              <a:rPr lang="it-IT" altLang="it-IT" sz="2400" b="1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𝒋</m:t>
                            </m:r>
                          </m:sub>
                        </m:sSub>
                        <m:sSub>
                          <m:sSubPr>
                            <m:ctrlPr>
                              <a:rPr lang="it-IT" altLang="it-IT" sz="2400" b="1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</m:ctrlPr>
                          </m:sSubPr>
                          <m:e>
                            <m:r>
                              <a:rPr lang="it-IT" altLang="it-IT" sz="2400" b="1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𝒙</m:t>
                            </m:r>
                          </m:e>
                          <m:sub>
                            <m:r>
                              <a:rPr lang="it-IT" altLang="it-IT" sz="2400" b="1" i="1">
                                <a:latin typeface="Cambria Math" panose="02040503050406030204" pitchFamily="18" charset="0"/>
                                <a:ea typeface="ＭＳ Ｐゴシック" panose="020B0600070205080204" pitchFamily="34" charset="-128"/>
                              </a:rPr>
                              <m:t>𝒋</m:t>
                            </m:r>
                          </m:sub>
                        </m:sSub>
                        <m:r>
                          <a:rPr lang="it-IT" altLang="it-IT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it-IT" altLang="it-IT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it-IT" altLang="it-IT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it-IT" altLang="it-IT" sz="2400" b="1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, </m:t>
                    </m:r>
                    <m:r>
                      <a:rPr lang="it-IT" altLang="it-IT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altLang="it-IT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it-IT" altLang="it-IT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altLang="it-IT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it-IT" altLang="it-IT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:r>
                  <a:rPr lang="it-IT" altLang="it-IT" sz="2400" dirty="0">
                    <a:ea typeface="ＭＳ Ｐゴシック" panose="020B0600070205080204" pitchFamily="34" charset="-128"/>
                  </a:rPr>
                  <a:t>o, analogamente, </a:t>
                </a:r>
                <a14:m>
                  <m:oMath xmlns:m="http://schemas.openxmlformats.org/officeDocument/2006/math">
                    <m:r>
                      <a:rPr lang="it-IT" altLang="it-IT" sz="2400" b="1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𝑨𝒙</m:t>
                    </m:r>
                    <m:r>
                      <a:rPr lang="it-IT" altLang="it-IT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it-IT" altLang="it-IT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it-IT" altLang="it-IT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it-IT" altLang="it-IT" sz="2400" dirty="0">
                    <a:ea typeface="ＭＳ Ｐゴシック" panose="020B0600070205080204" pitchFamily="34" charset="-128"/>
                  </a:rPr>
                  <a:t>sono alcuni </a:t>
                </a:r>
                <a:r>
                  <a:rPr lang="it-IT" altLang="it-IT" sz="24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vincoli</a:t>
                </a:r>
                <a:r>
                  <a:rPr lang="it-IT" altLang="it-IT" sz="2400" dirty="0">
                    <a:ea typeface="ＭＳ Ｐゴシック" panose="020B0600070205080204" pitchFamily="34" charset="-128"/>
                  </a:rPr>
                  <a:t> legati ai requisiti e sono detti </a:t>
                </a:r>
                <a:r>
                  <a:rPr lang="it-IT" altLang="it-IT" sz="24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vincoli tecnologici</a:t>
                </a:r>
                <a:r>
                  <a:rPr lang="it-IT" altLang="it-IT" sz="2400" dirty="0">
                    <a:ea typeface="ＭＳ Ｐゴシック" panose="020B0600070205080204" pitchFamily="34" charset="-128"/>
                  </a:rPr>
                  <a:t>;</a:t>
                </a:r>
              </a:p>
              <a:p>
                <a:pPr>
                  <a:spcBef>
                    <a:spcPts val="1176"/>
                  </a:spcBef>
                  <a:buFont typeface="Wingdings" pitchFamily="2" charset="2"/>
                  <a:buChar char="ü"/>
                </a:pPr>
                <a14:m>
                  <m:oMath xmlns:m="http://schemas.openxmlformats.org/officeDocument/2006/math">
                    <m:r>
                      <a:rPr lang="it-IT" altLang="it-IT" sz="2400" b="1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𝟎</m:t>
                    </m:r>
                    <m:r>
                      <a:rPr lang="it-IT" altLang="it-IT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altLang="it-IT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altLang="it-IT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it-IT" altLang="it-IT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altLang="it-IT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it-IT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altLang="it-IT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it-IT" altLang="it-IT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∀</m:t>
                    </m:r>
                    <m:r>
                      <a:rPr lang="it-IT" altLang="it-IT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it-IT" altLang="it-IT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altLang="it-IT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it-IT" altLang="it-IT" sz="2400" b="1" dirty="0">
                    <a:ea typeface="ＭＳ Ｐゴシック" panose="020B0600070205080204" pitchFamily="34" charset="-128"/>
                  </a:rPr>
                  <a:t> </a:t>
                </a:r>
                <a:r>
                  <a:rPr lang="it-IT" altLang="it-IT" sz="2400" dirty="0">
                    <a:ea typeface="ＭＳ Ｐゴシック" panose="020B0600070205080204" pitchFamily="34" charset="-128"/>
                  </a:rPr>
                  <a:t>o, analogamente, </a:t>
                </a:r>
                <a14:m>
                  <m:oMath xmlns:m="http://schemas.openxmlformats.org/officeDocument/2006/math">
                    <m:r>
                      <a:rPr lang="it-IT" altLang="it-IT" sz="2400" b="1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𝟎</m:t>
                    </m:r>
                    <m:r>
                      <a:rPr lang="it-IT" altLang="it-IT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altLang="it-IT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it-IT" altLang="it-IT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altLang="it-IT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it-IT" altLang="it-IT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it-IT" altLang="it-IT" sz="2400" dirty="0">
                    <a:ea typeface="ＭＳ Ｐゴシック" panose="020B0600070205080204" pitchFamily="34" charset="-128"/>
                  </a:rPr>
                  <a:t>sono ulteriori </a:t>
                </a:r>
                <a:r>
                  <a:rPr lang="it-IT" altLang="it-IT" sz="24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vincoli</a:t>
                </a:r>
                <a:r>
                  <a:rPr lang="it-IT" altLang="it-IT" sz="2400" dirty="0">
                    <a:ea typeface="ＭＳ Ｐゴシック" panose="020B0600070205080204" pitchFamily="34" charset="-128"/>
                  </a:rPr>
                  <a:t> sul dominio variabili decisionali;</a:t>
                </a:r>
              </a:p>
              <a:p>
                <a:pPr marL="0" indent="0">
                  <a:spcBef>
                    <a:spcPts val="1176"/>
                  </a:spcBef>
                  <a:buNone/>
                </a:pPr>
                <a14:m>
                  <m:oMath xmlns:m="http://schemas.openxmlformats.org/officeDocument/2006/math">
                    <m:r>
                      <a:rPr lang="it-IT" altLang="it-IT" sz="2400" b="1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𝒙</m:t>
                    </m:r>
                  </m:oMath>
                </a14:m>
                <a:r>
                  <a:rPr lang="it-IT" altLang="it-IT" sz="2400" dirty="0">
                    <a:ea typeface="ＭＳ Ｐゴシック" panose="020B0600070205080204" pitchFamily="34" charset="-128"/>
                  </a:rPr>
                  <a:t> è un vettore colonna di componenti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4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it-IT" altLang="it-IT" sz="24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𝒙</m:t>
                        </m:r>
                      </m:e>
                      <m:sub>
                        <m:r>
                          <a:rPr lang="it-IT" altLang="it-IT" sz="24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it-IT" altLang="it-IT" sz="2400" dirty="0">
                    <a:ea typeface="ＭＳ Ｐゴシック" panose="020B0600070205080204" pitchFamily="34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it-IT" alt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alt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it-IT" alt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alt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it-IT" altLang="it-IT" sz="2400" dirty="0">
                    <a:ea typeface="ＭＳ Ｐゴシック" panose="020B0600070205080204" pitchFamily="34" charset="-128"/>
                  </a:rPr>
                  <a:t>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40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a:rPr lang="it-IT" altLang="it-IT" sz="24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𝒄</m:t>
                        </m:r>
                      </m:e>
                      <m:sup>
                        <m:r>
                          <a:rPr lang="it-IT" altLang="it-IT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′</m:t>
                        </m:r>
                      </m:sup>
                    </m:sSup>
                  </m:oMath>
                </a14:m>
                <a:r>
                  <a:rPr lang="it-IT" altLang="it-IT" sz="2400" dirty="0">
                    <a:ea typeface="ＭＳ Ｐゴシック" panose="020B0600070205080204" pitchFamily="34" charset="-128"/>
                  </a:rPr>
                  <a:t> un vettore riga di componenti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it-IT" altLang="it-IT" sz="24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𝒄</m:t>
                        </m:r>
                      </m:e>
                      <m:sub>
                        <m:r>
                          <a:rPr lang="it-IT" altLang="it-IT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it-IT" altLang="it-IT" sz="2400" dirty="0">
                    <a:ea typeface="ＭＳ Ｐゴシック" panose="020B0600070205080204" pitchFamily="34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it-IT" alt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alt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it-IT" alt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alt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it-IT" altLang="it-IT" sz="2400" dirty="0">
                    <a:ea typeface="ＭＳ Ｐゴシック" panose="020B0600070205080204" pitchFamily="34" charset="-128"/>
                  </a:rPr>
                  <a:t> (l’apice indica la trasposizione del vettore colonna </a:t>
                </a:r>
                <a14:m>
                  <m:oMath xmlns:m="http://schemas.openxmlformats.org/officeDocument/2006/math">
                    <m:r>
                      <a:rPr lang="it-IT" altLang="it-IT" sz="2400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𝒄</m:t>
                    </m:r>
                  </m:oMath>
                </a14:m>
                <a:r>
                  <a:rPr lang="it-IT" altLang="it-IT" sz="2400" dirty="0">
                    <a:ea typeface="ＭＳ Ｐゴシック" panose="020B0600070205080204" pitchFamily="34" charset="-128"/>
                  </a:rPr>
                  <a:t>); </a:t>
                </a:r>
                <a14:m>
                  <m:oMath xmlns:m="http://schemas.openxmlformats.org/officeDocument/2006/math">
                    <m:r>
                      <a:rPr lang="it-IT" altLang="it-IT" sz="2400" b="1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𝑨</m:t>
                    </m:r>
                  </m:oMath>
                </a14:m>
                <a:r>
                  <a:rPr lang="it-IT" altLang="it-IT" sz="2400" dirty="0">
                    <a:ea typeface="ＭＳ Ｐゴシック" panose="020B0600070205080204" pitchFamily="34" charset="-128"/>
                  </a:rPr>
                  <a:t> una matrice di componenti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4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it-IT" altLang="it-IT" sz="24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𝒂</m:t>
                        </m:r>
                      </m:e>
                      <m:sub>
                        <m:r>
                          <a:rPr lang="it-IT" altLang="it-IT" sz="24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it-IT" altLang="it-IT" sz="2400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it-IT" alt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alt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it-IT" alt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alt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it-IT" altLang="it-IT" sz="2400" dirty="0">
                    <a:ea typeface="ＭＳ Ｐゴシック" panose="020B0600070205080204" pitchFamily="34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it-IT" alt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alt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it-IT" alt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alt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it-IT" altLang="it-IT" sz="2400" dirty="0">
                    <a:ea typeface="ＭＳ Ｐゴシック" panose="020B0600070205080204" pitchFamily="34" charset="-128"/>
                  </a:rPr>
                  <a:t>; </a:t>
                </a:r>
                <a14:m>
                  <m:oMath xmlns:m="http://schemas.openxmlformats.org/officeDocument/2006/math">
                    <m:r>
                      <a:rPr lang="it-IT" altLang="it-IT" sz="2400" b="1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𝒃</m:t>
                    </m:r>
                  </m:oMath>
                </a14:m>
                <a:r>
                  <a:rPr lang="it-IT" altLang="it-IT" sz="2400" dirty="0">
                    <a:ea typeface="ＭＳ Ｐゴシック" panose="020B0600070205080204" pitchFamily="34" charset="-128"/>
                  </a:rPr>
                  <a:t> un vettore colonna di componenti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400" b="1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it-IT" altLang="it-IT" sz="24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𝒃</m:t>
                        </m:r>
                      </m:e>
                      <m:sub>
                        <m:r>
                          <a:rPr lang="it-IT" altLang="it-IT" sz="24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t-IT" altLang="it-IT" sz="2400" dirty="0">
                    <a:ea typeface="ＭＳ Ｐゴシック" panose="020B0600070205080204" pitchFamily="34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it-IT" alt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alt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it-IT" alt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alt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it-IT" altLang="it-IT" sz="2400" dirty="0">
                    <a:ea typeface="ＭＳ Ｐゴシック" panose="020B0600070205080204" pitchFamily="34" charset="-128"/>
                  </a:rPr>
                  <a:t>; </a:t>
                </a:r>
                <a14:m>
                  <m:oMath xmlns:m="http://schemas.openxmlformats.org/officeDocument/2006/math">
                    <m:r>
                      <a:rPr lang="it-IT" altLang="it-IT" sz="2400" b="1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𝒖</m:t>
                    </m:r>
                  </m:oMath>
                </a14:m>
                <a:r>
                  <a:rPr lang="it-IT" altLang="it-IT" sz="2400" dirty="0">
                    <a:ea typeface="ＭＳ Ｐゴシック" panose="020B0600070205080204" pitchFamily="34" charset="-128"/>
                  </a:rPr>
                  <a:t> è un vettore colonna di componenti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altLang="it-IT" sz="24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it-IT" altLang="it-IT" sz="24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𝒖</m:t>
                        </m:r>
                      </m:e>
                      <m:sub>
                        <m:r>
                          <a:rPr lang="it-IT" altLang="it-IT" sz="2400" b="1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it-IT" altLang="it-IT" sz="2400" dirty="0">
                    <a:ea typeface="ＭＳ Ｐゴシック" panose="020B0600070205080204" pitchFamily="34" charset="-128"/>
                  </a:rPr>
                  <a:t>, </a:t>
                </a:r>
                <a14:m>
                  <m:oMath xmlns:m="http://schemas.openxmlformats.org/officeDocument/2006/math">
                    <m:r>
                      <a:rPr lang="it-IT" alt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alt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𝒋</m:t>
                    </m:r>
                    <m:r>
                      <a:rPr lang="it-IT" alt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altLang="it-IT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it-IT" altLang="it-IT" sz="2400" dirty="0">
                    <a:ea typeface="ＭＳ Ｐゴシック" panose="020B0600070205080204" pitchFamily="34" charset="-128"/>
                  </a:rPr>
                  <a:t>. </a:t>
                </a:r>
              </a:p>
            </p:txBody>
          </p:sp>
        </mc:Choice>
        <mc:Fallback xmlns="">
          <p:sp>
            <p:nvSpPr>
              <p:cNvPr id="13" name="Segnaposto contenuto 4">
                <a:extLst>
                  <a:ext uri="{FF2B5EF4-FFF2-40B4-BE49-F238E27FC236}">
                    <a16:creationId xmlns:a16="http://schemas.microsoft.com/office/drawing/2014/main" id="{B19A00CF-D00C-7E42-B9F5-EBED57340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20501"/>
                <a:ext cx="9144000" cy="4999411"/>
              </a:xfrm>
              <a:blipFill>
                <a:blip r:embed="rId3"/>
                <a:stretch>
                  <a:fillRect l="-1528" t="-1523" r="-1806" b="-177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fumature">
  <a:themeElements>
    <a:clrScheme name="Sfumature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Sfuma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fuma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umatur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fumatur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umatur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uma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fuma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38109</TotalTime>
  <Words>2785</Words>
  <Application>Microsoft Macintosh PowerPoint</Application>
  <PresentationFormat>Presentazione su schermo (4:3)</PresentationFormat>
  <Paragraphs>354</Paragraphs>
  <Slides>25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3" baseType="lpstr">
      <vt:lpstr>ＭＳ Ｐゴシック</vt:lpstr>
      <vt:lpstr>Arial</vt:lpstr>
      <vt:lpstr>Calibri</vt:lpstr>
      <vt:lpstr>Cambria Math</vt:lpstr>
      <vt:lpstr>Tahoma</vt:lpstr>
      <vt:lpstr>Times New Roman</vt:lpstr>
      <vt:lpstr>Wingdings</vt:lpstr>
      <vt:lpstr>Sfumature</vt:lpstr>
      <vt:lpstr>Presentazione standard di PowerPoint</vt:lpstr>
      <vt:lpstr>Il processo decisionale</vt:lpstr>
      <vt:lpstr>Il processo decisionale</vt:lpstr>
      <vt:lpstr>Modelli di ottimizzazione</vt:lpstr>
      <vt:lpstr>Modelli di ottimizzazione</vt:lpstr>
      <vt:lpstr>Programmazione Lineare</vt:lpstr>
      <vt:lpstr>Programmazione Lineare</vt:lpstr>
      <vt:lpstr> Modellazione del problema</vt:lpstr>
      <vt:lpstr> Modellazione del problema</vt:lpstr>
      <vt:lpstr>Esempio di problema di PL: il problema della dieta</vt:lpstr>
      <vt:lpstr>Esempio di problema di PL: il problema della dieta</vt:lpstr>
      <vt:lpstr>Esempio di problema di PL: il problema della dieta</vt:lpstr>
      <vt:lpstr>Esempio di problema di PL: il problema della dieta</vt:lpstr>
      <vt:lpstr>Esempio di problema di PL: il problema della dieta</vt:lpstr>
      <vt:lpstr>Esempio di problema di PL: il problema della dieta</vt:lpstr>
      <vt:lpstr> Esempio di problema di PLI:  il problema dello zaino Descrizione</vt:lpstr>
      <vt:lpstr> Esempio di problema di PLI:  il problema dello zaino Modellazione</vt:lpstr>
      <vt:lpstr>Esempio di problema di PLI:  il problema dello zaino Modellazione</vt:lpstr>
      <vt:lpstr>Esempio di problema di PLI:  il problema dello zaino Modellazione</vt:lpstr>
      <vt:lpstr>Esempio di problema di PLI:  il problema dello zaino Risoluzione con un algoritmo</vt:lpstr>
      <vt:lpstr>Altro problema di PLI:  Schedulazione di turni di infermieri</vt:lpstr>
      <vt:lpstr>Altro problema di PLI:  Schedulazione di turni di infermieri</vt:lpstr>
      <vt:lpstr>Altro problema di PLI:  Schedulazione di turni di infermieri</vt:lpstr>
      <vt:lpstr>Conclusioni  sui modelli di ottimizzazione</vt:lpstr>
      <vt:lpstr>Conclusioni  sui modelli di ottimizzazione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CORSO DI RICERCA OPERATIVA</dc:title>
  <dc:creator>Simone</dc:creator>
  <cp:lastModifiedBy>Massimo Di Francesco</cp:lastModifiedBy>
  <cp:revision>543</cp:revision>
  <cp:lastPrinted>2024-10-08T09:43:17Z</cp:lastPrinted>
  <dcterms:created xsi:type="dcterms:W3CDTF">2006-10-24T14:29:42Z</dcterms:created>
  <dcterms:modified xsi:type="dcterms:W3CDTF">2024-10-08T09:53:23Z</dcterms:modified>
</cp:coreProperties>
</file>