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6A176E-0749-4571-8B48-841EB0F3865A}">
          <p14:sldIdLst>
            <p14:sldId id="257"/>
            <p14:sldId id="258"/>
            <p14:sldId id="259"/>
            <p14:sldId id="260"/>
            <p14:sldId id="261"/>
            <p14:sldId id="262"/>
            <p14:sldId id="263"/>
            <p14:sldId id="264"/>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773354-2478-4E5D-9030-EA2E23071AD5}" v="29" dt="2025-02-19T07:58:41.986"/>
    <p1510:client id="{C66061C3-6537-4248-9FB3-9C7A693C1BC4}" v="5" dt="2025-02-18T19:55:22.6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26"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3BBC5B-BEF9-47AC-88E2-0DFB1A23CD12}" type="datetimeFigureOut">
              <a:rPr lang="en-IN" smtClean="0"/>
              <a:t>26-02-2025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C7D34B-A9F4-4D3A-B18F-0E46F8C951B1}" type="slidenum">
              <a:rPr lang="en-IN" smtClean="0"/>
              <a:t>‹#›</a:t>
            </a:fld>
            <a:endParaRPr lang="en-IN"/>
          </a:p>
        </p:txBody>
      </p:sp>
    </p:spTree>
    <p:extLst>
      <p:ext uri="{BB962C8B-B14F-4D97-AF65-F5344CB8AC3E}">
        <p14:creationId xmlns:p14="http://schemas.microsoft.com/office/powerpoint/2010/main" val="1049345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3BBC5B-BEF9-47AC-88E2-0DFB1A23CD12}" type="datetimeFigureOut">
              <a:rPr lang="en-IN" smtClean="0"/>
              <a:t>26-02-2025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C7D34B-A9F4-4D3A-B18F-0E46F8C951B1}" type="slidenum">
              <a:rPr lang="en-IN" smtClean="0"/>
              <a:t>‹#›</a:t>
            </a:fld>
            <a:endParaRPr lang="en-IN"/>
          </a:p>
        </p:txBody>
      </p:sp>
    </p:spTree>
    <p:extLst>
      <p:ext uri="{BB962C8B-B14F-4D97-AF65-F5344CB8AC3E}">
        <p14:creationId xmlns:p14="http://schemas.microsoft.com/office/powerpoint/2010/main" val="2183850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43BBC5B-BEF9-47AC-88E2-0DFB1A23CD12}" type="datetimeFigureOut">
              <a:rPr lang="en-IN" smtClean="0"/>
              <a:t>26-02-2025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C7D34B-A9F4-4D3A-B18F-0E46F8C951B1}" type="slidenum">
              <a:rPr lang="en-IN" smtClean="0"/>
              <a:t>‹#›</a:t>
            </a:fld>
            <a:endParaRPr lang="en-IN"/>
          </a:p>
        </p:txBody>
      </p:sp>
    </p:spTree>
    <p:extLst>
      <p:ext uri="{BB962C8B-B14F-4D97-AF65-F5344CB8AC3E}">
        <p14:creationId xmlns:p14="http://schemas.microsoft.com/office/powerpoint/2010/main" val="3027253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43BBC5B-BEF9-47AC-88E2-0DFB1A23CD12}" type="datetimeFigureOut">
              <a:rPr lang="en-IN" smtClean="0"/>
              <a:t>26-02-2025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C7D34B-A9F4-4D3A-B18F-0E46F8C951B1}"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867677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3BBC5B-BEF9-47AC-88E2-0DFB1A23CD12}" type="datetimeFigureOut">
              <a:rPr lang="en-IN" smtClean="0"/>
              <a:t>26-02-2025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C7D34B-A9F4-4D3A-B18F-0E46F8C951B1}" type="slidenum">
              <a:rPr lang="en-IN" smtClean="0"/>
              <a:t>‹#›</a:t>
            </a:fld>
            <a:endParaRPr lang="en-IN"/>
          </a:p>
        </p:txBody>
      </p:sp>
    </p:spTree>
    <p:extLst>
      <p:ext uri="{BB962C8B-B14F-4D97-AF65-F5344CB8AC3E}">
        <p14:creationId xmlns:p14="http://schemas.microsoft.com/office/powerpoint/2010/main" val="259327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43BBC5B-BEF9-47AC-88E2-0DFB1A23CD12}" type="datetimeFigureOut">
              <a:rPr lang="en-IN" smtClean="0"/>
              <a:t>26-02-2025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C7D34B-A9F4-4D3A-B18F-0E46F8C951B1}" type="slidenum">
              <a:rPr lang="en-IN" smtClean="0"/>
              <a:t>‹#›</a:t>
            </a:fld>
            <a:endParaRPr lang="en-IN"/>
          </a:p>
        </p:txBody>
      </p:sp>
    </p:spTree>
    <p:extLst>
      <p:ext uri="{BB962C8B-B14F-4D97-AF65-F5344CB8AC3E}">
        <p14:creationId xmlns:p14="http://schemas.microsoft.com/office/powerpoint/2010/main" val="3258649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43BBC5B-BEF9-47AC-88E2-0DFB1A23CD12}" type="datetimeFigureOut">
              <a:rPr lang="en-IN" smtClean="0"/>
              <a:t>26-02-2025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C7D34B-A9F4-4D3A-B18F-0E46F8C951B1}" type="slidenum">
              <a:rPr lang="en-IN" smtClean="0"/>
              <a:t>‹#›</a:t>
            </a:fld>
            <a:endParaRPr lang="en-IN"/>
          </a:p>
        </p:txBody>
      </p:sp>
    </p:spTree>
    <p:extLst>
      <p:ext uri="{BB962C8B-B14F-4D97-AF65-F5344CB8AC3E}">
        <p14:creationId xmlns:p14="http://schemas.microsoft.com/office/powerpoint/2010/main" val="18551134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3BBC5B-BEF9-47AC-88E2-0DFB1A23CD12}" type="datetimeFigureOut">
              <a:rPr lang="en-IN" smtClean="0"/>
              <a:t>26-02-2025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C7D34B-A9F4-4D3A-B18F-0E46F8C951B1}" type="slidenum">
              <a:rPr lang="en-IN" smtClean="0"/>
              <a:t>‹#›</a:t>
            </a:fld>
            <a:endParaRPr lang="en-IN"/>
          </a:p>
        </p:txBody>
      </p:sp>
    </p:spTree>
    <p:extLst>
      <p:ext uri="{BB962C8B-B14F-4D97-AF65-F5344CB8AC3E}">
        <p14:creationId xmlns:p14="http://schemas.microsoft.com/office/powerpoint/2010/main" val="28555870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3BBC5B-BEF9-47AC-88E2-0DFB1A23CD12}" type="datetimeFigureOut">
              <a:rPr lang="en-IN" smtClean="0"/>
              <a:t>26-02-2025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C7D34B-A9F4-4D3A-B18F-0E46F8C951B1}" type="slidenum">
              <a:rPr lang="en-IN" smtClean="0"/>
              <a:t>‹#›</a:t>
            </a:fld>
            <a:endParaRPr lang="en-IN"/>
          </a:p>
        </p:txBody>
      </p:sp>
    </p:spTree>
    <p:extLst>
      <p:ext uri="{BB962C8B-B14F-4D97-AF65-F5344CB8AC3E}">
        <p14:creationId xmlns:p14="http://schemas.microsoft.com/office/powerpoint/2010/main" val="3295894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43BBC5B-BEF9-47AC-88E2-0DFB1A23CD12}" type="datetimeFigureOut">
              <a:rPr lang="en-IN" smtClean="0"/>
              <a:t>26-02-2025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C7D34B-A9F4-4D3A-B18F-0E46F8C951B1}" type="slidenum">
              <a:rPr lang="en-IN" smtClean="0"/>
              <a:t>‹#›</a:t>
            </a:fld>
            <a:endParaRPr lang="en-IN"/>
          </a:p>
        </p:txBody>
      </p:sp>
    </p:spTree>
    <p:extLst>
      <p:ext uri="{BB962C8B-B14F-4D97-AF65-F5344CB8AC3E}">
        <p14:creationId xmlns:p14="http://schemas.microsoft.com/office/powerpoint/2010/main" val="2575316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3BBC5B-BEF9-47AC-88E2-0DFB1A23CD12}" type="datetimeFigureOut">
              <a:rPr lang="en-IN" smtClean="0"/>
              <a:t>26-02-2025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C7D34B-A9F4-4D3A-B18F-0E46F8C951B1}" type="slidenum">
              <a:rPr lang="en-IN" smtClean="0"/>
              <a:t>‹#›</a:t>
            </a:fld>
            <a:endParaRPr lang="en-IN"/>
          </a:p>
        </p:txBody>
      </p:sp>
    </p:spTree>
    <p:extLst>
      <p:ext uri="{BB962C8B-B14F-4D97-AF65-F5344CB8AC3E}">
        <p14:creationId xmlns:p14="http://schemas.microsoft.com/office/powerpoint/2010/main" val="1005767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3BBC5B-BEF9-47AC-88E2-0DFB1A23CD12}" type="datetimeFigureOut">
              <a:rPr lang="en-IN" smtClean="0"/>
              <a:t>26-02-2025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C7D34B-A9F4-4D3A-B18F-0E46F8C951B1}" type="slidenum">
              <a:rPr lang="en-IN" smtClean="0"/>
              <a:t>‹#›</a:t>
            </a:fld>
            <a:endParaRPr lang="en-IN"/>
          </a:p>
        </p:txBody>
      </p:sp>
    </p:spTree>
    <p:extLst>
      <p:ext uri="{BB962C8B-B14F-4D97-AF65-F5344CB8AC3E}">
        <p14:creationId xmlns:p14="http://schemas.microsoft.com/office/powerpoint/2010/main" val="2954011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3BBC5B-BEF9-47AC-88E2-0DFB1A23CD12}" type="datetimeFigureOut">
              <a:rPr lang="en-IN" smtClean="0"/>
              <a:t>26-02-2025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C7D34B-A9F4-4D3A-B18F-0E46F8C951B1}" type="slidenum">
              <a:rPr lang="en-IN" smtClean="0"/>
              <a:t>‹#›</a:t>
            </a:fld>
            <a:endParaRPr lang="en-IN"/>
          </a:p>
        </p:txBody>
      </p:sp>
    </p:spTree>
    <p:extLst>
      <p:ext uri="{BB962C8B-B14F-4D97-AF65-F5344CB8AC3E}">
        <p14:creationId xmlns:p14="http://schemas.microsoft.com/office/powerpoint/2010/main" val="2886495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43BBC5B-BEF9-47AC-88E2-0DFB1A23CD12}" type="datetimeFigureOut">
              <a:rPr lang="en-IN" smtClean="0"/>
              <a:t>26-02-2025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8C7D34B-A9F4-4D3A-B18F-0E46F8C951B1}" type="slidenum">
              <a:rPr lang="en-IN" smtClean="0"/>
              <a:t>‹#›</a:t>
            </a:fld>
            <a:endParaRPr lang="en-IN"/>
          </a:p>
        </p:txBody>
      </p:sp>
    </p:spTree>
    <p:extLst>
      <p:ext uri="{BB962C8B-B14F-4D97-AF65-F5344CB8AC3E}">
        <p14:creationId xmlns:p14="http://schemas.microsoft.com/office/powerpoint/2010/main" val="2702653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43BBC5B-BEF9-47AC-88E2-0DFB1A23CD12}" type="datetimeFigureOut">
              <a:rPr lang="en-IN" smtClean="0"/>
              <a:t>26-02-2025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8C7D34B-A9F4-4D3A-B18F-0E46F8C951B1}" type="slidenum">
              <a:rPr lang="en-IN" smtClean="0"/>
              <a:t>‹#›</a:t>
            </a:fld>
            <a:endParaRPr lang="en-IN"/>
          </a:p>
        </p:txBody>
      </p:sp>
    </p:spTree>
    <p:extLst>
      <p:ext uri="{BB962C8B-B14F-4D97-AF65-F5344CB8AC3E}">
        <p14:creationId xmlns:p14="http://schemas.microsoft.com/office/powerpoint/2010/main" val="1022102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43BBC5B-BEF9-47AC-88E2-0DFB1A23CD12}" type="datetimeFigureOut">
              <a:rPr lang="en-IN" smtClean="0"/>
              <a:t>26-02-2025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8C7D34B-A9F4-4D3A-B18F-0E46F8C951B1}" type="slidenum">
              <a:rPr lang="en-IN" smtClean="0"/>
              <a:t>‹#›</a:t>
            </a:fld>
            <a:endParaRPr lang="en-IN"/>
          </a:p>
        </p:txBody>
      </p:sp>
    </p:spTree>
    <p:extLst>
      <p:ext uri="{BB962C8B-B14F-4D97-AF65-F5344CB8AC3E}">
        <p14:creationId xmlns:p14="http://schemas.microsoft.com/office/powerpoint/2010/main" val="2277807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3BBC5B-BEF9-47AC-88E2-0DFB1A23CD12}" type="datetimeFigureOut">
              <a:rPr lang="en-IN" smtClean="0"/>
              <a:t>26-02-2025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C7D34B-A9F4-4D3A-B18F-0E46F8C951B1}" type="slidenum">
              <a:rPr lang="en-IN" smtClean="0"/>
              <a:t>‹#›</a:t>
            </a:fld>
            <a:endParaRPr lang="en-IN"/>
          </a:p>
        </p:txBody>
      </p:sp>
    </p:spTree>
    <p:extLst>
      <p:ext uri="{BB962C8B-B14F-4D97-AF65-F5344CB8AC3E}">
        <p14:creationId xmlns:p14="http://schemas.microsoft.com/office/powerpoint/2010/main" val="1948705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43BBC5B-BEF9-47AC-88E2-0DFB1A23CD12}" type="datetimeFigureOut">
              <a:rPr lang="en-IN" smtClean="0"/>
              <a:t>26-02-2025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8C7D34B-A9F4-4D3A-B18F-0E46F8C951B1}" type="slidenum">
              <a:rPr lang="en-IN" smtClean="0"/>
              <a:t>‹#›</a:t>
            </a:fld>
            <a:endParaRPr lang="en-IN"/>
          </a:p>
        </p:txBody>
      </p:sp>
    </p:spTree>
    <p:extLst>
      <p:ext uri="{BB962C8B-B14F-4D97-AF65-F5344CB8AC3E}">
        <p14:creationId xmlns:p14="http://schemas.microsoft.com/office/powerpoint/2010/main" val="1109736562"/>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1AAA354-8836-D2E6-2644-96FC3034D00C}"/>
              </a:ext>
            </a:extLst>
          </p:cNvPr>
          <p:cNvSpPr>
            <a:spLocks noGrp="1"/>
          </p:cNvSpPr>
          <p:nvPr>
            <p:ph type="ctrTitle"/>
          </p:nvPr>
        </p:nvSpPr>
        <p:spPr>
          <a:xfrm>
            <a:off x="1480457" y="586381"/>
            <a:ext cx="8413070" cy="861420"/>
          </a:xfrm>
        </p:spPr>
        <p:txBody>
          <a:bodyPr/>
          <a:lstStyle/>
          <a:p>
            <a:pPr algn="ctr"/>
            <a:r>
              <a:rPr lang="en-US" sz="5400" dirty="0"/>
              <a:t>Contents</a:t>
            </a:r>
            <a:endParaRPr lang="en-IN" sz="5400" dirty="0"/>
          </a:p>
        </p:txBody>
      </p:sp>
      <p:sp>
        <p:nvSpPr>
          <p:cNvPr id="10" name="Subtitle 9">
            <a:extLst>
              <a:ext uri="{FF2B5EF4-FFF2-40B4-BE49-F238E27FC236}">
                <a16:creationId xmlns:a16="http://schemas.microsoft.com/office/drawing/2014/main" id="{AA5DCDEA-D633-31C6-3826-AC9ACA144EAA}"/>
              </a:ext>
            </a:extLst>
          </p:cNvPr>
          <p:cNvSpPr>
            <a:spLocks noGrp="1"/>
          </p:cNvSpPr>
          <p:nvPr>
            <p:ph type="subTitle" idx="1"/>
          </p:nvPr>
        </p:nvSpPr>
        <p:spPr>
          <a:xfrm>
            <a:off x="697755" y="1485175"/>
            <a:ext cx="5286485" cy="5155111"/>
          </a:xfrm>
        </p:spPr>
        <p:txBody>
          <a:bodyPr/>
          <a:lstStyle/>
          <a:p>
            <a:endParaRPr lang="en-US" dirty="0"/>
          </a:p>
          <a:p>
            <a:r>
              <a:rPr lang="en-US" dirty="0"/>
              <a:t>1: </a:t>
            </a:r>
            <a:r>
              <a:rPr lang="en-US" dirty="0">
                <a:solidFill>
                  <a:schemeClr val="tx1"/>
                </a:solidFill>
              </a:rPr>
              <a:t>Introduction of the project.</a:t>
            </a:r>
          </a:p>
          <a:p>
            <a:r>
              <a:rPr lang="en-US" dirty="0"/>
              <a:t>2: </a:t>
            </a:r>
            <a:r>
              <a:rPr lang="en-US" dirty="0">
                <a:solidFill>
                  <a:schemeClr val="tx1"/>
                </a:solidFill>
              </a:rPr>
              <a:t>Data collection</a:t>
            </a:r>
          </a:p>
          <a:p>
            <a:r>
              <a:rPr lang="en-US" dirty="0"/>
              <a:t>3: </a:t>
            </a:r>
            <a:r>
              <a:rPr lang="en-US" dirty="0">
                <a:solidFill>
                  <a:schemeClr val="tx1"/>
                </a:solidFill>
              </a:rPr>
              <a:t>Objectives</a:t>
            </a:r>
            <a:r>
              <a:rPr lang="en-US" dirty="0"/>
              <a:t> </a:t>
            </a:r>
            <a:r>
              <a:rPr lang="en-US" dirty="0">
                <a:solidFill>
                  <a:schemeClr val="tx1"/>
                </a:solidFill>
              </a:rPr>
              <a:t>&amp; KPI’s</a:t>
            </a:r>
          </a:p>
          <a:p>
            <a:r>
              <a:rPr lang="en-US" dirty="0"/>
              <a:t>4: </a:t>
            </a:r>
            <a:r>
              <a:rPr lang="en-US" dirty="0">
                <a:solidFill>
                  <a:schemeClr val="tx1"/>
                </a:solidFill>
              </a:rPr>
              <a:t>Analysis of the project</a:t>
            </a:r>
          </a:p>
          <a:p>
            <a:r>
              <a:rPr lang="en-US" dirty="0"/>
              <a:t>5: </a:t>
            </a:r>
            <a:r>
              <a:rPr lang="en-US" dirty="0">
                <a:solidFill>
                  <a:schemeClr val="tx1"/>
                </a:solidFill>
              </a:rPr>
              <a:t>Recommendations of the project</a:t>
            </a:r>
          </a:p>
          <a:p>
            <a:r>
              <a:rPr lang="en-US" dirty="0"/>
              <a:t>6: </a:t>
            </a:r>
            <a:r>
              <a:rPr lang="en-US" dirty="0">
                <a:solidFill>
                  <a:schemeClr val="tx1"/>
                </a:solidFill>
              </a:rPr>
              <a:t>Conclusion</a:t>
            </a:r>
          </a:p>
          <a:p>
            <a:r>
              <a:rPr lang="en-US" dirty="0"/>
              <a:t>7: </a:t>
            </a:r>
            <a:r>
              <a:rPr lang="en-US" dirty="0">
                <a:solidFill>
                  <a:schemeClr val="tx1"/>
                </a:solidFill>
              </a:rPr>
              <a:t>Dashboards</a:t>
            </a:r>
          </a:p>
          <a:p>
            <a:endParaRPr lang="en-IN" dirty="0"/>
          </a:p>
        </p:txBody>
      </p:sp>
    </p:spTree>
    <p:extLst>
      <p:ext uri="{BB962C8B-B14F-4D97-AF65-F5344CB8AC3E}">
        <p14:creationId xmlns:p14="http://schemas.microsoft.com/office/powerpoint/2010/main" val="3705911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B2B6BD-3DF1-A8C7-9719-47E54A65AB17}"/>
              </a:ext>
            </a:extLst>
          </p:cNvPr>
          <p:cNvSpPr txBox="1"/>
          <p:nvPr/>
        </p:nvSpPr>
        <p:spPr>
          <a:xfrm>
            <a:off x="3056878" y="226366"/>
            <a:ext cx="5730240" cy="461665"/>
          </a:xfrm>
          <a:prstGeom prst="rect">
            <a:avLst/>
          </a:prstGeom>
          <a:noFill/>
        </p:spPr>
        <p:txBody>
          <a:bodyPr wrap="square" rtlCol="0">
            <a:spAutoFit/>
          </a:bodyPr>
          <a:lstStyle/>
          <a:p>
            <a:pPr algn="ctr"/>
            <a:r>
              <a:rPr lang="en-IN" sz="2400" dirty="0">
                <a:latin typeface="Arial Rounded MT Bold" panose="020F0704030504030204" pitchFamily="34" charset="0"/>
              </a:rPr>
              <a:t>Tableau Dashboard</a:t>
            </a:r>
          </a:p>
        </p:txBody>
      </p:sp>
      <p:pic>
        <p:nvPicPr>
          <p:cNvPr id="7" name="Picture 6">
            <a:extLst>
              <a:ext uri="{FF2B5EF4-FFF2-40B4-BE49-F238E27FC236}">
                <a16:creationId xmlns:a16="http://schemas.microsoft.com/office/drawing/2014/main" id="{72DCEC7F-AFF8-44B6-B58E-6C979044C0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596" y="724686"/>
            <a:ext cx="11549849" cy="5933566"/>
          </a:xfrm>
          <a:prstGeom prst="rect">
            <a:avLst/>
          </a:prstGeom>
        </p:spPr>
      </p:pic>
    </p:spTree>
    <p:extLst>
      <p:ext uri="{BB962C8B-B14F-4D97-AF65-F5344CB8AC3E}">
        <p14:creationId xmlns:p14="http://schemas.microsoft.com/office/powerpoint/2010/main" val="1641323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9C2A863-A0A6-EEF4-85AB-6B0E1D0BACE3}"/>
              </a:ext>
            </a:extLst>
          </p:cNvPr>
          <p:cNvSpPr txBox="1"/>
          <p:nvPr/>
        </p:nvSpPr>
        <p:spPr>
          <a:xfrm>
            <a:off x="1730829" y="304801"/>
            <a:ext cx="8501742" cy="646331"/>
          </a:xfrm>
          <a:prstGeom prst="rect">
            <a:avLst/>
          </a:prstGeom>
          <a:noFill/>
        </p:spPr>
        <p:txBody>
          <a:bodyPr wrap="square" rtlCol="0">
            <a:spAutoFit/>
          </a:bodyPr>
          <a:lstStyle/>
          <a:p>
            <a:pPr algn="ctr"/>
            <a:r>
              <a:rPr lang="en-US" sz="3600" dirty="0">
                <a:latin typeface="Algerian" panose="04020705040A02060702" pitchFamily="82" charset="0"/>
              </a:rPr>
              <a:t>Introduction of the project</a:t>
            </a:r>
            <a:endParaRPr lang="en-IN" sz="3600" dirty="0">
              <a:latin typeface="Algerian" panose="04020705040A02060702" pitchFamily="82" charset="0"/>
            </a:endParaRPr>
          </a:p>
        </p:txBody>
      </p:sp>
      <p:sp>
        <p:nvSpPr>
          <p:cNvPr id="9" name="TextBox 8">
            <a:extLst>
              <a:ext uri="{FF2B5EF4-FFF2-40B4-BE49-F238E27FC236}">
                <a16:creationId xmlns:a16="http://schemas.microsoft.com/office/drawing/2014/main" id="{0D7DE1A9-E215-A75E-41AA-31F84D6EE0E0}"/>
              </a:ext>
            </a:extLst>
          </p:cNvPr>
          <p:cNvSpPr txBox="1"/>
          <p:nvPr/>
        </p:nvSpPr>
        <p:spPr>
          <a:xfrm>
            <a:off x="261193" y="1441765"/>
            <a:ext cx="5834807" cy="4154984"/>
          </a:xfrm>
          <a:prstGeom prst="rect">
            <a:avLst/>
          </a:prstGeom>
          <a:noFill/>
        </p:spPr>
        <p:txBody>
          <a:bodyPr wrap="square" rtlCol="0">
            <a:spAutoFit/>
          </a:bodyPr>
          <a:lstStyle/>
          <a:p>
            <a:pPr algn="just"/>
            <a:r>
              <a:rPr lang="en-US" sz="2400" dirty="0">
                <a:latin typeface="Arial Rounded MT Bold" panose="020F0704030504030204" pitchFamily="34" charset="0"/>
              </a:rPr>
              <a:t>Crowdfunding is basically a process of collecting a huge part of the crowd to pay a certain amount of money to invest in an idea/product. The investors invest in such ideas by keeping the promise that when the idea gets success, they will be getting first access to it. The main motto of crowdfunding is to engage enough crowd with your upcoming project and getting necessary funds.</a:t>
            </a:r>
            <a:endParaRPr lang="en-IN" sz="2400" dirty="0">
              <a:latin typeface="Arial Rounded MT Bold" panose="020F0704030504030204" pitchFamily="34" charset="0"/>
            </a:endParaRPr>
          </a:p>
        </p:txBody>
      </p:sp>
      <p:pic>
        <p:nvPicPr>
          <p:cNvPr id="11" name="Picture 10">
            <a:extLst>
              <a:ext uri="{FF2B5EF4-FFF2-40B4-BE49-F238E27FC236}">
                <a16:creationId xmlns:a16="http://schemas.microsoft.com/office/drawing/2014/main" id="{EE1C5847-FD36-04B5-E5CE-B4B64998FE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8050" y="1677879"/>
            <a:ext cx="5589688" cy="3737499"/>
          </a:xfrm>
          <a:prstGeom prst="rect">
            <a:avLst/>
          </a:prstGeom>
        </p:spPr>
      </p:pic>
    </p:spTree>
    <p:extLst>
      <p:ext uri="{BB962C8B-B14F-4D97-AF65-F5344CB8AC3E}">
        <p14:creationId xmlns:p14="http://schemas.microsoft.com/office/powerpoint/2010/main" val="307881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5000"/>
            <a:duotone>
              <a:schemeClr val="bg2">
                <a:shade val="69000"/>
                <a:hueMod val="108000"/>
                <a:satMod val="164000"/>
                <a:lumMod val="74000"/>
              </a:schemeClr>
              <a:schemeClr val="bg2">
                <a:tint val="96000"/>
                <a:hueMod val="88000"/>
                <a:satMod val="140000"/>
                <a:lumMod val="132000"/>
              </a:schemeClr>
            </a:duotone>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79774D-8726-D441-F178-02856DBD3F04}"/>
              </a:ext>
            </a:extLst>
          </p:cNvPr>
          <p:cNvSpPr txBox="1"/>
          <p:nvPr/>
        </p:nvSpPr>
        <p:spPr>
          <a:xfrm>
            <a:off x="2296885" y="381000"/>
            <a:ext cx="6934200" cy="646331"/>
          </a:xfrm>
          <a:prstGeom prst="rect">
            <a:avLst/>
          </a:prstGeom>
          <a:noFill/>
        </p:spPr>
        <p:txBody>
          <a:bodyPr wrap="square" rtlCol="0">
            <a:spAutoFit/>
          </a:bodyPr>
          <a:lstStyle/>
          <a:p>
            <a:pPr algn="ctr"/>
            <a:r>
              <a:rPr lang="en-US" sz="3600" dirty="0">
                <a:latin typeface="Arial Rounded MT Bold" panose="020F0704030504030204" pitchFamily="34" charset="0"/>
              </a:rPr>
              <a:t>Data Collection</a:t>
            </a:r>
            <a:endParaRPr lang="en-IN" sz="3600" dirty="0">
              <a:latin typeface="Arial Rounded MT Bold" panose="020F0704030504030204" pitchFamily="34" charset="0"/>
            </a:endParaRPr>
          </a:p>
        </p:txBody>
      </p:sp>
      <p:sp>
        <p:nvSpPr>
          <p:cNvPr id="4" name="TextBox 3">
            <a:extLst>
              <a:ext uri="{FF2B5EF4-FFF2-40B4-BE49-F238E27FC236}">
                <a16:creationId xmlns:a16="http://schemas.microsoft.com/office/drawing/2014/main" id="{C9E22A29-C069-35E8-226F-CDB2F2C30E06}"/>
              </a:ext>
            </a:extLst>
          </p:cNvPr>
          <p:cNvSpPr txBox="1"/>
          <p:nvPr/>
        </p:nvSpPr>
        <p:spPr>
          <a:xfrm>
            <a:off x="182882" y="1342965"/>
            <a:ext cx="5543216" cy="3970318"/>
          </a:xfrm>
          <a:prstGeom prst="rect">
            <a:avLst/>
          </a:prstGeom>
          <a:noFill/>
        </p:spPr>
        <p:txBody>
          <a:bodyPr wrap="square" rtlCol="0">
            <a:spAutoFit/>
          </a:bodyPr>
          <a:lstStyle/>
          <a:p>
            <a:pPr algn="just"/>
            <a:r>
              <a:rPr lang="en-US" dirty="0"/>
              <a:t>1: Extract data from platform web pages.</a:t>
            </a:r>
          </a:p>
          <a:p>
            <a:pPr algn="just"/>
            <a:endParaRPr lang="en-IN" dirty="0"/>
          </a:p>
          <a:p>
            <a:pPr algn="just"/>
            <a:r>
              <a:rPr lang="en-IN" dirty="0"/>
              <a:t>2:</a:t>
            </a:r>
            <a:r>
              <a:rPr lang="en-US" dirty="0"/>
              <a:t>Use APIs to gather detailed project data with      authorization.</a:t>
            </a:r>
          </a:p>
          <a:p>
            <a:pPr algn="just"/>
            <a:endParaRPr lang="en-IN" dirty="0"/>
          </a:p>
          <a:p>
            <a:pPr algn="just"/>
            <a:r>
              <a:rPr lang="en-IN" dirty="0"/>
              <a:t>3: </a:t>
            </a:r>
            <a:r>
              <a:rPr lang="en-US" b="1" dirty="0"/>
              <a:t>Cleaning</a:t>
            </a:r>
          </a:p>
          <a:p>
            <a:pPr algn="just"/>
            <a:r>
              <a:rPr lang="en-US" dirty="0"/>
              <a:t>    Address missing values and outliers.</a:t>
            </a:r>
          </a:p>
          <a:p>
            <a:pPr algn="just"/>
            <a:endParaRPr lang="en-IN" dirty="0"/>
          </a:p>
          <a:p>
            <a:pPr algn="just"/>
            <a:r>
              <a:rPr lang="en-IN" dirty="0"/>
              <a:t>4: </a:t>
            </a:r>
            <a:r>
              <a:rPr lang="en-US" b="1" dirty="0"/>
              <a:t>Transforming</a:t>
            </a:r>
          </a:p>
          <a:p>
            <a:r>
              <a:rPr lang="en-US" dirty="0"/>
              <a:t>    Convert data types and create new Features           </a:t>
            </a:r>
          </a:p>
          <a:p>
            <a:pPr algn="just"/>
            <a:endParaRPr lang="en-IN" dirty="0"/>
          </a:p>
          <a:p>
            <a:pPr algn="just"/>
            <a:r>
              <a:rPr lang="en-IN" dirty="0"/>
              <a:t>5: </a:t>
            </a:r>
            <a:r>
              <a:rPr lang="en-US" b="1" dirty="0"/>
              <a:t>Validating</a:t>
            </a:r>
          </a:p>
          <a:p>
            <a:pPr algn="just"/>
            <a:r>
              <a:rPr lang="en-US" dirty="0"/>
              <a:t>   Ensure data accuracy and   consistency.</a:t>
            </a:r>
          </a:p>
          <a:p>
            <a:pPr algn="just"/>
            <a:endParaRPr lang="en-IN" dirty="0"/>
          </a:p>
        </p:txBody>
      </p:sp>
      <p:pic>
        <p:nvPicPr>
          <p:cNvPr id="6" name="Picture 5">
            <a:extLst>
              <a:ext uri="{FF2B5EF4-FFF2-40B4-BE49-F238E27FC236}">
                <a16:creationId xmlns:a16="http://schemas.microsoft.com/office/drawing/2014/main" id="{6537D938-E414-DB47-3F22-0CFB843C74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4772" y="1342965"/>
            <a:ext cx="6114347" cy="4367893"/>
          </a:xfrm>
          <a:prstGeom prst="rect">
            <a:avLst/>
          </a:prstGeom>
        </p:spPr>
        <p:style>
          <a:lnRef idx="1">
            <a:schemeClr val="dk1"/>
          </a:lnRef>
          <a:fillRef idx="2">
            <a:schemeClr val="dk1"/>
          </a:fillRef>
          <a:effectRef idx="1">
            <a:schemeClr val="dk1"/>
          </a:effectRef>
          <a:fontRef idx="minor">
            <a:schemeClr val="dk1"/>
          </a:fontRef>
        </p:style>
      </p:pic>
    </p:spTree>
    <p:extLst>
      <p:ext uri="{BB962C8B-B14F-4D97-AF65-F5344CB8AC3E}">
        <p14:creationId xmlns:p14="http://schemas.microsoft.com/office/powerpoint/2010/main" val="2702530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83F756-1406-C0F7-E4DE-982CFBCB2DEC}"/>
              </a:ext>
            </a:extLst>
          </p:cNvPr>
          <p:cNvSpPr>
            <a:spLocks noGrp="1"/>
          </p:cNvSpPr>
          <p:nvPr>
            <p:ph type="title"/>
          </p:nvPr>
        </p:nvSpPr>
        <p:spPr>
          <a:xfrm>
            <a:off x="685970" y="388156"/>
            <a:ext cx="9404723" cy="587204"/>
          </a:xfrm>
        </p:spPr>
        <p:txBody>
          <a:bodyPr/>
          <a:lstStyle/>
          <a:p>
            <a:pPr algn="ctr"/>
            <a:r>
              <a:rPr lang="en-US" sz="2800" dirty="0"/>
              <a:t>Objective’s &amp; KPI’s</a:t>
            </a:r>
            <a:endParaRPr lang="en-IN" sz="2800" dirty="0"/>
          </a:p>
        </p:txBody>
      </p:sp>
      <p:sp>
        <p:nvSpPr>
          <p:cNvPr id="12" name="Text Placeholder 11">
            <a:extLst>
              <a:ext uri="{FF2B5EF4-FFF2-40B4-BE49-F238E27FC236}">
                <a16:creationId xmlns:a16="http://schemas.microsoft.com/office/drawing/2014/main" id="{74001A8E-7E66-373E-E1C1-F622E71CF4FF}"/>
              </a:ext>
            </a:extLst>
          </p:cNvPr>
          <p:cNvSpPr txBox="1">
            <a:spLocks noGrp="1"/>
          </p:cNvSpPr>
          <p:nvPr>
            <p:ph type="body" idx="1"/>
          </p:nvPr>
        </p:nvSpPr>
        <p:spPr>
          <a:xfrm>
            <a:off x="158470" y="625831"/>
            <a:ext cx="3383720" cy="6032421"/>
          </a:xfrm>
          <a:prstGeom prst="rect">
            <a:avLst/>
          </a:prstGeom>
          <a:noFill/>
        </p:spPr>
        <p:txBody>
          <a:bodyPr wrap="square" rtlCol="0">
            <a:spAutoFit/>
          </a:bodyPr>
          <a:lstStyle/>
          <a:p>
            <a:r>
              <a:rPr lang="en-US" sz="1600" dirty="0"/>
              <a:t>1: </a:t>
            </a:r>
            <a:r>
              <a:rPr lang="en-US" sz="1600" b="1" dirty="0"/>
              <a:t>Funding Goal Achievement</a:t>
            </a:r>
            <a:r>
              <a:rPr lang="en-US" sz="1600" dirty="0"/>
              <a:t>:</a:t>
            </a:r>
          </a:p>
          <a:p>
            <a:pPr>
              <a:buFont typeface="Arial" panose="020B0604020202020204" pitchFamily="34" charset="0"/>
              <a:buChar char="•"/>
            </a:pPr>
            <a:r>
              <a:rPr lang="en-US" sz="1600" b="1" dirty="0"/>
              <a:t>Total Funds Raised</a:t>
            </a:r>
            <a:r>
              <a:rPr lang="en-US" sz="1600" dirty="0"/>
              <a:t>: Measures how much money the campaign has raised compared to the set goal. It shows if the crowdfunding effort is on track for success.</a:t>
            </a:r>
          </a:p>
          <a:p>
            <a:r>
              <a:rPr lang="en-IN" sz="1600" dirty="0"/>
              <a:t>2: </a:t>
            </a:r>
            <a:r>
              <a:rPr lang="en-US" sz="1600" b="1" dirty="0"/>
              <a:t>Backer Engagement</a:t>
            </a:r>
            <a:r>
              <a:rPr lang="en-US" sz="1600" dirty="0"/>
              <a:t>:</a:t>
            </a:r>
          </a:p>
          <a:p>
            <a:pPr>
              <a:buFont typeface="Arial" panose="020B0604020202020204" pitchFamily="34" charset="0"/>
              <a:buChar char="•"/>
            </a:pPr>
            <a:r>
              <a:rPr lang="en-US" sz="1600" b="1" dirty="0"/>
              <a:t>Number of Backers</a:t>
            </a:r>
            <a:r>
              <a:rPr lang="en-US" sz="1600" dirty="0"/>
              <a:t>: The total number of people who have pledged to the campaign. This shows the level of interest in your project.</a:t>
            </a:r>
          </a:p>
          <a:p>
            <a:r>
              <a:rPr lang="en-IN" sz="1600" dirty="0"/>
              <a:t>3: </a:t>
            </a:r>
            <a:r>
              <a:rPr lang="en-US" sz="1600" b="1" dirty="0"/>
              <a:t>Campaign Traffic and Reach</a:t>
            </a:r>
            <a:r>
              <a:rPr lang="en-US" sz="1600" dirty="0"/>
              <a:t>:</a:t>
            </a:r>
          </a:p>
          <a:p>
            <a:pPr>
              <a:buFont typeface="Arial" panose="020B0604020202020204" pitchFamily="34" charset="0"/>
              <a:buChar char="•"/>
            </a:pPr>
            <a:r>
              <a:rPr lang="en-US" sz="1600" b="1" dirty="0"/>
              <a:t>Website Traffic</a:t>
            </a:r>
            <a:r>
              <a:rPr lang="en-US" sz="1600" dirty="0"/>
              <a:t>: The number of visitors to the crowdfunding campaign page or associated website. A higher traffic volume often correlates with a more successful campaign.</a:t>
            </a:r>
          </a:p>
          <a:p>
            <a:endParaRPr lang="en-IN" sz="1600" dirty="0"/>
          </a:p>
        </p:txBody>
      </p:sp>
      <p:sp>
        <p:nvSpPr>
          <p:cNvPr id="9" name="Text Placeholder 8">
            <a:extLst>
              <a:ext uri="{FF2B5EF4-FFF2-40B4-BE49-F238E27FC236}">
                <a16:creationId xmlns:a16="http://schemas.microsoft.com/office/drawing/2014/main" id="{41C23102-6685-672D-1220-C1D82C2862A9}"/>
              </a:ext>
            </a:extLst>
          </p:cNvPr>
          <p:cNvSpPr>
            <a:spLocks noGrp="1"/>
          </p:cNvSpPr>
          <p:nvPr>
            <p:ph type="body" sz="quarter" idx="3"/>
          </p:nvPr>
        </p:nvSpPr>
        <p:spPr>
          <a:xfrm>
            <a:off x="3720706" y="1470620"/>
            <a:ext cx="3289694" cy="4412020"/>
          </a:xfrm>
        </p:spPr>
        <p:txBody>
          <a:bodyPr/>
          <a:lstStyle/>
          <a:p>
            <a:r>
              <a:rPr lang="en-US" sz="1600" dirty="0"/>
              <a:t>4: </a:t>
            </a:r>
            <a:r>
              <a:rPr lang="en-US" sz="1600" b="1" dirty="0"/>
              <a:t>Marketing Effectiveness</a:t>
            </a:r>
            <a:r>
              <a:rPr lang="en-US" sz="1600" dirty="0"/>
              <a:t>:</a:t>
            </a:r>
          </a:p>
          <a:p>
            <a:pPr>
              <a:buFont typeface="Arial" panose="020B0604020202020204" pitchFamily="34" charset="0"/>
              <a:buChar char="•"/>
            </a:pPr>
            <a:r>
              <a:rPr lang="en-US" sz="1600" b="1" dirty="0"/>
              <a:t>Email Open Rate and Click-through Rate (CTR)</a:t>
            </a:r>
            <a:r>
              <a:rPr lang="en-US" sz="1600" dirty="0"/>
              <a:t>: The percentage of recipients who open your campaign emails and take action by clicking on the links.</a:t>
            </a:r>
          </a:p>
          <a:p>
            <a:r>
              <a:rPr lang="en-IN" sz="1600" dirty="0"/>
              <a:t>5: </a:t>
            </a:r>
            <a:r>
              <a:rPr lang="en-US" sz="1600" b="1" dirty="0"/>
              <a:t>Timeline Adherence</a:t>
            </a:r>
            <a:r>
              <a:rPr lang="en-US" sz="1600" dirty="0"/>
              <a:t>:</a:t>
            </a:r>
          </a:p>
          <a:p>
            <a:pPr>
              <a:buFont typeface="Arial" panose="020B0604020202020204" pitchFamily="34" charset="0"/>
              <a:buChar char="•"/>
            </a:pPr>
            <a:r>
              <a:rPr lang="en-US" sz="1600" b="1" dirty="0"/>
              <a:t>Campaign Duration and Timing</a:t>
            </a:r>
            <a:r>
              <a:rPr lang="en-US" sz="1600" dirty="0"/>
              <a:t>: Measures if the project is on schedule regarding its launch and expected end date.</a:t>
            </a:r>
          </a:p>
          <a:p>
            <a:endParaRPr lang="en-IN" dirty="0"/>
          </a:p>
        </p:txBody>
      </p:sp>
      <p:pic>
        <p:nvPicPr>
          <p:cNvPr id="14" name="Picture 13">
            <a:extLst>
              <a:ext uri="{FF2B5EF4-FFF2-40B4-BE49-F238E27FC236}">
                <a16:creationId xmlns:a16="http://schemas.microsoft.com/office/drawing/2014/main" id="{50F1B54A-F1CD-0BE1-88CC-2122AA5793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9180" y="1664950"/>
            <a:ext cx="4800444" cy="3722430"/>
          </a:xfrm>
          <a:prstGeom prst="rect">
            <a:avLst/>
          </a:prstGeom>
        </p:spPr>
      </p:pic>
    </p:spTree>
    <p:extLst>
      <p:ext uri="{BB962C8B-B14F-4D97-AF65-F5344CB8AC3E}">
        <p14:creationId xmlns:p14="http://schemas.microsoft.com/office/powerpoint/2010/main" val="167854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932809E-2982-B03E-B595-B4A0986DCEC4}"/>
              </a:ext>
            </a:extLst>
          </p:cNvPr>
          <p:cNvSpPr txBox="1"/>
          <p:nvPr/>
        </p:nvSpPr>
        <p:spPr>
          <a:xfrm>
            <a:off x="2418080" y="91440"/>
            <a:ext cx="6644640" cy="707886"/>
          </a:xfrm>
          <a:prstGeom prst="rect">
            <a:avLst/>
          </a:prstGeom>
          <a:noFill/>
        </p:spPr>
        <p:txBody>
          <a:bodyPr wrap="square" rtlCol="0">
            <a:spAutoFit/>
          </a:bodyPr>
          <a:lstStyle/>
          <a:p>
            <a:pPr algn="ctr"/>
            <a:r>
              <a:rPr lang="en-US" sz="4000" dirty="0">
                <a:latin typeface="Arial Rounded MT Bold" panose="020F0704030504030204" pitchFamily="34" charset="0"/>
              </a:rPr>
              <a:t>Analysis of the project</a:t>
            </a:r>
            <a:endParaRPr lang="en-IN" sz="4000" dirty="0">
              <a:latin typeface="Arial Rounded MT Bold" panose="020F0704030504030204" pitchFamily="34" charset="0"/>
            </a:endParaRPr>
          </a:p>
        </p:txBody>
      </p:sp>
      <p:sp>
        <p:nvSpPr>
          <p:cNvPr id="10" name="TextBox 9">
            <a:extLst>
              <a:ext uri="{FF2B5EF4-FFF2-40B4-BE49-F238E27FC236}">
                <a16:creationId xmlns:a16="http://schemas.microsoft.com/office/drawing/2014/main" id="{4D6EABB7-95E4-D4AC-9C11-F95E3F11C516}"/>
              </a:ext>
            </a:extLst>
          </p:cNvPr>
          <p:cNvSpPr txBox="1"/>
          <p:nvPr/>
        </p:nvSpPr>
        <p:spPr>
          <a:xfrm>
            <a:off x="235712" y="857250"/>
            <a:ext cx="7515082" cy="5909310"/>
          </a:xfrm>
          <a:prstGeom prst="rect">
            <a:avLst/>
          </a:prstGeom>
          <a:noFill/>
        </p:spPr>
        <p:txBody>
          <a:bodyPr wrap="square" rtlCol="0">
            <a:spAutoFit/>
          </a:bodyPr>
          <a:lstStyle/>
          <a:p>
            <a:r>
              <a:rPr lang="en-US" dirty="0"/>
              <a:t>1:</a:t>
            </a:r>
            <a:r>
              <a:rPr lang="en-US" b="1" dirty="0"/>
              <a:t>Concept &amp; Purpose</a:t>
            </a:r>
          </a:p>
          <a:p>
            <a:pPr>
              <a:buFont typeface="Arial" panose="020B0604020202020204" pitchFamily="34" charset="0"/>
              <a:buChar char="•"/>
            </a:pPr>
            <a:r>
              <a:rPr lang="en-US" b="1" dirty="0"/>
              <a:t>Idea and Goals</a:t>
            </a:r>
            <a:r>
              <a:rPr lang="en-US" dirty="0"/>
              <a:t>: Crowdfunding is the practice of raising small amounts of money from a large number of people, typically through online platforms. The purpose could be to fund a creative project, a business, a social cause, or a startup.</a:t>
            </a:r>
          </a:p>
          <a:p>
            <a:endParaRPr lang="en-IN" dirty="0"/>
          </a:p>
          <a:p>
            <a:r>
              <a:rPr lang="en-IN" dirty="0"/>
              <a:t>2: </a:t>
            </a:r>
            <a:r>
              <a:rPr lang="en-US" b="1" dirty="0"/>
              <a:t>Types of Crowdfunding</a:t>
            </a:r>
          </a:p>
          <a:p>
            <a:pPr>
              <a:buFont typeface="Arial" panose="020B0604020202020204" pitchFamily="34" charset="0"/>
              <a:buChar char="•"/>
            </a:pPr>
            <a:r>
              <a:rPr lang="en-US" b="1" dirty="0"/>
              <a:t>Reward-based Crowdfunding</a:t>
            </a:r>
            <a:r>
              <a:rPr lang="en-US" dirty="0"/>
              <a:t>: Contributors receive a reward or product in return for their support (e.g., Kickstarter).</a:t>
            </a:r>
          </a:p>
          <a:p>
            <a:pPr>
              <a:buFont typeface="Arial" panose="020B0604020202020204" pitchFamily="34" charset="0"/>
              <a:buChar char="•"/>
            </a:pPr>
            <a:r>
              <a:rPr lang="en-US" b="1" dirty="0"/>
              <a:t>Equity Crowdfunding</a:t>
            </a:r>
            <a:r>
              <a:rPr lang="en-US" dirty="0"/>
              <a:t>: Investors receive equity or shares in the business in return for their funding (e.g., </a:t>
            </a:r>
            <a:r>
              <a:rPr lang="en-US" dirty="0" err="1"/>
              <a:t>Crowdcube</a:t>
            </a:r>
            <a:r>
              <a:rPr lang="en-US" dirty="0"/>
              <a:t>).</a:t>
            </a:r>
          </a:p>
          <a:p>
            <a:pPr>
              <a:buFont typeface="Arial" panose="020B0604020202020204" pitchFamily="34" charset="0"/>
              <a:buChar char="•"/>
            </a:pPr>
            <a:r>
              <a:rPr lang="en-US" b="1" dirty="0"/>
              <a:t>Donation-based Crowdfunding</a:t>
            </a:r>
            <a:r>
              <a:rPr lang="en-US" dirty="0"/>
              <a:t>: Individuals donate money without expecting anything in return (e.g., GoFundMe).</a:t>
            </a:r>
          </a:p>
          <a:p>
            <a:pPr>
              <a:buFont typeface="Arial" panose="020B0604020202020204" pitchFamily="34" charset="0"/>
              <a:buChar char="•"/>
            </a:pPr>
            <a:r>
              <a:rPr lang="en-US" b="1" dirty="0"/>
              <a:t>Debt-based Crowdfunding (Peer-to-Peer Lending)</a:t>
            </a:r>
            <a:r>
              <a:rPr lang="en-US" dirty="0"/>
              <a:t>: Investors lend money to be repaid with interest (e.g., </a:t>
            </a:r>
            <a:r>
              <a:rPr lang="en-US" dirty="0" err="1"/>
              <a:t>LendingClub</a:t>
            </a:r>
            <a:r>
              <a:rPr lang="en-US" dirty="0"/>
              <a:t>).</a:t>
            </a:r>
          </a:p>
          <a:p>
            <a:endParaRPr lang="en-IN" dirty="0"/>
          </a:p>
          <a:p>
            <a:r>
              <a:rPr lang="en-IN" dirty="0"/>
              <a:t>3: </a:t>
            </a:r>
            <a:r>
              <a:rPr lang="en-US" b="1" dirty="0"/>
              <a:t>Platform Selection</a:t>
            </a:r>
          </a:p>
          <a:p>
            <a:pPr>
              <a:buFont typeface="Arial" panose="020B0604020202020204" pitchFamily="34" charset="0"/>
              <a:buChar char="•"/>
            </a:pPr>
            <a:r>
              <a:rPr lang="en-US" dirty="0"/>
              <a:t>Choosing the right crowdfunding platform is crucial. The platform should align with the type of project, target audience, and the geographical scope of the project.</a:t>
            </a:r>
          </a:p>
          <a:p>
            <a:endParaRPr lang="en-IN" dirty="0"/>
          </a:p>
        </p:txBody>
      </p:sp>
      <p:pic>
        <p:nvPicPr>
          <p:cNvPr id="12" name="Picture 11">
            <a:extLst>
              <a:ext uri="{FF2B5EF4-FFF2-40B4-BE49-F238E27FC236}">
                <a16:creationId xmlns:a16="http://schemas.microsoft.com/office/drawing/2014/main" id="{E4ECEA7E-B3CE-4CD9-3D85-722D7F09B8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200" y="1996440"/>
            <a:ext cx="3879088" cy="3693160"/>
          </a:xfrm>
          <a:prstGeom prst="rect">
            <a:avLst/>
          </a:prstGeom>
        </p:spPr>
      </p:pic>
    </p:spTree>
    <p:extLst>
      <p:ext uri="{BB962C8B-B14F-4D97-AF65-F5344CB8AC3E}">
        <p14:creationId xmlns:p14="http://schemas.microsoft.com/office/powerpoint/2010/main" val="707822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81F458-3D68-B896-D95C-36145D1F3F0F}"/>
              </a:ext>
            </a:extLst>
          </p:cNvPr>
          <p:cNvSpPr txBox="1"/>
          <p:nvPr/>
        </p:nvSpPr>
        <p:spPr>
          <a:xfrm>
            <a:off x="243840" y="223520"/>
            <a:ext cx="10048240" cy="523220"/>
          </a:xfrm>
          <a:prstGeom prst="rect">
            <a:avLst/>
          </a:prstGeom>
          <a:noFill/>
        </p:spPr>
        <p:txBody>
          <a:bodyPr wrap="square" rtlCol="0">
            <a:spAutoFit/>
          </a:bodyPr>
          <a:lstStyle/>
          <a:p>
            <a:pPr algn="ctr"/>
            <a:r>
              <a:rPr lang="en-US" sz="2800" dirty="0">
                <a:latin typeface="Arial Rounded MT Bold" panose="020F0704030504030204" pitchFamily="34" charset="0"/>
              </a:rPr>
              <a:t>Recommendations of the Project</a:t>
            </a:r>
            <a:endParaRPr lang="en-IN" sz="2800" dirty="0">
              <a:latin typeface="Arial Rounded MT Bold" panose="020F0704030504030204" pitchFamily="34" charset="0"/>
            </a:endParaRPr>
          </a:p>
        </p:txBody>
      </p:sp>
      <p:sp>
        <p:nvSpPr>
          <p:cNvPr id="4" name="TextBox 3">
            <a:extLst>
              <a:ext uri="{FF2B5EF4-FFF2-40B4-BE49-F238E27FC236}">
                <a16:creationId xmlns:a16="http://schemas.microsoft.com/office/drawing/2014/main" id="{415E8C62-E595-C028-19A3-8EE3B276468D}"/>
              </a:ext>
            </a:extLst>
          </p:cNvPr>
          <p:cNvSpPr txBox="1"/>
          <p:nvPr/>
        </p:nvSpPr>
        <p:spPr>
          <a:xfrm>
            <a:off x="243840" y="1166842"/>
            <a:ext cx="6187440" cy="5632311"/>
          </a:xfrm>
          <a:prstGeom prst="rect">
            <a:avLst/>
          </a:prstGeom>
          <a:noFill/>
        </p:spPr>
        <p:txBody>
          <a:bodyPr wrap="square" rtlCol="0">
            <a:spAutoFit/>
          </a:bodyPr>
          <a:lstStyle/>
          <a:p>
            <a:endParaRPr lang="en-US" dirty="0"/>
          </a:p>
          <a:p>
            <a:endParaRPr lang="en-IN" dirty="0"/>
          </a:p>
          <a:p>
            <a:endParaRPr lang="en-IN" dirty="0"/>
          </a:p>
          <a:p>
            <a:r>
              <a:rPr lang="en-IN" dirty="0"/>
              <a:t>1: </a:t>
            </a:r>
            <a:r>
              <a:rPr lang="en-US" dirty="0"/>
              <a:t>Create a Strong and Clear Value Proposition</a:t>
            </a:r>
            <a:endParaRPr lang="en-IN" dirty="0"/>
          </a:p>
          <a:p>
            <a:endParaRPr lang="en-IN" dirty="0"/>
          </a:p>
          <a:p>
            <a:r>
              <a:rPr lang="en-IN" dirty="0"/>
              <a:t>2: Build a Compelling Story</a:t>
            </a:r>
          </a:p>
          <a:p>
            <a:endParaRPr lang="en-IN" dirty="0"/>
          </a:p>
          <a:p>
            <a:r>
              <a:rPr lang="en-IN" dirty="0"/>
              <a:t>3: Set Realistic Funding Goals</a:t>
            </a:r>
          </a:p>
          <a:p>
            <a:endParaRPr lang="en-IN" dirty="0"/>
          </a:p>
          <a:p>
            <a:r>
              <a:rPr lang="en-IN" dirty="0"/>
              <a:t>4: </a:t>
            </a:r>
            <a:r>
              <a:rPr lang="en-US" dirty="0"/>
              <a:t>Develop a Strong Marketing Strategy</a:t>
            </a:r>
            <a:endParaRPr lang="en-IN" dirty="0"/>
          </a:p>
          <a:p>
            <a:endParaRPr lang="en-IN" dirty="0"/>
          </a:p>
          <a:p>
            <a:r>
              <a:rPr lang="en-IN" dirty="0"/>
              <a:t>5: </a:t>
            </a:r>
            <a:r>
              <a:rPr lang="en-US" dirty="0"/>
              <a:t>Offer Attractive and Tangible Rewards</a:t>
            </a:r>
            <a:endParaRPr lang="en-IN" dirty="0"/>
          </a:p>
          <a:p>
            <a:endParaRPr lang="en-IN" dirty="0"/>
          </a:p>
          <a:p>
            <a:r>
              <a:rPr lang="en-IN" dirty="0"/>
              <a:t>6: </a:t>
            </a:r>
            <a:r>
              <a:rPr lang="en-US" dirty="0"/>
              <a:t>Engage with Your Backers Regularly</a:t>
            </a:r>
          </a:p>
          <a:p>
            <a:endParaRPr lang="en-US" dirty="0"/>
          </a:p>
          <a:p>
            <a:r>
              <a:rPr lang="en-US" dirty="0"/>
              <a:t>7: </a:t>
            </a:r>
            <a:r>
              <a:rPr lang="en-IN" dirty="0"/>
              <a:t>Leverage Social Proof</a:t>
            </a:r>
            <a:endParaRPr lang="en-US" dirty="0"/>
          </a:p>
          <a:p>
            <a:endParaRPr lang="en-US" dirty="0"/>
          </a:p>
          <a:p>
            <a:r>
              <a:rPr lang="en-US" dirty="0"/>
              <a:t>8: </a:t>
            </a:r>
            <a:r>
              <a:rPr lang="en-IN" dirty="0"/>
              <a:t>Focus on Timing</a:t>
            </a:r>
            <a:endParaRPr lang="en-US" dirty="0"/>
          </a:p>
          <a:p>
            <a:endParaRPr lang="en-US" dirty="0"/>
          </a:p>
          <a:p>
            <a:endParaRPr lang="en-IN" dirty="0"/>
          </a:p>
        </p:txBody>
      </p:sp>
      <p:sp>
        <p:nvSpPr>
          <p:cNvPr id="5" name="TextBox 4">
            <a:extLst>
              <a:ext uri="{FF2B5EF4-FFF2-40B4-BE49-F238E27FC236}">
                <a16:creationId xmlns:a16="http://schemas.microsoft.com/office/drawing/2014/main" id="{17DAAF7D-959A-47F6-817E-A84522917816}"/>
              </a:ext>
            </a:extLst>
          </p:cNvPr>
          <p:cNvSpPr txBox="1"/>
          <p:nvPr/>
        </p:nvSpPr>
        <p:spPr>
          <a:xfrm>
            <a:off x="1392957" y="1231019"/>
            <a:ext cx="3261360" cy="400110"/>
          </a:xfrm>
          <a:prstGeom prst="rect">
            <a:avLst/>
          </a:prstGeom>
          <a:noFill/>
        </p:spPr>
        <p:txBody>
          <a:bodyPr wrap="square" rtlCol="0">
            <a:spAutoFit/>
          </a:bodyPr>
          <a:lstStyle/>
          <a:p>
            <a:pPr algn="ctr"/>
            <a:r>
              <a:rPr lang="en-US" sz="2000" b="1" dirty="0">
                <a:latin typeface="Arial Rounded MT Bold" panose="020F0704030504030204" pitchFamily="34" charset="0"/>
              </a:rPr>
              <a:t>      Recommendations</a:t>
            </a:r>
            <a:endParaRPr lang="en-IN" sz="2000" b="1" dirty="0">
              <a:latin typeface="Arial Rounded MT Bold" panose="020F0704030504030204" pitchFamily="34" charset="0"/>
            </a:endParaRPr>
          </a:p>
        </p:txBody>
      </p:sp>
      <p:pic>
        <p:nvPicPr>
          <p:cNvPr id="9" name="Picture 8">
            <a:extLst>
              <a:ext uri="{FF2B5EF4-FFF2-40B4-BE49-F238E27FC236}">
                <a16:creationId xmlns:a16="http://schemas.microsoft.com/office/drawing/2014/main" id="{3952B5F7-0362-6FCB-EA32-95F6DA09CA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7280" y="1976725"/>
            <a:ext cx="5255796" cy="4281835"/>
          </a:xfrm>
          <a:prstGeom prst="rect">
            <a:avLst/>
          </a:prstGeom>
        </p:spPr>
      </p:pic>
    </p:spTree>
    <p:extLst>
      <p:ext uri="{BB962C8B-B14F-4D97-AF65-F5344CB8AC3E}">
        <p14:creationId xmlns:p14="http://schemas.microsoft.com/office/powerpoint/2010/main" val="1261569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1B2AC2-D173-485D-1DCD-D7C43FDFAC4C}"/>
              </a:ext>
            </a:extLst>
          </p:cNvPr>
          <p:cNvSpPr txBox="1"/>
          <p:nvPr/>
        </p:nvSpPr>
        <p:spPr>
          <a:xfrm>
            <a:off x="1838960" y="345440"/>
            <a:ext cx="7823200" cy="769441"/>
          </a:xfrm>
          <a:prstGeom prst="rect">
            <a:avLst/>
          </a:prstGeom>
          <a:noFill/>
        </p:spPr>
        <p:txBody>
          <a:bodyPr wrap="square" rtlCol="0">
            <a:spAutoFit/>
          </a:bodyPr>
          <a:lstStyle/>
          <a:p>
            <a:pPr algn="ctr"/>
            <a:r>
              <a:rPr lang="en-US" sz="4400" dirty="0">
                <a:latin typeface="Arial Rounded MT Bold" panose="020F0704030504030204" pitchFamily="34" charset="0"/>
              </a:rPr>
              <a:t>Conclusion</a:t>
            </a:r>
            <a:endParaRPr lang="en-IN" sz="4400" dirty="0">
              <a:latin typeface="Arial Rounded MT Bold" panose="020F0704030504030204" pitchFamily="34" charset="0"/>
            </a:endParaRPr>
          </a:p>
        </p:txBody>
      </p:sp>
      <p:sp>
        <p:nvSpPr>
          <p:cNvPr id="3" name="TextBox 2">
            <a:extLst>
              <a:ext uri="{FF2B5EF4-FFF2-40B4-BE49-F238E27FC236}">
                <a16:creationId xmlns:a16="http://schemas.microsoft.com/office/drawing/2014/main" id="{33D091A0-0D3A-E2D3-300D-200910DB7CAE}"/>
              </a:ext>
            </a:extLst>
          </p:cNvPr>
          <p:cNvSpPr txBox="1"/>
          <p:nvPr/>
        </p:nvSpPr>
        <p:spPr>
          <a:xfrm>
            <a:off x="1305560" y="1645920"/>
            <a:ext cx="8890000" cy="4154984"/>
          </a:xfrm>
          <a:prstGeom prst="rect">
            <a:avLst/>
          </a:prstGeom>
          <a:noFill/>
        </p:spPr>
        <p:txBody>
          <a:bodyPr wrap="square" rtlCol="0">
            <a:spAutoFit/>
          </a:bodyPr>
          <a:lstStyle/>
          <a:p>
            <a:pPr algn="just"/>
            <a:r>
              <a:rPr lang="en-US" sz="2400" b="1" dirty="0"/>
              <a:t>In conclusion, crowdfunding presents a powerful opportunity for individuals and businesses to raise capital, engage with a community of supporters, and bring innovative ideas to life. By leveraging online platforms, project creators can connect with a diverse audience, share their vision, and gain the necessary funds to achieve their goals. However, success in crowdfunding depends on careful planning, effective marketing, and building trust with backers. When executed well, crowdfunding can not only provide financial support but also help establish a loyal and enthusiastic community around a project.</a:t>
            </a:r>
            <a:endParaRPr lang="en-IN" sz="2400" b="1" dirty="0"/>
          </a:p>
        </p:txBody>
      </p:sp>
    </p:spTree>
    <p:extLst>
      <p:ext uri="{BB962C8B-B14F-4D97-AF65-F5344CB8AC3E}">
        <p14:creationId xmlns:p14="http://schemas.microsoft.com/office/powerpoint/2010/main" val="2532256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8038B-C58B-3AA0-D6CA-92BA10819B18}"/>
              </a:ext>
            </a:extLst>
          </p:cNvPr>
          <p:cNvSpPr txBox="1"/>
          <p:nvPr/>
        </p:nvSpPr>
        <p:spPr>
          <a:xfrm>
            <a:off x="3482340" y="0"/>
            <a:ext cx="4048760" cy="584775"/>
          </a:xfrm>
          <a:prstGeom prst="rect">
            <a:avLst/>
          </a:prstGeom>
          <a:noFill/>
        </p:spPr>
        <p:txBody>
          <a:bodyPr wrap="square" rtlCol="0">
            <a:spAutoFit/>
          </a:bodyPr>
          <a:lstStyle/>
          <a:p>
            <a:pPr algn="ctr"/>
            <a:r>
              <a:rPr lang="en-US" sz="3200" dirty="0">
                <a:solidFill>
                  <a:srgbClr val="FFFF00"/>
                </a:solidFill>
                <a:latin typeface="Arial Rounded MT Bold" panose="020F0704030504030204" pitchFamily="34" charset="0"/>
              </a:rPr>
              <a:t> Dashboards</a:t>
            </a:r>
            <a:endParaRPr lang="en-IN" sz="3200" dirty="0">
              <a:solidFill>
                <a:srgbClr val="FFFF00"/>
              </a:solidFill>
              <a:latin typeface="Arial Rounded MT Bold" panose="020F0704030504030204" pitchFamily="34" charset="0"/>
            </a:endParaRPr>
          </a:p>
        </p:txBody>
      </p:sp>
      <p:pic>
        <p:nvPicPr>
          <p:cNvPr id="4" name="Picture 3">
            <a:extLst>
              <a:ext uri="{FF2B5EF4-FFF2-40B4-BE49-F238E27FC236}">
                <a16:creationId xmlns:a16="http://schemas.microsoft.com/office/drawing/2014/main" id="{177DD630-11FE-4246-8A54-2C3B55AB3D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861" y="1030988"/>
            <a:ext cx="11351807" cy="5654292"/>
          </a:xfrm>
          <a:prstGeom prst="rect">
            <a:avLst/>
          </a:prstGeom>
        </p:spPr>
      </p:pic>
      <p:sp>
        <p:nvSpPr>
          <p:cNvPr id="5" name="TextBox 4">
            <a:extLst>
              <a:ext uri="{FF2B5EF4-FFF2-40B4-BE49-F238E27FC236}">
                <a16:creationId xmlns:a16="http://schemas.microsoft.com/office/drawing/2014/main" id="{8E67BAC3-B9EC-D2EB-3B88-46AAD0B37247}"/>
              </a:ext>
            </a:extLst>
          </p:cNvPr>
          <p:cNvSpPr txBox="1"/>
          <p:nvPr/>
        </p:nvSpPr>
        <p:spPr>
          <a:xfrm>
            <a:off x="3314604" y="577049"/>
            <a:ext cx="4287520" cy="461665"/>
          </a:xfrm>
          <a:prstGeom prst="rect">
            <a:avLst/>
          </a:prstGeom>
          <a:noFill/>
        </p:spPr>
        <p:txBody>
          <a:bodyPr wrap="square" rtlCol="0">
            <a:spAutoFit/>
          </a:bodyPr>
          <a:lstStyle/>
          <a:p>
            <a:pPr algn="ctr"/>
            <a:r>
              <a:rPr lang="en-US" sz="2400" b="1" dirty="0">
                <a:latin typeface="Arial Rounded MT Bold" panose="020F0704030504030204" pitchFamily="34" charset="0"/>
              </a:rPr>
              <a:t>  Excel Dashboard</a:t>
            </a:r>
            <a:endParaRPr lang="en-IN" sz="2400" b="1" dirty="0">
              <a:latin typeface="Arial Rounded MT Bold" panose="020F0704030504030204" pitchFamily="34" charset="0"/>
            </a:endParaRPr>
          </a:p>
        </p:txBody>
      </p:sp>
    </p:spTree>
    <p:extLst>
      <p:ext uri="{BB962C8B-B14F-4D97-AF65-F5344CB8AC3E}">
        <p14:creationId xmlns:p14="http://schemas.microsoft.com/office/powerpoint/2010/main" val="2344304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7C5FCC-A68F-C8E0-E645-B1E3B846AE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19" y="914400"/>
            <a:ext cx="11353949" cy="5804794"/>
          </a:xfrm>
          <a:prstGeom prst="rect">
            <a:avLst/>
          </a:prstGeom>
        </p:spPr>
      </p:pic>
      <p:sp>
        <p:nvSpPr>
          <p:cNvPr id="4" name="TextBox 3">
            <a:extLst>
              <a:ext uri="{FF2B5EF4-FFF2-40B4-BE49-F238E27FC236}">
                <a16:creationId xmlns:a16="http://schemas.microsoft.com/office/drawing/2014/main" id="{E25DBE88-BB6B-4115-DE7F-2B3EAEFF5788}"/>
              </a:ext>
            </a:extLst>
          </p:cNvPr>
          <p:cNvSpPr txBox="1"/>
          <p:nvPr/>
        </p:nvSpPr>
        <p:spPr>
          <a:xfrm>
            <a:off x="3180080" y="215405"/>
            <a:ext cx="4632960" cy="461665"/>
          </a:xfrm>
          <a:prstGeom prst="rect">
            <a:avLst/>
          </a:prstGeom>
          <a:noFill/>
        </p:spPr>
        <p:txBody>
          <a:bodyPr wrap="square" rtlCol="0">
            <a:spAutoFit/>
          </a:bodyPr>
          <a:lstStyle/>
          <a:p>
            <a:pPr algn="ctr"/>
            <a:r>
              <a:rPr lang="en-IN" sz="2400" dirty="0">
                <a:latin typeface="Arial Rounded MT Bold" panose="020F0704030504030204" pitchFamily="34" charset="0"/>
              </a:rPr>
              <a:t>    Power BI dashboard</a:t>
            </a:r>
          </a:p>
        </p:txBody>
      </p:sp>
    </p:spTree>
    <p:extLst>
      <p:ext uri="{BB962C8B-B14F-4D97-AF65-F5344CB8AC3E}">
        <p14:creationId xmlns:p14="http://schemas.microsoft.com/office/powerpoint/2010/main" val="18689406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475</TotalTime>
  <Words>676</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Algerian</vt:lpstr>
      <vt:lpstr>Arial</vt:lpstr>
      <vt:lpstr>Arial Rounded MT Bold</vt:lpstr>
      <vt:lpstr>Century Gothic</vt:lpstr>
      <vt:lpstr>Wingdings 3</vt:lpstr>
      <vt:lpstr>Ion</vt:lpstr>
      <vt:lpstr>Contents</vt:lpstr>
      <vt:lpstr>PowerPoint Presentation</vt:lpstr>
      <vt:lpstr>PowerPoint Presentation</vt:lpstr>
      <vt:lpstr>Objective’s &amp; KPI’s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CROWDFUNDING PROJECT</dc:title>
  <dc:creator>SALMAN ADHONI</dc:creator>
  <cp:lastModifiedBy>Mukund Mysore</cp:lastModifiedBy>
  <cp:revision>14</cp:revision>
  <dcterms:created xsi:type="dcterms:W3CDTF">2025-02-13T20:56:34Z</dcterms:created>
  <dcterms:modified xsi:type="dcterms:W3CDTF">2025-02-26T11:52:42Z</dcterms:modified>
</cp:coreProperties>
</file>