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93" r:id="rId4"/>
    <p:sldId id="299" r:id="rId5"/>
    <p:sldId id="307" r:id="rId6"/>
    <p:sldId id="296" r:id="rId7"/>
    <p:sldId id="266" r:id="rId8"/>
    <p:sldId id="280" r:id="rId9"/>
    <p:sldId id="283" r:id="rId10"/>
    <p:sldId id="309" r:id="rId11"/>
    <p:sldId id="308" r:id="rId12"/>
    <p:sldId id="284" r:id="rId13"/>
    <p:sldId id="285" r:id="rId14"/>
    <p:sldId id="273" r:id="rId15"/>
    <p:sldId id="282" r:id="rId16"/>
    <p:sldId id="278" r:id="rId17"/>
    <p:sldId id="279" r:id="rId18"/>
    <p:sldId id="286" r:id="rId19"/>
    <p:sldId id="287" r:id="rId20"/>
    <p:sldId id="288" r:id="rId21"/>
    <p:sldId id="289" r:id="rId22"/>
    <p:sldId id="290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Panchekha" initials="PP" lastIdx="8" clrIdx="0">
    <p:extLst>
      <p:ext uri="{19B8F6BF-5375-455C-9EA6-DF929625EA0E}">
        <p15:presenceInfo xmlns:p15="http://schemas.microsoft.com/office/powerpoint/2012/main" userId="S-1-5-21-762979615-2031575299-929701000-5563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8" autoAdjust="0"/>
    <p:restoredTop sz="83230" autoAdjust="0"/>
  </p:normalViewPr>
  <p:slideViewPr>
    <p:cSldViewPr snapToGrid="0">
      <p:cViewPr varScale="1">
        <p:scale>
          <a:sx n="55" d="100"/>
          <a:sy n="55" d="100"/>
        </p:scale>
        <p:origin x="43" y="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7:39.96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6380757C-D096-40D2-A7BE-A0725AC99417}" emma:medium="tactile" emma:mode="ink">
          <msink:context xmlns:msink="http://schemas.microsoft.com/ink/2010/main" type="writingRegion" rotatedBoundingBox="10473,11769 10845,11878 10840,11894 10468,11785"/>
        </emma:interpretation>
      </emma:emma>
    </inkml:annotationXML>
    <inkml:traceGroup>
      <inkml:annotationXML>
        <emma:emma xmlns:emma="http://www.w3.org/2003/04/emma" version="1.0">
          <emma:interpretation id="{F8B0CB79-D642-41AD-BF78-962B252AA248}" emma:medium="tactile" emma:mode="ink">
            <msink:context xmlns:msink="http://schemas.microsoft.com/ink/2010/main" type="paragraph" rotatedBoundingBox="10473,11769 10845,11878 10840,11894 10468,117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7C5A2E-2C6A-4E76-B41B-9C2633E4A592}" emma:medium="tactile" emma:mode="ink">
              <msink:context xmlns:msink="http://schemas.microsoft.com/ink/2010/main" type="line" rotatedBoundingBox="10473,11769 10845,11878 10840,11894 10468,11785"/>
            </emma:interpretation>
          </emma:emma>
        </inkml:annotationXML>
        <inkml:traceGroup>
          <inkml:annotationXML>
            <emma:emma xmlns:emma="http://www.w3.org/2003/04/emma" version="1.0">
              <emma:interpretation id="{0E7087D5-44C1-4ADF-BD42-E1DB7E9E5EB5}" emma:medium="tactile" emma:mode="ink">
                <msink:context xmlns:msink="http://schemas.microsoft.com/ink/2010/main" type="inkWord" rotatedBoundingBox="10473,11769 10845,11878 10840,11894 10468,11785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!</emma:literal>
                </emma:interpretation>
                <emma:interpretation id="interp4" emma:lang="en-US" emma:confidence="0">
                  <emma:literal>|</emma:literal>
                </emma:interpretation>
              </emma:one-of>
            </emma:emma>
          </inkml:annotationXML>
          <inkml:trace contextRef="#ctx0" brushRef="#br0">2919 2342 16384</inkml:trace>
          <inkml:trace contextRef="#ctx0" brushRef="#br0" timeOffset="1867">3277 2447 16384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8:15.01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3207 2426 16384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8:15.01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3327 2393 16384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8:15.01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3144 2478 16384</inkml:trace>
  <inkml:trace contextRef="#ctx0" brushRef="#br0" timeOffset="1">3606 2436 16384</inkml:trace>
  <inkml:trace contextRef="#ctx0" brushRef="#br0" timeOffset="2">4089 2583 16384</inkml:trace>
  <inkml:trace contextRef="#ctx0" brushRef="#br0" timeOffset="3">4277 2436 16384</inkml:trace>
  <inkml:trace contextRef="#ctx0" brushRef="#br0" timeOffset="4">4467 2563 16384</inkml:trace>
  <inkml:trace contextRef="#ctx0" brushRef="#br0" timeOffset="5">4572 2416 16384</inkml:trace>
  <inkml:trace contextRef="#ctx0" brushRef="#br0" timeOffset="6">4845 2521 16384</inkml:trace>
  <inkml:trace contextRef="#ctx0" brushRef="#br0" timeOffset="7">5223 2625 16384</inkml:trace>
  <inkml:trace contextRef="#ctx0" brushRef="#br0" timeOffset="8">5685 2395 16384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8:15.024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3710 2205 16384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8:15.02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3753 2393 16384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1:46.677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2919 2342 16384</inkml:trace>
  <inkml:trace contextRef="#ctx0" brushRef="#br0" timeOffset="1">3277 2447 16384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1:46.679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2966 2393 16384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1:46.680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3207 2426 16384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1:46.681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3327 2393 16384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1:46.682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3144 2478 16384</inkml:trace>
  <inkml:trace contextRef="#ctx0" brushRef="#br0" timeOffset="1">3606 2436 16384</inkml:trace>
  <inkml:trace contextRef="#ctx0" brushRef="#br0" timeOffset="2">4089 2583 16384</inkml:trace>
  <inkml:trace contextRef="#ctx0" brushRef="#br0" timeOffset="3">4277 2436 16384</inkml:trace>
  <inkml:trace contextRef="#ctx0" brushRef="#br0" timeOffset="4">4467 2563 16384</inkml:trace>
  <inkml:trace contextRef="#ctx0" brushRef="#br0" timeOffset="5">4572 2416 16384</inkml:trace>
  <inkml:trace contextRef="#ctx0" brushRef="#br0" timeOffset="6">4845 2521 16384</inkml:trace>
  <inkml:trace contextRef="#ctx0" brushRef="#br0" timeOffset="7">5223 2625 16384</inkml:trace>
  <inkml:trace contextRef="#ctx0" brushRef="#br0" timeOffset="8">5685 2395 16384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7:40.983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2966 2393 16384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1:46.691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3710 2205 16384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1:46.692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3753 2393 16384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2:55.683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291 678 16384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2:58.053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346 632 16384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3:00.685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389 566 16384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3:03.369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518 635 16384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3:05.260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Group>
    <inkml:annotationXML>
      <emma:emma xmlns:emma="http://www.w3.org/2003/04/emma" version="1.0">
        <emma:interpretation id="{76D15FDB-B068-436A-8A1E-125DC560603B}" emma:medium="tactile" emma:mode="ink">
          <msink:context xmlns:msink="http://schemas.microsoft.com/ink/2010/main" type="writingRegion" rotatedBoundingBox="11536,17491 13833,17552 13823,17898 11527,17837"/>
        </emma:interpretation>
      </emma:emma>
    </inkml:annotationXML>
    <inkml:traceGroup>
      <inkml:annotationXML>
        <emma:emma xmlns:emma="http://www.w3.org/2003/04/emma" version="1.0">
          <emma:interpretation id="{7294949D-4C08-4987-9106-E96283FF72DD}" emma:medium="tactile" emma:mode="ink">
            <msink:context xmlns:msink="http://schemas.microsoft.com/ink/2010/main" type="paragraph" rotatedBoundingBox="11536,17491 13833,17552 13823,17898 11527,17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1942F4-44B1-4D92-AE6D-575770937BF4}" emma:medium="tactile" emma:mode="ink">
              <msink:context xmlns:msink="http://schemas.microsoft.com/ink/2010/main" type="line" rotatedBoundingBox="11536,17491 13833,17552 13823,17898 11527,17837"/>
            </emma:interpretation>
          </emma:emma>
        </inkml:annotationXML>
        <inkml:traceGroup>
          <inkml:annotationXML>
            <emma:emma xmlns:emma="http://www.w3.org/2003/04/emma" version="1.0">
              <emma:interpretation id="{E78ECFA6-8150-415C-889D-95DD1E264E15}" emma:medium="tactile" emma:mode="ink">
                <msink:context xmlns:msink="http://schemas.microsoft.com/ink/2010/main" type="inkWord" rotatedBoundingBox="11536,17491 13833,17552 13823,17898 11527,17837"/>
              </emma:interpretation>
              <emma:one-of disjunction-type="recognition" id="oneOf0">
                <emma:interpretation id="interp0" emma:lang="en-US" emma:confidence="0">
                  <emma:literal>i.e.....</emma:literal>
                </emma:interpretation>
                <emma:interpretation id="interp1" emma:lang="en-US" emma:confidence="0">
                  <emma:literal>i .....</emma:literal>
                </emma:interpretation>
                <emma:interpretation id="interp2" emma:lang="en-US" emma:confidence="0">
                  <emma:literal>i :</emma:literal>
                </emma:interpretation>
                <emma:interpretation id="interp3" emma:lang="en-US" emma:confidence="0">
                  <emma:literal>i.e....</emma:literal>
                </emma:interpretation>
                <emma:interpretation id="interp4" emma:lang="en-US" emma:confidence="0">
                  <emma:literal>i i....</emma:literal>
                </emma:interpretation>
              </emma:one-of>
            </emma:emma>
          </inkml:annotationXML>
          <inkml:trace contextRef="#ctx0" brushRef="#br0">586 659 16384</inkml:trace>
          <inkml:trace contextRef="#ctx0" brushRef="#br0" timeOffset="1694">782 516 16384</inkml:trace>
          <inkml:trace contextRef="#ctx0" brushRef="#br0" timeOffset="6331">1470 797 16384</inkml:trace>
          <inkml:trace contextRef="#ctx0" brushRef="#br0" timeOffset="8389">1672 871 16384</inkml:trace>
          <inkml:trace contextRef="#ctx0" brushRef="#br0" timeOffset="9450">1761 856 16384</inkml:trace>
          <inkml:trace contextRef="#ctx0" brushRef="#br0" timeOffset="12197">2031 781 16384</inkml:trace>
          <inkml:trace contextRef="#ctx0" brushRef="#br0" timeOffset="15899">2566 686 16384</inkml:trace>
          <inkml:trace contextRef="#ctx0" brushRef="#br0" timeOffset="17410">2761 675 16384</inkml:trace>
          <inkml:trace contextRef="#ctx0" brushRef="#br0" timeOffset="30175">2868 686 16384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3:08.257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704 543 16384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3:09.732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754 660 16384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13:19.513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1040 678 16384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7:43.80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3207 2426 16384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896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2919 2342 16384</inkml:trace>
  <inkml:trace contextRef="#ctx0" brushRef="#br0" timeOffset="1">3277 2447 16384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898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2966 2393 16384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899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3207 2426 16384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00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3327 2393 16384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01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3144 2478 16384</inkml:trace>
  <inkml:trace contextRef="#ctx0" brushRef="#br0" timeOffset="1">3606 2436 16384</inkml:trace>
  <inkml:trace contextRef="#ctx0" brushRef="#br0" timeOffset="2">4089 2583 16384</inkml:trace>
  <inkml:trace contextRef="#ctx0" brushRef="#br0" timeOffset="3">4277 2436 16384</inkml:trace>
  <inkml:trace contextRef="#ctx0" brushRef="#br0" timeOffset="4">4467 2563 16384</inkml:trace>
  <inkml:trace contextRef="#ctx0" brushRef="#br0" timeOffset="5">4572 2416 16384</inkml:trace>
  <inkml:trace contextRef="#ctx0" brushRef="#br0" timeOffset="6">4845 2521 16384</inkml:trace>
  <inkml:trace contextRef="#ctx0" brushRef="#br0" timeOffset="7">5223 2625 16384</inkml:trace>
  <inkml:trace contextRef="#ctx0" brushRef="#br0" timeOffset="8">5685 2395 16384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10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3710 2205 16384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11"/>
    </inkml:context>
    <inkml:brush xml:id="br0">
      <inkml:brushProperty name="width" value="0.10583" units="cm"/>
      <inkml:brushProperty name="height" value="0.10583" units="cm"/>
      <inkml:brushProperty name="color" value="#ED7D31"/>
      <inkml:brushProperty name="ignorePressure" value="1"/>
    </inkml:brush>
  </inkml:definitions>
  <inkml:trace contextRef="#ctx0" brushRef="#br0">3753 2393 16384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12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291 678 16384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13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346 632 16384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14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389 566 16384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7:45.507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3327 2393 16384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15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518 635 16384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16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586 659 16384</inkml:trace>
  <inkml:trace contextRef="#ctx0" brushRef="#br0" timeOffset="1">782 516 16384</inkml:trace>
  <inkml:trace contextRef="#ctx0" brushRef="#br0" timeOffset="2">1470 797 16384</inkml:trace>
  <inkml:trace contextRef="#ctx0" brushRef="#br0" timeOffset="3">1672 871 16384</inkml:trace>
  <inkml:trace contextRef="#ctx0" brushRef="#br0" timeOffset="4">1761 856 16384</inkml:trace>
  <inkml:trace contextRef="#ctx0" brushRef="#br0" timeOffset="5">2031 781 16384</inkml:trace>
  <inkml:trace contextRef="#ctx0" brushRef="#br0" timeOffset="6">2566 686 16384</inkml:trace>
  <inkml:trace contextRef="#ctx0" brushRef="#br0" timeOffset="7">2761 675 16384</inkml:trace>
  <inkml:trace contextRef="#ctx0" brushRef="#br0" timeOffset="8">2868 686 16384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25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704 543 16384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26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754 660 16384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24:58.927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ignorePressure" value="1"/>
    </inkml:brush>
  </inkml:definitions>
  <inkml:trace contextRef="#ctx0" brushRef="#br0">1040 678 16384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7:43.18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Group>
    <inkml:annotationXML>
      <emma:emma xmlns:emma="http://www.w3.org/2003/04/emma" version="1.0">
        <emma:interpretation id="{5D637EE4-3193-4415-B753-B5D6339EA036}" emma:medium="tactile" emma:mode="ink">
          <msink:context xmlns:msink="http://schemas.microsoft.com/ink/2010/main" type="writingRegion" rotatedBoundingBox="11375,12221 13931,12237 13929,12484 11374,12469"/>
        </emma:interpretation>
      </emma:emma>
    </inkml:annotationXML>
    <inkml:traceGroup>
      <inkml:annotationXML>
        <emma:emma xmlns:emma="http://www.w3.org/2003/04/emma" version="1.0">
          <emma:interpretation id="{F61AE12C-C63D-4EAE-AD38-AB6E96B3862C}" emma:medium="tactile" emma:mode="ink">
            <msink:context xmlns:msink="http://schemas.microsoft.com/ink/2010/main" type="paragraph" rotatedBoundingBox="11375,12221 13931,12237 13929,12484 11374,12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6F256C-8BF5-4CBD-B137-65F84320760F}" emma:medium="tactile" emma:mode="ink">
              <msink:context xmlns:msink="http://schemas.microsoft.com/ink/2010/main" type="line" rotatedBoundingBox="11375,12221 13931,12237 13929,12484 11374,12469"/>
            </emma:interpretation>
          </emma:emma>
        </inkml:annotationXML>
        <inkml:traceGroup>
          <inkml:annotationXML>
            <emma:emma xmlns:emma="http://www.w3.org/2003/04/emma" version="1.0">
              <emma:interpretation id="{9970DD1B-41C9-453A-957E-BF79A3676D19}" emma:medium="tactile" emma:mode="ink">
                <msink:context xmlns:msink="http://schemas.microsoft.com/ink/2010/main" type="inkWord" rotatedBoundingBox="11375,12320 11390,12320 11390,12335 11375,12335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3144 2478 16384</inkml:trace>
        </inkml:traceGroup>
        <inkml:traceGroup>
          <inkml:annotationXML>
            <emma:emma xmlns:emma="http://www.w3.org/2003/04/emma" version="1.0">
              <emma:interpretation id="{A1150FFE-23CC-44C1-999E-0A084A048302}" emma:medium="tactile" emma:mode="ink">
                <msink:context xmlns:msink="http://schemas.microsoft.com/ink/2010/main" type="inkWord" rotatedBoundingBox="11837,12278 11852,12278 11852,12293 11837,12293"/>
              </emma:interpretation>
              <emma:one-of disjunction-type="recognition" id="oneOf1">
                <emma:interpretation id="interp5" emma:lang="en-US" emma:confidence="0">
                  <emma:literal>.</emma:literal>
                </emma:interpretation>
                <emma:interpretation id="interp6" emma:lang="en-US" emma:confidence="0">
                  <emma:literal>v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w</emma:literal>
                </emma:interpretation>
                <emma:interpretation id="interp9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1238">3606 2436 16384</inkml:trace>
        </inkml:traceGroup>
        <inkml:traceGroup>
          <inkml:annotationXML>
            <emma:emma xmlns:emma="http://www.w3.org/2003/04/emma" version="1.0">
              <emma:interpretation id="{DE2FE576-E73A-4FD7-9199-1446288DD86A}" emma:medium="tactile" emma:mode="ink">
                <msink:context xmlns:msink="http://schemas.microsoft.com/ink/2010/main" type="inkWord" rotatedBoundingBox="12334,12223 13465,12306 13451,12507 12320,12425"/>
              </emma:interpretation>
              <emma:one-of disjunction-type="recognition" id="oneOf2">
                <emma:interpretation id="interp10" emma:lang="en-US" emma:confidence="0">
                  <emma:literal>..</emma:literal>
                </emma:interpretation>
                <emma:interpretation id="interp11" emma:lang="en-US" emma:confidence="0">
                  <emma:literal>...</emma:literal>
                </emma:interpretation>
                <emma:interpretation id="interp12" emma:lang="en-US" emma:confidence="0">
                  <emma:literal>:</emma:literal>
                </emma:interpretation>
                <emma:interpretation id="interp13" emma:lang="en-US" emma:confidence="0">
                  <emma:literal>...i.</emma:literal>
                </emma:interpretation>
                <emma:interpretation id="interp14" emma:lang="en-US" emma:confidence="0">
                  <emma:literal>i....</emma:literal>
                </emma:interpretation>
              </emma:one-of>
            </emma:emma>
          </inkml:annotationXML>
          <inkml:trace contextRef="#ctx0" brushRef="#br0" timeOffset="4162">4089 2583 16384</inkml:trace>
          <inkml:trace contextRef="#ctx0" brushRef="#br0" timeOffset="5093">4277 2436 16384</inkml:trace>
          <inkml:trace contextRef="#ctx0" brushRef="#br0" timeOffset="6059">4467 2563 16384</inkml:trace>
          <inkml:trace contextRef="#ctx0" brushRef="#br0" timeOffset="6925">4572 2416 16384</inkml:trace>
          <inkml:trace contextRef="#ctx0" brushRef="#br0" timeOffset="8469">4845 2521 16384</inkml:trace>
          <inkml:trace contextRef="#ctx0" brushRef="#br0" timeOffset="9658">5223 2625 16384</inkml:trace>
        </inkml:traceGroup>
        <inkml:traceGroup>
          <inkml:annotationXML>
            <emma:emma xmlns:emma="http://www.w3.org/2003/04/emma" version="1.0">
              <emma:interpretation id="{8317832D-7D0C-4AE5-A2C2-2D967C17DA11}" emma:medium="tactile" emma:mode="ink">
                <msink:context xmlns:msink="http://schemas.microsoft.com/ink/2010/main" type="inkWord" rotatedBoundingBox="13916,12237 13931,12237 13931,12252 13916,12252"/>
              </emma:interpretation>
              <emma:one-of disjunction-type="recognition" id="oneOf3">
                <emma:interpretation id="interp15" emma:lang="en-US" emma:confidence="0">
                  <emma:literal>.</emma:literal>
                </emma:interpretation>
                <emma:interpretation id="interp16" emma:lang="en-US" emma:confidence="0">
                  <emma:literal>v</emma:literal>
                </emma:interpretation>
                <emma:interpretation id="interp17" emma:lang="en-US" emma:confidence="0">
                  <emma:literal>}</emma:literal>
                </emma:interpretation>
                <emma:interpretation id="interp18" emma:lang="en-US" emma:confidence="0">
                  <emma:literal>w</emma:literal>
                </emma:interpretation>
                <emma:interpretation id="interp19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13220">5685 2395 16384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7:54.106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3710 2205 16384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7:55.38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3753 2393 16384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8:15.010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2919 2342 16384</inkml:trace>
  <inkml:trace contextRef="#ctx0" brushRef="#br0" timeOffset="1">3277 2447 16384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14T21:08:15.012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2966 2393 16384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082B0-12AC-4DB2-BC67-12F62F7B6D63}" type="datetimeFigureOut">
              <a:rPr lang="en-US" smtClean="0"/>
              <a:t>2016-07-19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349C1-C4F3-45BB-88A0-BA575D8E7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4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Devel</a:t>
            </a:r>
            <a:r>
              <a:rPr lang="en-US" dirty="0"/>
              <a:t> bench suite is serious barrier to entry &lt;- </a:t>
            </a:r>
            <a:r>
              <a:rPr lang="en-US" dirty="0" err="1"/>
              <a:t>vol</a:t>
            </a:r>
            <a:r>
              <a:rPr lang="en-US" dirty="0"/>
              <a:t>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1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94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07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4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</a:t>
            </a:r>
            <a:r>
              <a:rPr lang="en-US" dirty="0" err="1"/>
              <a:t>FPBench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8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Shine a light on cooperation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6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49C1-C4F3-45BB-88A0-BA575D8E71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B0E7-BF63-410E-94D1-D1003142569B}" type="datetime1">
              <a:rPr lang="en-US" smtClean="0"/>
              <a:t>2016-07-19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DCE-B22E-4F01-8261-3ABF298D62E6}" type="datetime1">
              <a:rPr lang="en-US" smtClean="0"/>
              <a:t>2016-07-19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6CBC-FA38-4932-917A-7EBFE8BFEEFB}" type="datetime1">
              <a:rPr lang="en-US" smtClean="0"/>
              <a:t>2016-07-19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7B14-0632-442D-850C-C877AB15CAC3}" type="datetime1">
              <a:rPr lang="en-US" smtClean="0"/>
              <a:t>2016-07-19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586B-98B9-45EA-9C4B-C41509720F83}" type="datetime1">
              <a:rPr lang="en-US" smtClean="0"/>
              <a:t>2016-07-19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A57D-7870-41BA-B97E-E206EEB4E117}" type="datetime1">
              <a:rPr lang="en-US" smtClean="0"/>
              <a:t>2016-07-19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6A27-4A49-4914-96FD-08B821CE194A}" type="datetime1">
              <a:rPr lang="en-US" smtClean="0"/>
              <a:t>2016-07-19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6EA8-F369-4AB0-926D-DFDC5BF20895}" type="datetime1">
              <a:rPr lang="en-US" smtClean="0"/>
              <a:t>2016-07-19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B32D-A2B7-4628-89B4-0A0A30920430}" type="datetime1">
              <a:rPr lang="en-US" smtClean="0"/>
              <a:t>2016-07-19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02AA-56CC-40D3-92D2-0B709CE29101}" type="datetime1">
              <a:rPr lang="en-US" smtClean="0"/>
              <a:t>2016-07-19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7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B04-971C-48FE-9C4B-7516DFCA38F3}" type="datetime1">
              <a:rPr lang="en-US" smtClean="0"/>
              <a:t>2016-07-19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10C5-F308-4CCC-98D5-BF9E1D5E21AB}" type="datetime1">
              <a:rPr lang="en-US" smtClean="0"/>
              <a:t>2016-07-19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9E8F-C699-4FC9-B41A-A8A78567B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customXml" Target="../ink/ink24.xml"/><Relationship Id="rId39" Type="http://schemas.openxmlformats.org/officeDocument/2006/relationships/customXml" Target="../ink/ink37.xml"/><Relationship Id="rId3" Type="http://schemas.openxmlformats.org/officeDocument/2006/relationships/customXml" Target="../ink/ink1.xml"/><Relationship Id="rId21" Type="http://schemas.openxmlformats.org/officeDocument/2006/relationships/customXml" Target="../ink/ink19.xml"/><Relationship Id="rId34" Type="http://schemas.openxmlformats.org/officeDocument/2006/relationships/customXml" Target="../ink/ink32.xml"/><Relationship Id="rId42" Type="http://schemas.openxmlformats.org/officeDocument/2006/relationships/customXml" Target="../ink/ink40.xml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33" Type="http://schemas.openxmlformats.org/officeDocument/2006/relationships/customXml" Target="../ink/ink31.xml"/><Relationship Id="rId38" Type="http://schemas.openxmlformats.org/officeDocument/2006/relationships/customXml" Target="../ink/ink36.xml"/><Relationship Id="rId46" Type="http://schemas.openxmlformats.org/officeDocument/2006/relationships/customXml" Target="../ink/ink44.xml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14.xml"/><Relationship Id="rId20" Type="http://schemas.openxmlformats.org/officeDocument/2006/relationships/customXml" Target="../ink/ink18.xml"/><Relationship Id="rId29" Type="http://schemas.openxmlformats.org/officeDocument/2006/relationships/customXml" Target="../ink/ink27.xml"/><Relationship Id="rId41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22.xml"/><Relationship Id="rId32" Type="http://schemas.openxmlformats.org/officeDocument/2006/relationships/customXml" Target="../ink/ink30.xml"/><Relationship Id="rId37" Type="http://schemas.openxmlformats.org/officeDocument/2006/relationships/customXml" Target="../ink/ink35.xml"/><Relationship Id="rId40" Type="http://schemas.openxmlformats.org/officeDocument/2006/relationships/customXml" Target="../ink/ink38.xml"/><Relationship Id="rId45" Type="http://schemas.openxmlformats.org/officeDocument/2006/relationships/customXml" Target="../ink/ink43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6.xml"/><Relationship Id="rId36" Type="http://schemas.openxmlformats.org/officeDocument/2006/relationships/customXml" Target="../ink/ink34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31" Type="http://schemas.openxmlformats.org/officeDocument/2006/relationships/customXml" Target="../ink/ink29.xml"/><Relationship Id="rId44" Type="http://schemas.openxmlformats.org/officeDocument/2006/relationships/customXml" Target="../ink/ink42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5.xml"/><Relationship Id="rId30" Type="http://schemas.openxmlformats.org/officeDocument/2006/relationships/customXml" Target="../ink/ink28.xml"/><Relationship Id="rId35" Type="http://schemas.openxmlformats.org/officeDocument/2006/relationships/customXml" Target="../ink/ink33.xml"/><Relationship Id="rId43" Type="http://schemas.openxmlformats.org/officeDocument/2006/relationships/customXml" Target="../ink/ink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fpbench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pbench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3648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Toward a Standard </a:t>
            </a:r>
            <a:br>
              <a:rPr lang="en-US" sz="4800" dirty="0"/>
            </a:br>
            <a:r>
              <a:rPr lang="en-US" sz="4800" dirty="0"/>
              <a:t>Benchmark Format and Suite </a:t>
            </a:r>
            <a:br>
              <a:rPr lang="en-US" sz="4800" dirty="0"/>
            </a:br>
            <a:r>
              <a:rPr lang="en-US" sz="4800" dirty="0"/>
              <a:t>for Floating-Point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30865"/>
            <a:ext cx="6858000" cy="725486"/>
          </a:xfrm>
        </p:spPr>
        <p:txBody>
          <a:bodyPr>
            <a:normAutofit/>
          </a:bodyPr>
          <a:lstStyle/>
          <a:p>
            <a:r>
              <a:rPr lang="en-US" sz="2000" dirty="0" err="1"/>
              <a:t>Nasrine</a:t>
            </a:r>
            <a:r>
              <a:rPr lang="en-US" sz="2000" dirty="0"/>
              <a:t> </a:t>
            </a:r>
            <a:r>
              <a:rPr lang="en-US" sz="2000" dirty="0" err="1"/>
              <a:t>Damouche</a:t>
            </a:r>
            <a:r>
              <a:rPr lang="en-US" sz="2000" dirty="0"/>
              <a:t>, </a:t>
            </a:r>
            <a:r>
              <a:rPr lang="en-US" sz="2000" dirty="0" err="1"/>
              <a:t>Matthieu</a:t>
            </a:r>
            <a:r>
              <a:rPr lang="en-US" sz="2000" dirty="0"/>
              <a:t> Martel, </a:t>
            </a:r>
            <a:r>
              <a:rPr lang="en-US" sz="2000" b="1" dirty="0"/>
              <a:t>Pavel Panchekha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Chen </a:t>
            </a:r>
            <a:r>
              <a:rPr lang="en-US" sz="2000" dirty="0" err="1"/>
              <a:t>Qiu</a:t>
            </a:r>
            <a:r>
              <a:rPr lang="en-US" sz="2000" dirty="0"/>
              <a:t>, Alexander Sanchez-Stern, Zachary </a:t>
            </a:r>
            <a:r>
              <a:rPr lang="en-US" sz="2000" dirty="0" err="1"/>
              <a:t>Tatlock</a:t>
            </a:r>
            <a:r>
              <a:rPr lang="en-US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331855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0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79124" y="3689848"/>
            <a:ext cx="5236049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FPCore</a:t>
            </a:r>
            <a:r>
              <a:rPr lang="en-US" altLang="en-US" sz="2400" dirty="0">
                <a:latin typeface="Consolas" panose="020B0609020204030204" pitchFamily="49" charset="0"/>
              </a:rPr>
              <a:t> (x)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:name “</a:t>
            </a:r>
            <a:r>
              <a:rPr lang="en-US" altLang="en-US" sz="2400" dirty="0" err="1">
                <a:latin typeface="Consolas" panose="020B0609020204030204" pitchFamily="49" charset="0"/>
              </a:rPr>
              <a:t>Sqrt</a:t>
            </a:r>
            <a:r>
              <a:rPr lang="en-US" altLang="en-US" sz="2400" dirty="0">
                <a:latin typeface="Consolas" panose="020B0609020204030204" pitchFamily="49" charset="0"/>
              </a:rPr>
              <a:t> Difference”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:cite (hamming-87)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:pre (&gt; x 0)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(- (</a:t>
            </a:r>
            <a:r>
              <a:rPr lang="en-US" altLang="en-US" sz="2400" dirty="0" err="1">
                <a:latin typeface="Consolas" panose="020B0609020204030204" pitchFamily="49" charset="0"/>
              </a:rPr>
              <a:t>sqrt</a:t>
            </a:r>
            <a:r>
              <a:rPr lang="en-US" altLang="en-US" sz="2400" dirty="0">
                <a:latin typeface="Consolas" panose="020B0609020204030204" pitchFamily="49" charset="0"/>
              </a:rPr>
              <a:t> (+ x 1)) (</a:t>
            </a:r>
            <a:r>
              <a:rPr lang="en-US" altLang="en-US" sz="2400" dirty="0" err="1">
                <a:latin typeface="Consolas" panose="020B0609020204030204" pitchFamily="49" charset="0"/>
              </a:rPr>
              <a:t>sqrt</a:t>
            </a:r>
            <a:r>
              <a:rPr lang="en-US" altLang="en-US" sz="2400" dirty="0">
                <a:latin typeface="Consolas" panose="020B0609020204030204" pitchFamily="49" charset="0"/>
              </a:rPr>
              <a:t> x)))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80172" y="2241460"/>
                <a:ext cx="2583656" cy="61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72" y="2241460"/>
                <a:ext cx="2583656" cy="619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/>
          <p:cNvSpPr/>
          <p:nvPr/>
        </p:nvSpPr>
        <p:spPr>
          <a:xfrm>
            <a:off x="3994597" y="3502892"/>
            <a:ext cx="1346029" cy="373912"/>
          </a:xfrm>
          <a:prstGeom prst="wedgeRoundRectCallout">
            <a:avLst>
              <a:gd name="adj1" fmla="val -20785"/>
              <a:gd name="adj2" fmla="val 1060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021496" y="5418801"/>
            <a:ext cx="1630017" cy="373912"/>
          </a:xfrm>
          <a:prstGeom prst="wedgeRoundRectCallout">
            <a:avLst>
              <a:gd name="adj1" fmla="val -20785"/>
              <a:gd name="adj2" fmla="val -1136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9751" y="1029277"/>
            <a:ext cx="8464497" cy="487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FPCore</a:t>
            </a:r>
            <a:r>
              <a:rPr lang="en-US" altLang="en-US" sz="2400" dirty="0">
                <a:latin typeface="Consolas" panose="020B0609020204030204" pitchFamily="49" charset="0"/>
              </a:rPr>
              <a:t> (x0)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:name “Sine Newton”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:cite (darulova-kuncak-2014)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:pre (&lt; (abs x0) 1)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(while (&lt; </a:t>
            </a:r>
            <a:r>
              <a:rPr lang="en-US" altLang="en-US" sz="2400" dirty="0" err="1"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</a:rPr>
              <a:t> 10)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  ([</a:t>
            </a:r>
            <a:r>
              <a:rPr lang="en-US" altLang="en-US" sz="2400" dirty="0" err="1"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</a:rPr>
              <a:t> 0 (+ </a:t>
            </a:r>
            <a:r>
              <a:rPr lang="en-US" altLang="en-US" sz="2400" dirty="0" err="1"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</a:rPr>
              <a:t> 1)]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   [x x0 (- x (/ (+ (+ (- x (/ (pow x 3) 6.0))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                       (/ (pow x 5) 120.0))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                       (/ (pow x 7) 5040.0))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                 (+ (+ (- 1.0 (/ (* x x) 2.0))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                       (/ (pow x 4) 24.0))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                       (/ (pow x 6) 720.0))))])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  x))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139292" y="3211343"/>
            <a:ext cx="1346029" cy="373912"/>
          </a:xfrm>
          <a:prstGeom prst="wedgeRoundRectCallout">
            <a:avLst>
              <a:gd name="adj1" fmla="val -20785"/>
              <a:gd name="adj2" fmla="val -1243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885011" y="5722307"/>
            <a:ext cx="2325795" cy="355068"/>
          </a:xfrm>
          <a:prstGeom prst="wedgeRoundRectCallout">
            <a:avLst>
              <a:gd name="adj1" fmla="val -21769"/>
              <a:gd name="adj2" fmla="val -1207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functions</a:t>
            </a:r>
          </a:p>
        </p:txBody>
      </p:sp>
    </p:spTree>
    <p:extLst>
      <p:ext uri="{BB962C8B-B14F-4D97-AF65-F5344CB8AC3E}">
        <p14:creationId xmlns:p14="http://schemas.microsoft.com/office/powerpoint/2010/main" val="24489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2654" y="430615"/>
            <a:ext cx="7886700" cy="994172"/>
          </a:xfrm>
        </p:spPr>
        <p:txBody>
          <a:bodyPr/>
          <a:lstStyle/>
          <a:p>
            <a:r>
              <a:rPr lang="en-US" dirty="0" err="1"/>
              <a:t>FPCore</a:t>
            </a:r>
            <a:r>
              <a:rPr lang="en-US" dirty="0"/>
              <a:t> common format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78007" y="3366541"/>
            <a:ext cx="2364581" cy="11358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Expressive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78006" y="5051024"/>
            <a:ext cx="2364581" cy="11358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Extensible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78008" y="1682058"/>
            <a:ext cx="2364581" cy="11358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Simple to use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27682" y="1742154"/>
            <a:ext cx="2666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S-expression syntax</a:t>
            </a:r>
          </a:p>
          <a:p>
            <a:r>
              <a:rPr lang="en-US" sz="2000" dirty="0"/>
              <a:t>Purely functional</a:t>
            </a:r>
          </a:p>
          <a:p>
            <a:r>
              <a:rPr lang="en-US" sz="2000" dirty="0"/>
              <a:t>No control flow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7682" y="3426637"/>
            <a:ext cx="2566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All C, Fortran functions</a:t>
            </a:r>
            <a:br>
              <a:rPr lang="en-US" sz="2000" dirty="0"/>
            </a:br>
            <a:r>
              <a:rPr lang="en-US" sz="2000" dirty="0"/>
              <a:t>Loops, conditionals</a:t>
            </a:r>
          </a:p>
          <a:p>
            <a:r>
              <a:rPr lang="en-US" sz="2000" dirty="0"/>
              <a:t>Tools support parts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7682" y="5111120"/>
            <a:ext cx="255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Metadata properties</a:t>
            </a:r>
          </a:p>
          <a:p>
            <a:r>
              <a:rPr lang="en-US" sz="2000" dirty="0"/>
              <a:t>Tool-specific metadata</a:t>
            </a:r>
          </a:p>
          <a:p>
            <a:r>
              <a:rPr lang="en-US" sz="2000" dirty="0"/>
              <a:t>Input or output format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94631" y="2249986"/>
            <a:ext cx="1924081" cy="1915315"/>
            <a:chOff x="6994631" y="2249986"/>
            <a:chExt cx="1924081" cy="1915315"/>
          </a:xfrm>
        </p:grpSpPr>
        <p:sp>
          <p:nvSpPr>
            <p:cNvPr id="3" name="TextBox 2"/>
            <p:cNvSpPr txBox="1"/>
            <p:nvPr/>
          </p:nvSpPr>
          <p:spPr>
            <a:xfrm>
              <a:off x="7354955" y="2964972"/>
              <a:ext cx="15637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+mj-lt"/>
                </a:rPr>
                <a:t>Generate from higher-level, imperative </a:t>
              </a:r>
              <a:r>
                <a:rPr lang="en-US" dirty="0" err="1">
                  <a:solidFill>
                    <a:srgbClr val="C00000"/>
                  </a:solidFill>
                  <a:latin typeface="+mj-lt"/>
                </a:rPr>
                <a:t>FPImp</a:t>
              </a:r>
              <a:r>
                <a:rPr lang="en-US" dirty="0">
                  <a:solidFill>
                    <a:srgbClr val="C00000"/>
                  </a:solidFill>
                  <a:latin typeface="+mj-lt"/>
                </a:rPr>
                <a:t> lang.</a:t>
              </a:r>
            </a:p>
          </p:txBody>
        </p:sp>
        <p:cxnSp>
          <p:nvCxnSpPr>
            <p:cNvPr id="12" name="Curved Connector 11"/>
            <p:cNvCxnSpPr>
              <a:stCxn id="3" idx="0"/>
              <a:endCxn id="2" idx="3"/>
            </p:cNvCxnSpPr>
            <p:nvPr/>
          </p:nvCxnSpPr>
          <p:spPr>
            <a:xfrm rot="16200000" flipV="1">
              <a:off x="7208240" y="2036377"/>
              <a:ext cx="714986" cy="1142203"/>
            </a:xfrm>
            <a:prstGeom prst="curved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33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9007" y="2661047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Benchmark suite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43" y="2661048"/>
            <a:ext cx="2364581" cy="2749718"/>
            <a:chOff x="4638675" y="2405064"/>
            <a:chExt cx="3152775" cy="3666290"/>
          </a:xfrm>
        </p:grpSpPr>
        <p:sp>
          <p:nvSpPr>
            <p:cNvPr id="13" name="Rounded Rectangle 12"/>
            <p:cNvSpPr/>
            <p:nvPr/>
          </p:nvSpPr>
          <p:spPr>
            <a:xfrm>
              <a:off x="4638675" y="2405064"/>
              <a:ext cx="3152775" cy="151447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Common format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27252" y="4286250"/>
              <a:ext cx="283462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Simple to implement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Covers all existing uses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Simple to extend, specialize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150769" y="2661048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Named measures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243" y="1250158"/>
            <a:ext cx="7708107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FPBench</a:t>
            </a:r>
            <a:endParaRPr lang="en-US" sz="2700" dirty="0"/>
          </a:p>
        </p:txBody>
      </p:sp>
      <p:sp>
        <p:nvSpPr>
          <p:cNvPr id="2" name="8-Point Star 1"/>
          <p:cNvSpPr/>
          <p:nvPr/>
        </p:nvSpPr>
        <p:spPr>
          <a:xfrm>
            <a:off x="8043863" y="1871663"/>
            <a:ext cx="714375" cy="714375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700" dirty="0"/>
              <a:t>β</a:t>
            </a:r>
            <a:endParaRPr lang="en-US" sz="27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4" y="1380945"/>
            <a:ext cx="874282" cy="8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9007" y="2661047"/>
            <a:ext cx="2364581" cy="11358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Benchmark suite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45" y="2661048"/>
            <a:ext cx="2364581" cy="2749718"/>
            <a:chOff x="4638675" y="2405064"/>
            <a:chExt cx="3152775" cy="3666290"/>
          </a:xfrm>
        </p:grpSpPr>
        <p:sp>
          <p:nvSpPr>
            <p:cNvPr id="13" name="Rounded Rectangle 12"/>
            <p:cNvSpPr/>
            <p:nvPr/>
          </p:nvSpPr>
          <p:spPr>
            <a:xfrm>
              <a:off x="4638675" y="2405064"/>
              <a:ext cx="3152775" cy="15144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Common format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27252" y="4286250"/>
              <a:ext cx="283462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Simple to implement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Covers all existing uses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Simple to extend, specialize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150769" y="2661048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Named measures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243" y="1250158"/>
            <a:ext cx="7708107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FPBench</a:t>
            </a:r>
            <a:endParaRPr lang="en-US" sz="2700" dirty="0"/>
          </a:p>
        </p:txBody>
      </p:sp>
      <p:sp>
        <p:nvSpPr>
          <p:cNvPr id="2" name="8-Point Star 1"/>
          <p:cNvSpPr/>
          <p:nvPr/>
        </p:nvSpPr>
        <p:spPr>
          <a:xfrm>
            <a:off x="8043863" y="1871663"/>
            <a:ext cx="714375" cy="714375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700" dirty="0"/>
              <a:t>β</a:t>
            </a:r>
            <a:endParaRPr lang="en-US" sz="27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4" y="1380945"/>
            <a:ext cx="874282" cy="8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3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dirty="0" err="1"/>
              <a:t>FPBench</a:t>
            </a:r>
            <a:r>
              <a:rPr lang="en-US" dirty="0"/>
              <a:t> benchmark suite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209" y="2734866"/>
            <a:ext cx="65516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</a:rPr>
              <a:t>72 total benchmarks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</a:rPr>
              <a:t>Drawn from existing papers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</a:rPr>
              <a:t>Annotated with source, ranges, description, citation</a:t>
            </a:r>
          </a:p>
        </p:txBody>
      </p:sp>
    </p:spTree>
    <p:extLst>
      <p:ext uri="{BB962C8B-B14F-4D97-AF65-F5344CB8AC3E}">
        <p14:creationId xmlns:p14="http://schemas.microsoft.com/office/powerpoint/2010/main" val="29967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dirty="0" err="1"/>
              <a:t>FPBench</a:t>
            </a:r>
            <a:r>
              <a:rPr lang="en-US" dirty="0"/>
              <a:t> benchmark suite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459" y="2339493"/>
            <a:ext cx="2364581" cy="11358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Rich features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94268" y="2339493"/>
            <a:ext cx="2364581" cy="11358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Diverse domains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8651" y="2339493"/>
            <a:ext cx="2364581" cy="11358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Existing programs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35640"/>
              </p:ext>
            </p:extLst>
          </p:nvPr>
        </p:nvGraphicFramePr>
        <p:xfrm>
          <a:off x="1004606" y="3741506"/>
          <a:ext cx="1612669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79525">
                  <a:extLst>
                    <a:ext uri="{9D8B030D-6E8A-4147-A177-3AD203B41FA5}">
                      <a16:colId xmlns:a16="http://schemas.microsoft.com/office/drawing/2014/main" val="4120365627"/>
                    </a:ext>
                  </a:extLst>
                </a:gridCol>
                <a:gridCol w="633144">
                  <a:extLst>
                    <a:ext uri="{9D8B030D-6E8A-4147-A177-3AD203B41FA5}">
                      <a16:colId xmlns:a16="http://schemas.microsoft.com/office/drawing/2014/main" val="32546279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800" dirty="0" err="1"/>
                        <a:t>FPTaylor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03643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/>
                        <a:t>Herbie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1511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/>
                        <a:t>Rosa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01061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/>
                        <a:t>Salsa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50521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4162"/>
              </p:ext>
            </p:extLst>
          </p:nvPr>
        </p:nvGraphicFramePr>
        <p:xfrm>
          <a:off x="3892694" y="3741506"/>
          <a:ext cx="1358612" cy="1714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5212">
                  <a:extLst>
                    <a:ext uri="{9D8B030D-6E8A-4147-A177-3AD203B41FA5}">
                      <a16:colId xmlns:a16="http://schemas.microsoft.com/office/drawing/2014/main" val="412036562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2546279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Arith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03643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Expt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1511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/>
                        <a:t>Trig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01061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/>
                        <a:t>Loop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7336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/>
                        <a:t>Branch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988053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57322"/>
              </p:ext>
            </p:extLst>
          </p:nvPr>
        </p:nvGraphicFramePr>
        <p:xfrm>
          <a:off x="6448922" y="3741506"/>
          <a:ext cx="1655272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5401">
                  <a:extLst>
                    <a:ext uri="{9D8B030D-6E8A-4147-A177-3AD203B41FA5}">
                      <a16:colId xmlns:a16="http://schemas.microsoft.com/office/drawing/2014/main" val="4120365627"/>
                    </a:ext>
                  </a:extLst>
                </a:gridCol>
                <a:gridCol w="649871">
                  <a:extLst>
                    <a:ext uri="{9D8B030D-6E8A-4147-A177-3AD203B41FA5}">
                      <a16:colId xmlns:a16="http://schemas.microsoft.com/office/drawing/2014/main" val="32546279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800" dirty="0"/>
                        <a:t>Textbook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03643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/>
                        <a:t>Math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Alg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1511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Emb</a:t>
                      </a:r>
                      <a:r>
                        <a:rPr lang="en-US" sz="1800" baseline="0" dirty="0"/>
                        <a:t> Sys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01061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Sci</a:t>
                      </a:r>
                      <a:r>
                        <a:rPr lang="en-US" sz="1800" dirty="0"/>
                        <a:t> Comp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050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79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79005" y="2661048"/>
            <a:ext cx="2364581" cy="2749718"/>
            <a:chOff x="1076325" y="2405064"/>
            <a:chExt cx="3152775" cy="3666290"/>
          </a:xfrm>
        </p:grpSpPr>
        <p:sp>
          <p:nvSpPr>
            <p:cNvPr id="3" name="Rounded Rectangle 2"/>
            <p:cNvSpPr/>
            <p:nvPr/>
          </p:nvSpPr>
          <p:spPr>
            <a:xfrm>
              <a:off x="1076325" y="2405064"/>
              <a:ext cx="3152775" cy="151447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Benchmark suite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81125" y="4286250"/>
              <a:ext cx="2310120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From existing projects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Cover many domains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Grows over time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7243" y="2661048"/>
            <a:ext cx="2364581" cy="2749718"/>
            <a:chOff x="4638675" y="2405064"/>
            <a:chExt cx="3152775" cy="3666290"/>
          </a:xfrm>
        </p:grpSpPr>
        <p:sp>
          <p:nvSpPr>
            <p:cNvPr id="13" name="Rounded Rectangle 12"/>
            <p:cNvSpPr/>
            <p:nvPr/>
          </p:nvSpPr>
          <p:spPr>
            <a:xfrm>
              <a:off x="4638675" y="2405064"/>
              <a:ext cx="3152775" cy="15144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Common format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27252" y="4286250"/>
              <a:ext cx="283462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Simple to implement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Covers all existing uses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Simple to extend, specialize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150769" y="2661048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Named measures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243" y="1250158"/>
            <a:ext cx="7708107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FPBench</a:t>
            </a:r>
            <a:endParaRPr lang="en-US" sz="2700" dirty="0"/>
          </a:p>
        </p:txBody>
      </p:sp>
      <p:sp>
        <p:nvSpPr>
          <p:cNvPr id="2" name="8-Point Star 1"/>
          <p:cNvSpPr/>
          <p:nvPr/>
        </p:nvSpPr>
        <p:spPr>
          <a:xfrm>
            <a:off x="8043863" y="1871663"/>
            <a:ext cx="714375" cy="714375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700" dirty="0"/>
              <a:t>β</a:t>
            </a:r>
            <a:endParaRPr lang="en-US" sz="27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4" y="1380945"/>
            <a:ext cx="874282" cy="8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79007" y="2661048"/>
            <a:ext cx="2364581" cy="2749718"/>
            <a:chOff x="1076325" y="2405064"/>
            <a:chExt cx="3152775" cy="3666290"/>
          </a:xfrm>
        </p:grpSpPr>
        <p:sp>
          <p:nvSpPr>
            <p:cNvPr id="3" name="Rounded Rectangle 2"/>
            <p:cNvSpPr/>
            <p:nvPr/>
          </p:nvSpPr>
          <p:spPr>
            <a:xfrm>
              <a:off x="1076325" y="2405064"/>
              <a:ext cx="3152775" cy="15144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Benchmark suite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81125" y="4286250"/>
              <a:ext cx="2310120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From existing projects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Cover many domains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Grows over time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7245" y="2661048"/>
            <a:ext cx="2364581" cy="2749718"/>
            <a:chOff x="4638675" y="2405064"/>
            <a:chExt cx="3152775" cy="3666290"/>
          </a:xfrm>
        </p:grpSpPr>
        <p:sp>
          <p:nvSpPr>
            <p:cNvPr id="13" name="Rounded Rectangle 12"/>
            <p:cNvSpPr/>
            <p:nvPr/>
          </p:nvSpPr>
          <p:spPr>
            <a:xfrm>
              <a:off x="4638675" y="2405064"/>
              <a:ext cx="3152775" cy="15144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Common format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27252" y="4286250"/>
              <a:ext cx="283462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Simple to implement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Covers all existing uses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Simple to extend, specialize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150769" y="2661048"/>
            <a:ext cx="2364581" cy="11358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Named measures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243" y="1250158"/>
            <a:ext cx="7708107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FPBench</a:t>
            </a:r>
            <a:endParaRPr lang="en-US" sz="2700" dirty="0"/>
          </a:p>
        </p:txBody>
      </p:sp>
      <p:sp>
        <p:nvSpPr>
          <p:cNvPr id="2" name="8-Point Star 1"/>
          <p:cNvSpPr/>
          <p:nvPr/>
        </p:nvSpPr>
        <p:spPr>
          <a:xfrm>
            <a:off x="8043863" y="1871663"/>
            <a:ext cx="714375" cy="714375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700" dirty="0"/>
              <a:t>β</a:t>
            </a:r>
            <a:endParaRPr lang="en-US" sz="27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4" y="1380945"/>
            <a:ext cx="874282" cy="8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dirty="0" err="1"/>
              <a:t>FPBench</a:t>
            </a:r>
            <a:r>
              <a:rPr lang="en-US" dirty="0"/>
              <a:t> measures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209" y="2362937"/>
            <a:ext cx="51439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</a:rPr>
              <a:t>Formal definitions of accuracy measures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</a:rPr>
              <a:t>Described along 5 axes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+mj-lt"/>
              </a:rPr>
              <a:t>Standard measures so tools agree</a:t>
            </a:r>
          </a:p>
        </p:txBody>
      </p:sp>
    </p:spTree>
    <p:extLst>
      <p:ext uri="{BB962C8B-B14F-4D97-AF65-F5344CB8AC3E}">
        <p14:creationId xmlns:p14="http://schemas.microsoft.com/office/powerpoint/2010/main" val="22072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Incredible progress…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4278" y="1709281"/>
            <a:ext cx="305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Automatic Verification</a:t>
            </a:r>
            <a:br>
              <a:rPr lang="en-US" sz="2400" dirty="0"/>
            </a:br>
            <a:r>
              <a:rPr lang="en-US" sz="2400" dirty="0" err="1"/>
              <a:t>Fluctuat</a:t>
            </a:r>
            <a:r>
              <a:rPr lang="en-US" sz="2400" dirty="0"/>
              <a:t> [SAS’13]</a:t>
            </a:r>
          </a:p>
          <a:p>
            <a:r>
              <a:rPr lang="en-US" sz="2400" dirty="0"/>
              <a:t>Rosa [POPL’14]</a:t>
            </a:r>
          </a:p>
          <a:p>
            <a:r>
              <a:rPr lang="en-US" sz="2400" dirty="0" err="1"/>
              <a:t>FPTaylor</a:t>
            </a:r>
            <a:r>
              <a:rPr lang="en-US" sz="2400" dirty="0"/>
              <a:t> [FM’15]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1921" y="1690689"/>
            <a:ext cx="2180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Optimization</a:t>
            </a:r>
            <a:br>
              <a:rPr lang="en-US" sz="2400" dirty="0"/>
            </a:br>
            <a:r>
              <a:rPr lang="en-US" sz="2400" dirty="0"/>
              <a:t>STOKE [PLDI’14]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278" y="3638671"/>
            <a:ext cx="2240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Improvement</a:t>
            </a:r>
            <a:br>
              <a:rPr lang="en-US" sz="2400" dirty="0"/>
            </a:br>
            <a:r>
              <a:rPr lang="en-US" sz="2400" dirty="0"/>
              <a:t>Salsa [FMICS’15]</a:t>
            </a:r>
          </a:p>
          <a:p>
            <a:r>
              <a:rPr lang="en-US" sz="2400" dirty="0"/>
              <a:t>Herbie [PLDI’15]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1921" y="3638670"/>
            <a:ext cx="3237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Mechanized Proofs</a:t>
            </a:r>
            <a:br>
              <a:rPr lang="en-US" sz="2400" dirty="0"/>
            </a:br>
            <a:r>
              <a:rPr lang="en-US" sz="2400" dirty="0"/>
              <a:t>Wave equation [ITP’10]</a:t>
            </a:r>
          </a:p>
          <a:p>
            <a:r>
              <a:rPr lang="en-US" sz="2400" dirty="0"/>
              <a:t>Rounding error [NSV’16]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536217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300" dirty="0"/>
              <a:t>Rapid improvement in hard problems!</a:t>
            </a:r>
          </a:p>
        </p:txBody>
      </p:sp>
    </p:spTree>
    <p:extLst>
      <p:ext uri="{BB962C8B-B14F-4D97-AF65-F5344CB8AC3E}">
        <p14:creationId xmlns:p14="http://schemas.microsoft.com/office/powerpoint/2010/main" val="1223409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dirty="0" err="1"/>
              <a:t>FPBench</a:t>
            </a:r>
            <a:r>
              <a:rPr lang="en-US" dirty="0"/>
              <a:t> axes of measurement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28650" y="2512665"/>
            <a:ext cx="2132838" cy="5006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Scaling vs. non-scaling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8650" y="3392543"/>
            <a:ext cx="2132838" cy="5006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Forward vs. backward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8650" y="4272421"/>
            <a:ext cx="2132838" cy="5006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Maximum vs. average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8650" y="5152299"/>
            <a:ext cx="2132838" cy="5006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Sound vs. statistical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8650" y="6032177"/>
            <a:ext cx="2132838" cy="5006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Improvement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8903" y="2574238"/>
            <a:ext cx="312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Absolute, relative, ULPs, bits, 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18903" y="3458194"/>
            <a:ext cx="37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input error vs fixed output error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40727" y="4230967"/>
            <a:ext cx="3609903" cy="567510"/>
            <a:chOff x="3740727" y="4230967"/>
            <a:chExt cx="3609903" cy="56751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3740727" y="4798477"/>
              <a:ext cx="13527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997923" y="4798477"/>
              <a:ext cx="13527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3796980" y="4230967"/>
              <a:ext cx="1240200" cy="446040"/>
              <a:chOff x="3770090" y="4042458"/>
              <a:chExt cx="1240200" cy="44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50" name="Ink 49"/>
                  <p14:cNvContentPartPr/>
                  <p14:nvPr/>
                </p14:nvContentPartPr>
                <p14:xfrm>
                  <a:off x="3770090" y="4238658"/>
                  <a:ext cx="129240" cy="3816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1" name="Ink 50"/>
                  <p14:cNvContentPartPr/>
                  <p14:nvPr/>
                </p14:nvContentPartPr>
                <p14:xfrm>
                  <a:off x="3838490" y="4314978"/>
                  <a:ext cx="360" cy="0"/>
                </p14:xfrm>
              </p:contentPart>
            </mc:Choice>
            <mc:Fallback xmlns="">
              <p:pic>
                <p:nvPicPr>
                  <p:cNvPr id="51" name="Ink 50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6" name="Ink 55"/>
                  <p14:cNvContentPartPr/>
                  <p14:nvPr/>
                </p14:nvContentPartPr>
                <p14:xfrm>
                  <a:off x="4185890" y="4359618"/>
                  <a:ext cx="0" cy="360"/>
                </p14:xfrm>
              </p:contentPart>
            </mc:Choice>
            <mc:Fallback xmlns="">
              <p:pic>
                <p:nvPicPr>
                  <p:cNvPr id="56" name="Ink 55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9" name="Ink 58"/>
                  <p14:cNvContentPartPr/>
                  <p14:nvPr/>
                </p14:nvContentPartPr>
                <p14:xfrm>
                  <a:off x="4359770" y="4314978"/>
                  <a:ext cx="360" cy="0"/>
                </p14:xfrm>
              </p:contentPart>
            </mc:Choice>
            <mc:Fallback xmlns="">
              <p:pic>
                <p:nvPicPr>
                  <p:cNvPr id="59" name="Ink 58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7" name="Ink 66"/>
                  <p14:cNvContentPartPr/>
                  <p14:nvPr/>
                </p14:nvContentPartPr>
                <p14:xfrm>
                  <a:off x="4095170" y="4405338"/>
                  <a:ext cx="915120" cy="8316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0" name="Ink 69"/>
                  <p14:cNvContentPartPr/>
                  <p14:nvPr/>
                </p14:nvContentPartPr>
                <p14:xfrm>
                  <a:off x="4911650" y="4042458"/>
                  <a:ext cx="0" cy="36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1" name="Ink 70"/>
                  <p14:cNvContentPartPr/>
                  <p14:nvPr/>
                </p14:nvContentPartPr>
                <p14:xfrm>
                  <a:off x="4972130" y="4314978"/>
                  <a:ext cx="0" cy="0"/>
                </p14:xfrm>
              </p:contentPart>
            </mc:Choice>
            <mc:Fallback xmlns="">
              <p:pic>
                <p:nvPicPr>
                  <p:cNvPr id="71" name="Ink 70"/>
                  <p:cNvPicPr/>
                  <p:nvPr/>
                </p:nvPicPr>
                <p:blipFill/>
                <p:spPr/>
              </p:pic>
            </mc:Fallback>
          </mc:AlternateContent>
        </p:grpSp>
        <p:grpSp>
          <p:nvGrpSpPr>
            <p:cNvPr id="74" name="Group 73"/>
            <p:cNvGrpSpPr/>
            <p:nvPr/>
          </p:nvGrpSpPr>
          <p:grpSpPr>
            <a:xfrm>
              <a:off x="6054176" y="4238707"/>
              <a:ext cx="1240200" cy="446040"/>
              <a:chOff x="3770090" y="4042458"/>
              <a:chExt cx="1240200" cy="44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75" name="Ink 74"/>
                  <p14:cNvContentPartPr/>
                  <p14:nvPr/>
                </p14:nvContentPartPr>
                <p14:xfrm>
                  <a:off x="3770090" y="4238658"/>
                  <a:ext cx="129240" cy="38160"/>
                </p14:xfrm>
              </p:contentPart>
            </mc:Choice>
            <mc:Fallback xmlns="">
              <p:pic>
                <p:nvPicPr>
                  <p:cNvPr id="75" name="Ink 74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6" name="Ink 75"/>
                  <p14:cNvContentPartPr/>
                  <p14:nvPr/>
                </p14:nvContentPartPr>
                <p14:xfrm>
                  <a:off x="3838490" y="4314978"/>
                  <a:ext cx="360" cy="0"/>
                </p14:xfrm>
              </p:contentPart>
            </mc:Choice>
            <mc:Fallback xmlns="">
              <p:pic>
                <p:nvPicPr>
                  <p:cNvPr id="76" name="Ink 75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7" name="Ink 76"/>
                  <p14:cNvContentPartPr/>
                  <p14:nvPr/>
                </p14:nvContentPartPr>
                <p14:xfrm>
                  <a:off x="4185890" y="4359618"/>
                  <a:ext cx="0" cy="360"/>
                </p14:xfrm>
              </p:contentPart>
            </mc:Choice>
            <mc:Fallback xmlns="">
              <p:pic>
                <p:nvPicPr>
                  <p:cNvPr id="77" name="Ink 76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8" name="Ink 77"/>
                  <p14:cNvContentPartPr/>
                  <p14:nvPr/>
                </p14:nvContentPartPr>
                <p14:xfrm>
                  <a:off x="4359770" y="4314978"/>
                  <a:ext cx="360" cy="0"/>
                </p14:xfrm>
              </p:contentPart>
            </mc:Choice>
            <mc:Fallback xmlns="">
              <p:pic>
                <p:nvPicPr>
                  <p:cNvPr id="78" name="Ink 77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79" name="Ink 78"/>
                  <p14:cNvContentPartPr/>
                  <p14:nvPr/>
                </p14:nvContentPartPr>
                <p14:xfrm>
                  <a:off x="4095170" y="4405338"/>
                  <a:ext cx="915120" cy="83160"/>
                </p14:xfrm>
              </p:contentPart>
            </mc:Choice>
            <mc:Fallback xmlns="">
              <p:pic>
                <p:nvPicPr>
                  <p:cNvPr id="79" name="Ink 78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/>
                  <p14:cNvContentPartPr/>
                  <p14:nvPr/>
                </p14:nvContentPartPr>
                <p14:xfrm>
                  <a:off x="4911650" y="4042458"/>
                  <a:ext cx="0" cy="360"/>
                </p14:xfrm>
              </p:contentPart>
            </mc:Choice>
            <mc:Fallback xmlns="">
              <p:pic>
                <p:nvPicPr>
                  <p:cNvPr id="80" name="Ink 79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81" name="Ink 80"/>
                  <p14:cNvContentPartPr/>
                  <p14:nvPr/>
                </p14:nvContentPartPr>
                <p14:xfrm>
                  <a:off x="4972130" y="4314978"/>
                  <a:ext cx="0" cy="0"/>
                </p14:xfrm>
              </p:contentPart>
            </mc:Choice>
            <mc:Fallback xmlns="">
              <p:pic>
                <p:nvPicPr>
                  <p:cNvPr id="81" name="Ink 80"/>
                  <p:cNvPicPr/>
                  <p:nvPr/>
                </p:nvPicPr>
                <p:blipFill/>
                <p:spPr/>
              </p:pic>
            </mc:Fallback>
          </mc:AlternateContent>
        </p:grpSp>
        <p:cxnSp>
          <p:nvCxnSpPr>
            <p:cNvPr id="85" name="Straight Connector 84"/>
            <p:cNvCxnSpPr/>
            <p:nvPr/>
          </p:nvCxnSpPr>
          <p:spPr>
            <a:xfrm>
              <a:off x="5997923" y="4555867"/>
              <a:ext cx="1352707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359859" y="4371201"/>
              <a:ext cx="377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618902" y="5217950"/>
            <a:ext cx="438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 guarantees vs mathematical accuracy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679834" y="5965301"/>
            <a:ext cx="3628126" cy="569385"/>
            <a:chOff x="3679834" y="5965301"/>
            <a:chExt cx="3628126" cy="569385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3679834" y="6532811"/>
              <a:ext cx="13527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3736087" y="5965301"/>
              <a:ext cx="1240200" cy="446040"/>
              <a:chOff x="3770090" y="4042458"/>
              <a:chExt cx="1240200" cy="446040"/>
            </a:xfrm>
            <a:solidFill>
              <a:schemeClr val="accent2">
                <a:lumMod val="60000"/>
                <a:lumOff val="40000"/>
              </a:schemeClr>
            </a:solidFill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91" name="Ink 90"/>
                  <p14:cNvContentPartPr/>
                  <p14:nvPr/>
                </p14:nvContentPartPr>
                <p14:xfrm>
                  <a:off x="3770090" y="4238658"/>
                  <a:ext cx="129240" cy="38160"/>
                </p14:xfrm>
              </p:contentPart>
            </mc:Choice>
            <mc:Fallback xmlns="">
              <p:pic>
                <p:nvPicPr>
                  <p:cNvPr id="91" name="Ink 90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92" name="Ink 91"/>
                  <p14:cNvContentPartPr/>
                  <p14:nvPr/>
                </p14:nvContentPartPr>
                <p14:xfrm>
                  <a:off x="3838490" y="4314978"/>
                  <a:ext cx="360" cy="0"/>
                </p14:xfrm>
              </p:contentPart>
            </mc:Choice>
            <mc:Fallback xmlns="">
              <p:pic>
                <p:nvPicPr>
                  <p:cNvPr id="92" name="Ink 91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93" name="Ink 92"/>
                  <p14:cNvContentPartPr/>
                  <p14:nvPr/>
                </p14:nvContentPartPr>
                <p14:xfrm>
                  <a:off x="4185890" y="4359618"/>
                  <a:ext cx="0" cy="360"/>
                </p14:xfrm>
              </p:contentPart>
            </mc:Choice>
            <mc:Fallback xmlns="">
              <p:pic>
                <p:nvPicPr>
                  <p:cNvPr id="93" name="Ink 92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94" name="Ink 93"/>
                  <p14:cNvContentPartPr/>
                  <p14:nvPr/>
                </p14:nvContentPartPr>
                <p14:xfrm>
                  <a:off x="4359770" y="4314978"/>
                  <a:ext cx="360" cy="0"/>
                </p14:xfrm>
              </p:contentPart>
            </mc:Choice>
            <mc:Fallback xmlns="">
              <p:pic>
                <p:nvPicPr>
                  <p:cNvPr id="94" name="Ink 93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95" name="Ink 94"/>
                  <p14:cNvContentPartPr/>
                  <p14:nvPr/>
                </p14:nvContentPartPr>
                <p14:xfrm>
                  <a:off x="4095170" y="4405338"/>
                  <a:ext cx="915120" cy="83160"/>
                </p14:xfrm>
              </p:contentPart>
            </mc:Choice>
            <mc:Fallback xmlns="">
              <p:pic>
                <p:nvPicPr>
                  <p:cNvPr id="95" name="Ink 94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96" name="Ink 95"/>
                  <p14:cNvContentPartPr/>
                  <p14:nvPr/>
                </p14:nvContentPartPr>
                <p14:xfrm>
                  <a:off x="4911650" y="4042458"/>
                  <a:ext cx="0" cy="360"/>
                </p14:xfrm>
              </p:contentPart>
            </mc:Choice>
            <mc:Fallback xmlns="">
              <p:pic>
                <p:nvPicPr>
                  <p:cNvPr id="96" name="Ink 95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97" name="Ink 96"/>
                  <p14:cNvContentPartPr/>
                  <p14:nvPr/>
                </p14:nvContentPartPr>
                <p14:xfrm>
                  <a:off x="4972130" y="4314978"/>
                  <a:ext cx="0" cy="0"/>
                </p14:xfrm>
              </p:contentPart>
            </mc:Choice>
            <mc:Fallback xmlns="">
              <p:pic>
                <p:nvPicPr>
                  <p:cNvPr id="97" name="Ink 96"/>
                  <p:cNvPicPr/>
                  <p:nvPr/>
                </p:nvPicPr>
                <p:blipFill/>
                <p:spPr/>
              </p:pic>
            </mc:Fallback>
          </mc:AlternateContent>
        </p:grpSp>
        <p:grpSp>
          <p:nvGrpSpPr>
            <p:cNvPr id="140" name="Group 139"/>
            <p:cNvGrpSpPr/>
            <p:nvPr/>
          </p:nvGrpSpPr>
          <p:grpSpPr>
            <a:xfrm>
              <a:off x="3729570" y="6184965"/>
              <a:ext cx="1244520" cy="242280"/>
              <a:chOff x="3729570" y="6184965"/>
              <a:chExt cx="1244520" cy="242280"/>
            </a:xfrm>
            <a:solidFill>
              <a:schemeClr val="accent6">
                <a:lumMod val="60000"/>
                <a:lumOff val="40000"/>
              </a:schemeClr>
            </a:solidFill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17" name="Ink 116"/>
                  <p14:cNvContentPartPr/>
                  <p14:nvPr/>
                </p14:nvContentPartPr>
                <p14:xfrm>
                  <a:off x="3729570" y="6379365"/>
                  <a:ext cx="360" cy="0"/>
                </p14:xfrm>
              </p:contentPart>
            </mc:Choice>
            <mc:Fallback xmlns="">
              <p:pic>
                <p:nvPicPr>
                  <p:cNvPr id="117" name="Ink 116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18" name="Ink 117"/>
                  <p14:cNvContentPartPr/>
                  <p14:nvPr/>
                </p14:nvContentPartPr>
                <p14:xfrm>
                  <a:off x="3807690" y="6312765"/>
                  <a:ext cx="0" cy="360"/>
                </p14:xfrm>
              </p:contentPart>
            </mc:Choice>
            <mc:Fallback xmlns="">
              <p:pic>
                <p:nvPicPr>
                  <p:cNvPr id="118" name="Ink 117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19" name="Ink 118"/>
                  <p14:cNvContentPartPr/>
                  <p14:nvPr/>
                </p14:nvContentPartPr>
                <p14:xfrm>
                  <a:off x="3868530" y="6219525"/>
                  <a:ext cx="360" cy="0"/>
                </p14:xfrm>
              </p:contentPart>
            </mc:Choice>
            <mc:Fallback xmlns="">
              <p:pic>
                <p:nvPicPr>
                  <p:cNvPr id="119" name="Ink 118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20" name="Ink 119"/>
                  <p14:cNvContentPartPr/>
                  <p14:nvPr/>
                </p14:nvContentPartPr>
                <p14:xfrm>
                  <a:off x="4055370" y="6318885"/>
                  <a:ext cx="0" cy="0"/>
                </p14:xfrm>
              </p:contentPart>
            </mc:Choice>
            <mc:Fallback xmlns="">
              <p:pic>
                <p:nvPicPr>
                  <p:cNvPr id="120" name="Ink 119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22" name="Ink 121"/>
                  <p14:cNvContentPartPr/>
                  <p14:nvPr/>
                </p14:nvContentPartPr>
                <p14:xfrm>
                  <a:off x="4152210" y="6299085"/>
                  <a:ext cx="821880" cy="128160"/>
                </p14:xfrm>
              </p:contentPart>
            </mc:Choice>
            <mc:Fallback xmlns="">
              <p:pic>
                <p:nvPicPr>
                  <p:cNvPr id="122" name="Ink 121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25" name="Ink 124"/>
                  <p14:cNvContentPartPr/>
                  <p14:nvPr/>
                </p14:nvContentPartPr>
                <p14:xfrm>
                  <a:off x="4321770" y="6184965"/>
                  <a:ext cx="360" cy="0"/>
                </p14:xfrm>
              </p:contentPart>
            </mc:Choice>
            <mc:Fallback xmlns="">
              <p:pic>
                <p:nvPicPr>
                  <p:cNvPr id="125" name="Ink 124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26" name="Ink 125"/>
                  <p14:cNvContentPartPr/>
                  <p14:nvPr/>
                </p14:nvContentPartPr>
                <p14:xfrm>
                  <a:off x="4396650" y="6354885"/>
                  <a:ext cx="0" cy="0"/>
                </p14:xfrm>
              </p:contentPart>
            </mc:Choice>
            <mc:Fallback xmlns="">
              <p:pic>
                <p:nvPicPr>
                  <p:cNvPr id="126" name="Ink 125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33" name="Ink 132"/>
                  <p14:cNvContentPartPr/>
                  <p14:nvPr/>
                </p14:nvContentPartPr>
                <p14:xfrm>
                  <a:off x="4808130" y="6379365"/>
                  <a:ext cx="360" cy="0"/>
                </p14:xfrm>
              </p:contentPart>
            </mc:Choice>
            <mc:Fallback xmlns="">
              <p:pic>
                <p:nvPicPr>
                  <p:cNvPr id="133" name="Ink 132"/>
                  <p:cNvPicPr/>
                  <p:nvPr/>
                </p:nvPicPr>
                <p:blipFill/>
                <p:spPr/>
              </p:pic>
            </mc:Fallback>
          </mc:AlternateContent>
        </p:grpSp>
        <p:cxnSp>
          <p:nvCxnSpPr>
            <p:cNvPr id="146" name="Straight Arrow Connector 145"/>
            <p:cNvCxnSpPr/>
            <p:nvPr/>
          </p:nvCxnSpPr>
          <p:spPr>
            <a:xfrm flipH="1">
              <a:off x="4602480" y="5965301"/>
              <a:ext cx="675" cy="21912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4599345" y="5965301"/>
              <a:ext cx="257061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354275" y="6184421"/>
              <a:ext cx="248436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55253" y="6534686"/>
              <a:ext cx="13527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7123898" y="6000053"/>
              <a:ext cx="5627" cy="379312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 244"/>
            <p:cNvGrpSpPr/>
            <p:nvPr/>
          </p:nvGrpSpPr>
          <p:grpSpPr>
            <a:xfrm>
              <a:off x="6001562" y="5993602"/>
              <a:ext cx="1240200" cy="446040"/>
              <a:chOff x="3770090" y="4042458"/>
              <a:chExt cx="1240200" cy="44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46" name="Ink 245"/>
                  <p14:cNvContentPartPr/>
                  <p14:nvPr/>
                </p14:nvContentPartPr>
                <p14:xfrm>
                  <a:off x="3770090" y="4238658"/>
                  <a:ext cx="129240" cy="38160"/>
                </p14:xfrm>
              </p:contentPart>
            </mc:Choice>
            <mc:Fallback xmlns="">
              <p:pic>
                <p:nvPicPr>
                  <p:cNvPr id="246" name="Ink 245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47" name="Ink 246"/>
                  <p14:cNvContentPartPr/>
                  <p14:nvPr/>
                </p14:nvContentPartPr>
                <p14:xfrm>
                  <a:off x="3838490" y="4314978"/>
                  <a:ext cx="360" cy="0"/>
                </p14:xfrm>
              </p:contentPart>
            </mc:Choice>
            <mc:Fallback xmlns="">
              <p:pic>
                <p:nvPicPr>
                  <p:cNvPr id="247" name="Ink 246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48" name="Ink 247"/>
                  <p14:cNvContentPartPr/>
                  <p14:nvPr/>
                </p14:nvContentPartPr>
                <p14:xfrm>
                  <a:off x="4185890" y="4359618"/>
                  <a:ext cx="0" cy="360"/>
                </p14:xfrm>
              </p:contentPart>
            </mc:Choice>
            <mc:Fallback xmlns="">
              <p:pic>
                <p:nvPicPr>
                  <p:cNvPr id="248" name="Ink 247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49" name="Ink 248"/>
                  <p14:cNvContentPartPr/>
                  <p14:nvPr/>
                </p14:nvContentPartPr>
                <p14:xfrm>
                  <a:off x="4359770" y="4314978"/>
                  <a:ext cx="360" cy="0"/>
                </p14:xfrm>
              </p:contentPart>
            </mc:Choice>
            <mc:Fallback xmlns="">
              <p:pic>
                <p:nvPicPr>
                  <p:cNvPr id="249" name="Ink 248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50" name="Ink 249"/>
                  <p14:cNvContentPartPr/>
                  <p14:nvPr/>
                </p14:nvContentPartPr>
                <p14:xfrm>
                  <a:off x="4095170" y="4405338"/>
                  <a:ext cx="915120" cy="83160"/>
                </p14:xfrm>
              </p:contentPart>
            </mc:Choice>
            <mc:Fallback xmlns="">
              <p:pic>
                <p:nvPicPr>
                  <p:cNvPr id="250" name="Ink 249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51" name="Ink 250"/>
                  <p14:cNvContentPartPr/>
                  <p14:nvPr/>
                </p14:nvContentPartPr>
                <p14:xfrm>
                  <a:off x="4896410" y="4042458"/>
                  <a:ext cx="0" cy="360"/>
                </p14:xfrm>
              </p:contentPart>
            </mc:Choice>
            <mc:Fallback xmlns="">
              <p:pic>
                <p:nvPicPr>
                  <p:cNvPr id="251" name="Ink 250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52" name="Ink 251"/>
                  <p14:cNvContentPartPr/>
                  <p14:nvPr/>
                </p14:nvContentPartPr>
                <p14:xfrm>
                  <a:off x="4972130" y="4314978"/>
                  <a:ext cx="0" cy="0"/>
                </p14:xfrm>
              </p:contentPart>
            </mc:Choice>
            <mc:Fallback xmlns="">
              <p:pic>
                <p:nvPicPr>
                  <p:cNvPr id="252" name="Ink 251"/>
                  <p:cNvPicPr/>
                  <p:nvPr/>
                </p:nvPicPr>
                <p:blipFill/>
                <p:spPr/>
              </p:pic>
            </mc:Fallback>
          </mc:AlternateContent>
        </p:grpSp>
        <p:grpSp>
          <p:nvGrpSpPr>
            <p:cNvPr id="253" name="Group 252"/>
            <p:cNvGrpSpPr/>
            <p:nvPr/>
          </p:nvGrpSpPr>
          <p:grpSpPr>
            <a:xfrm>
              <a:off x="5995045" y="6213266"/>
              <a:ext cx="1243342" cy="242071"/>
              <a:chOff x="3729570" y="6184965"/>
              <a:chExt cx="1243342" cy="24207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54" name="Ink 253"/>
                  <p14:cNvContentPartPr/>
                  <p14:nvPr/>
                </p14:nvContentPartPr>
                <p14:xfrm>
                  <a:off x="3729570" y="6379365"/>
                  <a:ext cx="360" cy="0"/>
                </p14:xfrm>
              </p:contentPart>
            </mc:Choice>
            <mc:Fallback xmlns="">
              <p:pic>
                <p:nvPicPr>
                  <p:cNvPr id="254" name="Ink 253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55" name="Ink 254"/>
                  <p14:cNvContentPartPr/>
                  <p14:nvPr/>
                </p14:nvContentPartPr>
                <p14:xfrm>
                  <a:off x="3807690" y="6312765"/>
                  <a:ext cx="0" cy="360"/>
                </p14:xfrm>
              </p:contentPart>
            </mc:Choice>
            <mc:Fallback xmlns="">
              <p:pic>
                <p:nvPicPr>
                  <p:cNvPr id="255" name="Ink 254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56" name="Ink 255"/>
                  <p14:cNvContentPartPr/>
                  <p14:nvPr/>
                </p14:nvContentPartPr>
                <p14:xfrm>
                  <a:off x="3868530" y="6219525"/>
                  <a:ext cx="360" cy="0"/>
                </p14:xfrm>
              </p:contentPart>
            </mc:Choice>
            <mc:Fallback xmlns="">
              <p:pic>
                <p:nvPicPr>
                  <p:cNvPr id="256" name="Ink 255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257" name="Ink 256"/>
                  <p14:cNvContentPartPr/>
                  <p14:nvPr/>
                </p14:nvContentPartPr>
                <p14:xfrm>
                  <a:off x="4055370" y="6318885"/>
                  <a:ext cx="0" cy="0"/>
                </p14:xfrm>
              </p:contentPart>
            </mc:Choice>
            <mc:Fallback xmlns="">
              <p:pic>
                <p:nvPicPr>
                  <p:cNvPr id="257" name="Ink 256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8" name="Ink 257"/>
                  <p14:cNvContentPartPr/>
                  <p14:nvPr/>
                </p14:nvContentPartPr>
                <p14:xfrm>
                  <a:off x="4151032" y="6298876"/>
                  <a:ext cx="821880" cy="128160"/>
                </p14:xfrm>
              </p:contentPart>
            </mc:Choice>
            <mc:Fallback xmlns="">
              <p:pic>
                <p:nvPicPr>
                  <p:cNvPr id="258" name="Ink 257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59" name="Ink 258"/>
                  <p14:cNvContentPartPr/>
                  <p14:nvPr/>
                </p14:nvContentPartPr>
                <p14:xfrm>
                  <a:off x="4321770" y="6184965"/>
                  <a:ext cx="360" cy="0"/>
                </p14:xfrm>
              </p:contentPart>
            </mc:Choice>
            <mc:Fallback xmlns="">
              <p:pic>
                <p:nvPicPr>
                  <p:cNvPr id="259" name="Ink 258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0" name="Ink 259"/>
                  <p14:cNvContentPartPr/>
                  <p14:nvPr/>
                </p14:nvContentPartPr>
                <p14:xfrm>
                  <a:off x="4396650" y="6354885"/>
                  <a:ext cx="0" cy="0"/>
                </p14:xfrm>
              </p:contentPart>
            </mc:Choice>
            <mc:Fallback xmlns="">
              <p:pic>
                <p:nvPicPr>
                  <p:cNvPr id="260" name="Ink 259"/>
                  <p:cNvPicPr/>
                  <p:nvPr/>
                </p:nvPicPr>
                <p:blipFill/>
                <p:spPr/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61" name="Ink 260"/>
                  <p14:cNvContentPartPr/>
                  <p14:nvPr/>
                </p14:nvContentPartPr>
                <p14:xfrm>
                  <a:off x="4808130" y="6379365"/>
                  <a:ext cx="360" cy="0"/>
                </p14:xfrm>
              </p:contentPart>
            </mc:Choice>
            <mc:Fallback xmlns="">
              <p:pic>
                <p:nvPicPr>
                  <p:cNvPr id="261" name="Ink 260"/>
                  <p:cNvPicPr/>
                  <p:nvPr/>
                </p:nvPicPr>
                <p:blipFill/>
                <p:spPr/>
              </p:pic>
            </mc:Fallback>
          </mc:AlternateContent>
        </p:grpSp>
        <p:sp>
          <p:nvSpPr>
            <p:cNvPr id="267" name="TextBox 266"/>
            <p:cNvSpPr txBox="1"/>
            <p:nvPr/>
          </p:nvSpPr>
          <p:spPr>
            <a:xfrm>
              <a:off x="5319626" y="6038334"/>
              <a:ext cx="377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</a:t>
              </a:r>
            </a:p>
          </p:txBody>
        </p:sp>
      </p:grpSp>
      <p:cxnSp>
        <p:nvCxnSpPr>
          <p:cNvPr id="272" name="Straight Connector 271"/>
          <p:cNvCxnSpPr/>
          <p:nvPr/>
        </p:nvCxnSpPr>
        <p:spPr>
          <a:xfrm>
            <a:off x="3710306" y="4225420"/>
            <a:ext cx="1352707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79007" y="2661048"/>
            <a:ext cx="2364581" cy="2749718"/>
            <a:chOff x="1076325" y="2405064"/>
            <a:chExt cx="3152775" cy="3666290"/>
          </a:xfrm>
        </p:grpSpPr>
        <p:sp>
          <p:nvSpPr>
            <p:cNvPr id="3" name="Rounded Rectangle 2"/>
            <p:cNvSpPr/>
            <p:nvPr/>
          </p:nvSpPr>
          <p:spPr>
            <a:xfrm>
              <a:off x="1076325" y="2405064"/>
              <a:ext cx="3152775" cy="15144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Benchmark suite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81125" y="4286250"/>
              <a:ext cx="2310120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From existing projects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Cover many domains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Grows over time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7243" y="2661048"/>
            <a:ext cx="2364581" cy="2749718"/>
            <a:chOff x="4638675" y="2405064"/>
            <a:chExt cx="3152775" cy="3666290"/>
          </a:xfrm>
        </p:grpSpPr>
        <p:sp>
          <p:nvSpPr>
            <p:cNvPr id="13" name="Rounded Rectangle 12"/>
            <p:cNvSpPr/>
            <p:nvPr/>
          </p:nvSpPr>
          <p:spPr>
            <a:xfrm>
              <a:off x="4638675" y="2405064"/>
              <a:ext cx="3152775" cy="15144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Common format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27252" y="4286250"/>
              <a:ext cx="283462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Simple to implement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Covers all existing uses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Simple to extend, specialize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50769" y="2661048"/>
            <a:ext cx="2364581" cy="2754377"/>
            <a:chOff x="8201025" y="2405063"/>
            <a:chExt cx="3152775" cy="3672503"/>
          </a:xfrm>
        </p:grpSpPr>
        <p:sp>
          <p:nvSpPr>
            <p:cNvPr id="14" name="Rounded Rectangle 13"/>
            <p:cNvSpPr/>
            <p:nvPr/>
          </p:nvSpPr>
          <p:spPr>
            <a:xfrm>
              <a:off x="8201025" y="2405063"/>
              <a:ext cx="3152775" cy="151447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Named measures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61314" y="4292462"/>
              <a:ext cx="2696380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Terms for measuring error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Standard across tools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Flexible but rigorous</a:t>
              </a: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807243" y="1250158"/>
            <a:ext cx="7708107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FPBench</a:t>
            </a:r>
            <a:endParaRPr lang="en-US" sz="2700" dirty="0"/>
          </a:p>
        </p:txBody>
      </p:sp>
      <p:sp>
        <p:nvSpPr>
          <p:cNvPr id="2" name="8-Point Star 1"/>
          <p:cNvSpPr/>
          <p:nvPr/>
        </p:nvSpPr>
        <p:spPr>
          <a:xfrm>
            <a:off x="8043863" y="1871663"/>
            <a:ext cx="714375" cy="714375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700" dirty="0"/>
              <a:t>β</a:t>
            </a:r>
            <a:endParaRPr lang="en-US" sz="27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4" y="1380945"/>
            <a:ext cx="874282" cy="8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79007" y="2661048"/>
            <a:ext cx="2364581" cy="2749718"/>
            <a:chOff x="1076325" y="2405064"/>
            <a:chExt cx="3152775" cy="3666290"/>
          </a:xfrm>
        </p:grpSpPr>
        <p:sp>
          <p:nvSpPr>
            <p:cNvPr id="3" name="Rounded Rectangle 2"/>
            <p:cNvSpPr/>
            <p:nvPr/>
          </p:nvSpPr>
          <p:spPr>
            <a:xfrm>
              <a:off x="1076325" y="2405064"/>
              <a:ext cx="3152775" cy="15144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Benchmark suite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81125" y="4286250"/>
              <a:ext cx="2310120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From existing projects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Cover many domains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Grows over time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7245" y="2661048"/>
            <a:ext cx="2364581" cy="2749718"/>
            <a:chOff x="4638675" y="2405064"/>
            <a:chExt cx="3152775" cy="3666290"/>
          </a:xfrm>
        </p:grpSpPr>
        <p:sp>
          <p:nvSpPr>
            <p:cNvPr id="13" name="Rounded Rectangle 12"/>
            <p:cNvSpPr/>
            <p:nvPr/>
          </p:nvSpPr>
          <p:spPr>
            <a:xfrm>
              <a:off x="4638675" y="2405064"/>
              <a:ext cx="3152775" cy="15144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Common format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27252" y="4286250"/>
              <a:ext cx="283462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Simple to implement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Covers all existing uses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Simple to extend, specialize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50769" y="2661048"/>
            <a:ext cx="2364581" cy="2754377"/>
            <a:chOff x="8201025" y="2405063"/>
            <a:chExt cx="3152775" cy="3672503"/>
          </a:xfrm>
        </p:grpSpPr>
        <p:sp>
          <p:nvSpPr>
            <p:cNvPr id="14" name="Rounded Rectangle 13"/>
            <p:cNvSpPr/>
            <p:nvPr/>
          </p:nvSpPr>
          <p:spPr>
            <a:xfrm>
              <a:off x="8201025" y="2405063"/>
              <a:ext cx="3152775" cy="151447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Named measures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61314" y="4292462"/>
              <a:ext cx="2696380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350" dirty="0"/>
                <a:t>Terms for measuring error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Standard across tools</a:t>
              </a:r>
            </a:p>
            <a:p>
              <a:pPr>
                <a:lnSpc>
                  <a:spcPct val="200000"/>
                </a:lnSpc>
              </a:pPr>
              <a:r>
                <a:rPr lang="en-US" sz="1350" dirty="0"/>
                <a:t>Flexible but rigorous</a:t>
              </a: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807243" y="1250158"/>
            <a:ext cx="7708107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FPBench</a:t>
            </a:r>
            <a:endParaRPr lang="en-US" sz="2700" dirty="0"/>
          </a:p>
        </p:txBody>
      </p:sp>
      <p:sp>
        <p:nvSpPr>
          <p:cNvPr id="2" name="8-Point Star 1"/>
          <p:cNvSpPr/>
          <p:nvPr/>
        </p:nvSpPr>
        <p:spPr>
          <a:xfrm>
            <a:off x="8043863" y="1871663"/>
            <a:ext cx="714375" cy="714375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700" dirty="0"/>
              <a:t>β</a:t>
            </a:r>
            <a:endParaRPr lang="en-US" sz="27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4" y="1380945"/>
            <a:ext cx="874282" cy="8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9005" y="4108847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Benchmark suite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07241" y="4108847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Common format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50769" y="4108848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Named measures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243" y="466386"/>
            <a:ext cx="7708107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FPBench</a:t>
            </a:r>
            <a:endParaRPr lang="en-US" sz="27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28650" y="545153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hlinkClick r:id="rId3"/>
              </a:rPr>
              <a:t>http://fpbench.org</a:t>
            </a:r>
            <a:endParaRPr lang="en-US" sz="3300" dirty="0"/>
          </a:p>
        </p:txBody>
      </p:sp>
      <p:sp>
        <p:nvSpPr>
          <p:cNvPr id="19" name="TextBox 18"/>
          <p:cNvSpPr txBox="1"/>
          <p:nvPr/>
        </p:nvSpPr>
        <p:spPr>
          <a:xfrm>
            <a:off x="1754810" y="2163047"/>
            <a:ext cx="5812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FPBench</a:t>
            </a:r>
            <a:r>
              <a:rPr lang="en-US" sz="2800" dirty="0"/>
              <a:t> is </a:t>
            </a:r>
            <a:r>
              <a:rPr lang="en-US" sz="2800" b="1" dirty="0"/>
              <a:t>community infrastructure</a:t>
            </a:r>
            <a:r>
              <a:rPr lang="en-US" sz="2800" dirty="0"/>
              <a:t> for </a:t>
            </a:r>
            <a:r>
              <a:rPr lang="en-US" sz="2800" b="1" dirty="0"/>
              <a:t>cooperation</a:t>
            </a:r>
            <a:r>
              <a:rPr lang="en-US" sz="2800" dirty="0"/>
              <a:t> and </a:t>
            </a:r>
            <a:r>
              <a:rPr lang="en-US" sz="2800" b="1" dirty="0"/>
              <a:t>comparison</a:t>
            </a:r>
            <a:br>
              <a:rPr lang="en-US" sz="2800" dirty="0"/>
            </a:br>
            <a:r>
              <a:rPr lang="en-US" sz="2800" dirty="0"/>
              <a:t>in the FP community.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4" y="597173"/>
            <a:ext cx="874282" cy="8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6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Incredible progress…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6590" y="2621551"/>
            <a:ext cx="1795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Automatic Verification</a:t>
            </a:r>
            <a:br>
              <a:rPr lang="en-US" sz="1350" dirty="0"/>
            </a:br>
            <a:r>
              <a:rPr lang="en-US" sz="1350" dirty="0" err="1"/>
              <a:t>Fluctuat</a:t>
            </a:r>
            <a:endParaRPr lang="en-US" sz="1350" dirty="0"/>
          </a:p>
          <a:p>
            <a:r>
              <a:rPr lang="en-US" sz="1350" dirty="0"/>
              <a:t>Rosa</a:t>
            </a:r>
          </a:p>
          <a:p>
            <a:r>
              <a:rPr lang="en-US" sz="1350" dirty="0" err="1"/>
              <a:t>FPTaylor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3964232" y="2359980"/>
            <a:ext cx="11195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Optimization</a:t>
            </a:r>
            <a:br>
              <a:rPr lang="en-US" sz="1350" dirty="0"/>
            </a:br>
            <a:r>
              <a:rPr lang="en-US" sz="1350" dirty="0"/>
              <a:t>STOKE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5632" y="3279423"/>
            <a:ext cx="116147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Improvement</a:t>
            </a:r>
            <a:br>
              <a:rPr lang="en-US" sz="1350" dirty="0"/>
            </a:br>
            <a:r>
              <a:rPr lang="en-US" sz="1350" dirty="0"/>
              <a:t>Salsa</a:t>
            </a:r>
          </a:p>
          <a:p>
            <a:r>
              <a:rPr lang="en-US" sz="1350" dirty="0"/>
              <a:t>Herbie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2221" y="2933175"/>
            <a:ext cx="15982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Manual Verification</a:t>
            </a:r>
            <a:br>
              <a:rPr lang="en-US" sz="1350" dirty="0"/>
            </a:br>
            <a:r>
              <a:rPr lang="en-US" sz="1350" dirty="0"/>
              <a:t>Wave equation</a:t>
            </a:r>
          </a:p>
          <a:p>
            <a:r>
              <a:rPr lang="en-US" sz="1350" dirty="0"/>
              <a:t>Rounding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9092" y="2857428"/>
            <a:ext cx="5218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Next</a:t>
            </a:r>
            <a:br>
              <a:rPr lang="en-US" sz="1350" dirty="0"/>
            </a:br>
            <a:r>
              <a:rPr lang="en-US" sz="1350" dirty="0"/>
              <a:t>???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536217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300" dirty="0"/>
              <a:t>Rapid improvement in hard problems!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8594" y="664029"/>
            <a:ext cx="8729662" cy="569232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2135980" y="2238315"/>
            <a:ext cx="4814888" cy="2532634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We want our community</a:t>
            </a:r>
            <a:br>
              <a:rPr lang="en-US" sz="2700" dirty="0"/>
            </a:br>
            <a:r>
              <a:rPr lang="en-US" sz="2700" dirty="0"/>
              <a:t>to keep progressing!</a:t>
            </a:r>
          </a:p>
        </p:txBody>
      </p:sp>
    </p:spTree>
    <p:extLst>
      <p:ext uri="{BB962C8B-B14F-4D97-AF65-F5344CB8AC3E}">
        <p14:creationId xmlns:p14="http://schemas.microsoft.com/office/powerpoint/2010/main" val="19130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Incredible progress…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6590" y="2621551"/>
            <a:ext cx="1795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Automatic Verification</a:t>
            </a:r>
            <a:br>
              <a:rPr lang="en-US" sz="1350" dirty="0"/>
            </a:br>
            <a:r>
              <a:rPr lang="en-US" sz="1350" dirty="0" err="1"/>
              <a:t>Fluctuat</a:t>
            </a:r>
            <a:endParaRPr lang="en-US" sz="1350" dirty="0"/>
          </a:p>
          <a:p>
            <a:r>
              <a:rPr lang="en-US" sz="1350" dirty="0"/>
              <a:t>Rosa</a:t>
            </a:r>
          </a:p>
          <a:p>
            <a:r>
              <a:rPr lang="en-US" sz="1350" dirty="0" err="1"/>
              <a:t>FPTaylor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3964232" y="2359980"/>
            <a:ext cx="11195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Optimization</a:t>
            </a:r>
            <a:br>
              <a:rPr lang="en-US" sz="1350" dirty="0"/>
            </a:br>
            <a:r>
              <a:rPr lang="en-US" sz="1350" dirty="0"/>
              <a:t>STOKE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5632" y="3279423"/>
            <a:ext cx="116147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Improvement</a:t>
            </a:r>
            <a:br>
              <a:rPr lang="en-US" sz="1350" dirty="0"/>
            </a:br>
            <a:r>
              <a:rPr lang="en-US" sz="1350" dirty="0"/>
              <a:t>Salsa</a:t>
            </a:r>
          </a:p>
          <a:p>
            <a:r>
              <a:rPr lang="en-US" sz="1350" dirty="0"/>
              <a:t>Herbie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2221" y="2933175"/>
            <a:ext cx="15982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Manual Verification</a:t>
            </a:r>
            <a:br>
              <a:rPr lang="en-US" sz="1350" dirty="0"/>
            </a:br>
            <a:r>
              <a:rPr lang="en-US" sz="1350" dirty="0"/>
              <a:t>Wave equation</a:t>
            </a:r>
          </a:p>
          <a:p>
            <a:r>
              <a:rPr lang="en-US" sz="1350" dirty="0"/>
              <a:t>Rounding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9092" y="2857428"/>
            <a:ext cx="5218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Next</a:t>
            </a:r>
            <a:br>
              <a:rPr lang="en-US" sz="1350" dirty="0"/>
            </a:br>
            <a:r>
              <a:rPr lang="en-US" sz="1350" dirty="0"/>
              <a:t>???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536217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300" dirty="0"/>
              <a:t>Rapid improvement in hard problems!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8594" y="664029"/>
            <a:ext cx="8729662" cy="569232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2135980" y="975353"/>
            <a:ext cx="4814888" cy="2532634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We want our community</a:t>
            </a:r>
            <a:br>
              <a:rPr lang="en-US" sz="2700" dirty="0"/>
            </a:br>
            <a:r>
              <a:rPr lang="en-US" sz="2700" dirty="0"/>
              <a:t>to keep progressing!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5980" y="4006688"/>
            <a:ext cx="4814887" cy="1711155"/>
          </a:xfrm>
          <a:prstGeom prst="rect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As community grows,</a:t>
            </a:r>
            <a:br>
              <a:rPr lang="en-US" sz="2700" dirty="0"/>
            </a:br>
            <a:r>
              <a:rPr lang="en-US" sz="2700" dirty="0"/>
              <a:t>growing pains appear</a:t>
            </a:r>
          </a:p>
        </p:txBody>
      </p:sp>
    </p:spTree>
    <p:extLst>
      <p:ext uri="{BB962C8B-B14F-4D97-AF65-F5344CB8AC3E}">
        <p14:creationId xmlns:p14="http://schemas.microsoft.com/office/powerpoint/2010/main" val="3427234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46028" y="5659526"/>
            <a:ext cx="3978974" cy="681287"/>
            <a:chOff x="609357" y="5268684"/>
            <a:chExt cx="3978974" cy="681287"/>
          </a:xfrm>
        </p:grpSpPr>
        <p:sp>
          <p:nvSpPr>
            <p:cNvPr id="26" name="TextBox 25"/>
            <p:cNvSpPr txBox="1"/>
            <p:nvPr/>
          </p:nvSpPr>
          <p:spPr>
            <a:xfrm>
              <a:off x="609357" y="5268684"/>
              <a:ext cx="3978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Herbie: </a:t>
              </a:r>
              <a:r>
                <a:rPr lang="en-US" dirty="0" err="1">
                  <a:latin typeface="Consolas" panose="020B0609020204030204" pitchFamily="49" charset="0"/>
                </a:rPr>
                <a:t>ulp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NaN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latin typeface="Consolas" panose="020B0609020204030204" pitchFamily="49" charset="0"/>
                </a:rPr>
                <a:t>Inf</a:t>
              </a:r>
              <a:r>
                <a:rPr lang="en-US" dirty="0">
                  <a:latin typeface="Consolas" panose="020B0609020204030204" pitchFamily="49" charset="0"/>
                </a:rPr>
                <a:t>) = UINT_MAX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357" y="5580639"/>
              <a:ext cx="3949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STOKE: </a:t>
              </a:r>
              <a:r>
                <a:rPr lang="en-US" dirty="0" err="1">
                  <a:latin typeface="Consolas" panose="020B0609020204030204" pitchFamily="49" charset="0"/>
                </a:rPr>
                <a:t>ulp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NaN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latin typeface="Consolas" panose="020B0609020204030204" pitchFamily="49" charset="0"/>
                </a:rPr>
                <a:t>Inf</a:t>
              </a:r>
              <a:r>
                <a:rPr lang="en-US" dirty="0">
                  <a:latin typeface="Consolas" panose="020B0609020204030204" pitchFamily="49" charset="0"/>
                </a:rPr>
                <a:t>) &lt; UINT_MAX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65321" y="3864432"/>
            <a:ext cx="4624471" cy="739055"/>
            <a:chOff x="609357" y="5210916"/>
            <a:chExt cx="4624471" cy="739055"/>
          </a:xfrm>
        </p:grpSpPr>
        <p:sp>
          <p:nvSpPr>
            <p:cNvPr id="29" name="TextBox 28"/>
            <p:cNvSpPr txBox="1"/>
            <p:nvPr/>
          </p:nvSpPr>
          <p:spPr>
            <a:xfrm>
              <a:off x="609357" y="5210916"/>
              <a:ext cx="4624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Fluctuat</a:t>
              </a:r>
              <a:r>
                <a:rPr lang="en-US" b="1" dirty="0"/>
                <a:t>: </a:t>
              </a:r>
              <a:r>
                <a:rPr lang="en-US" dirty="0">
                  <a:latin typeface="Consolas" panose="020B0609020204030204" pitchFamily="49" charset="0"/>
                </a:rPr>
                <a:t>Poly, </a:t>
              </a:r>
              <a:r>
                <a:rPr lang="en-US" dirty="0" err="1">
                  <a:latin typeface="Consolas" panose="020B0609020204030204" pitchFamily="49" charset="0"/>
                </a:rPr>
                <a:t>Inv</a:t>
              </a:r>
              <a:r>
                <a:rPr lang="en-US" dirty="0">
                  <a:latin typeface="Consolas" panose="020B0609020204030204" pitchFamily="49" charset="0"/>
                </a:rPr>
                <a:t>, F1a, F1b, idem, 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9357" y="5580639"/>
              <a:ext cx="4019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FPTaylor</a:t>
              </a:r>
              <a:r>
                <a:rPr lang="en-US" b="1" dirty="0"/>
                <a:t>: </a:t>
              </a:r>
              <a:r>
                <a:rPr lang="en-US" dirty="0">
                  <a:latin typeface="Consolas" panose="020B0609020204030204" pitchFamily="49" charset="0"/>
                </a:rPr>
                <a:t>sine, </a:t>
              </a:r>
              <a:r>
                <a:rPr lang="en-US" dirty="0" err="1">
                  <a:latin typeface="Consolas" panose="020B0609020204030204" pitchFamily="49" charset="0"/>
                </a:rPr>
                <a:t>sqrt</a:t>
              </a:r>
              <a:r>
                <a:rPr lang="en-US" dirty="0"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latin typeface="Consolas" panose="020B0609020204030204" pitchFamily="49" charset="0"/>
                </a:rPr>
                <a:t>verhulst</a:t>
              </a:r>
              <a:r>
                <a:rPr lang="en-US" dirty="0">
                  <a:latin typeface="Consolas" panose="020B0609020204030204" pitchFamily="49" charset="0"/>
                </a:rPr>
                <a:t>, …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41689" y="2089364"/>
            <a:ext cx="5061770" cy="716501"/>
            <a:chOff x="605018" y="5233470"/>
            <a:chExt cx="5061770" cy="716501"/>
          </a:xfrm>
        </p:grpSpPr>
        <p:sp>
          <p:nvSpPr>
            <p:cNvPr id="32" name="TextBox 31"/>
            <p:cNvSpPr txBox="1"/>
            <p:nvPr/>
          </p:nvSpPr>
          <p:spPr>
            <a:xfrm>
              <a:off x="605018" y="5233470"/>
              <a:ext cx="5061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Rosa: </a:t>
              </a:r>
              <a:r>
                <a:rPr lang="en-US" dirty="0" err="1">
                  <a:latin typeface="Consolas" panose="020B0609020204030204" pitchFamily="49" charset="0"/>
                </a:rPr>
                <a:t>def</a:t>
              </a:r>
              <a:r>
                <a:rPr lang="en-US" dirty="0">
                  <a:latin typeface="Consolas" panose="020B0609020204030204" pitchFamily="49" charset="0"/>
                </a:rPr>
                <a:t> example(x: Double): Double = …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9357" y="5580639"/>
              <a:ext cx="4584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Salsa: </a:t>
              </a:r>
              <a:r>
                <a:rPr lang="en-US" dirty="0">
                  <a:latin typeface="Consolas" panose="020B0609020204030204" pitchFamily="49" charset="0"/>
                </a:rPr>
                <a:t>double example(double x) { … }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54599" y="1966008"/>
                <a:ext cx="2583656" cy="61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599" y="1966008"/>
                <a:ext cx="2583656" cy="619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080694" y="374933"/>
            <a:ext cx="3598793" cy="11353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 growing pains in</a:t>
            </a:r>
            <a:br>
              <a:rPr lang="en-US" dirty="0"/>
            </a:br>
            <a:r>
              <a:rPr lang="en-US" dirty="0"/>
              <a:t>compilers, HPC, SAT, SMT, …</a:t>
            </a:r>
            <a:br>
              <a:rPr lang="en-US" dirty="0"/>
            </a:br>
            <a:r>
              <a:rPr lang="en-US" dirty="0"/>
              <a:t>communities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7149" y="1591368"/>
            <a:ext cx="2882966" cy="1391479"/>
            <a:chOff x="257149" y="1591368"/>
            <a:chExt cx="2882966" cy="139147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1503614" y="2269252"/>
              <a:ext cx="791792" cy="401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49685" y="2069087"/>
              <a:ext cx="63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Rosa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76442" y="208458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Salsa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76649" y="1612468"/>
              <a:ext cx="2463466" cy="13492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253925" y="2102442"/>
              <a:ext cx="139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Composition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8079" y="3353358"/>
            <a:ext cx="2882036" cy="1391479"/>
            <a:chOff x="258079" y="3353358"/>
            <a:chExt cx="2882036" cy="139147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1417326" y="3610526"/>
              <a:ext cx="391384" cy="4627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98131" y="4171893"/>
              <a:ext cx="989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FPTaylor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6521" y="4171893"/>
              <a:ext cx="9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Fluctuat</a:t>
              </a:r>
              <a:endParaRPr lang="en-US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012384" y="3610525"/>
              <a:ext cx="391384" cy="4627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676649" y="3374458"/>
              <a:ext cx="2463466" cy="13492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-252995" y="3864432"/>
              <a:ext cx="139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Evaluation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2243" y="5005999"/>
            <a:ext cx="2877657" cy="1676383"/>
            <a:chOff x="252243" y="5005999"/>
            <a:chExt cx="2877657" cy="1676383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023741" y="5846769"/>
              <a:ext cx="391384" cy="4627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19433" y="5323297"/>
              <a:ext cx="793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STOKE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8975" y="5323297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Herbie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346240" y="5846768"/>
              <a:ext cx="391384" cy="4627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666434" y="5169551"/>
              <a:ext cx="2463466" cy="13492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-401283" y="5659525"/>
              <a:ext cx="1676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6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807243" y="1250158"/>
            <a:ext cx="7708107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FPBench</a:t>
            </a:r>
            <a:endParaRPr lang="en-US" sz="2700" dirty="0"/>
          </a:p>
        </p:txBody>
      </p:sp>
      <p:sp>
        <p:nvSpPr>
          <p:cNvPr id="2" name="TextBox 1"/>
          <p:cNvSpPr txBox="1"/>
          <p:nvPr/>
        </p:nvSpPr>
        <p:spPr>
          <a:xfrm>
            <a:off x="1853886" y="3363685"/>
            <a:ext cx="5614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FPBench</a:t>
            </a:r>
            <a:r>
              <a:rPr lang="en-US" sz="2800" dirty="0"/>
              <a:t> is </a:t>
            </a:r>
            <a:r>
              <a:rPr lang="en-US" sz="2800" b="1" dirty="0"/>
              <a:t>community infrastructure</a:t>
            </a:r>
            <a:r>
              <a:rPr lang="en-US" sz="2800" dirty="0"/>
              <a:t> for </a:t>
            </a:r>
            <a:r>
              <a:rPr lang="en-US" sz="2800" b="1" dirty="0"/>
              <a:t>cooperation</a:t>
            </a:r>
            <a:r>
              <a:rPr lang="en-US" sz="2800" dirty="0"/>
              <a:t> and </a:t>
            </a:r>
            <a:r>
              <a:rPr lang="en-US" sz="2800" b="1" dirty="0"/>
              <a:t>comparison</a:t>
            </a:r>
            <a:br>
              <a:rPr lang="en-US" sz="2800" dirty="0"/>
            </a:br>
            <a:r>
              <a:rPr lang="en-US" sz="2800" dirty="0"/>
              <a:t>in the FP community.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4" y="1380945"/>
            <a:ext cx="874282" cy="87428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8650" y="536217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hlinkClick r:id="rId3"/>
              </a:rPr>
              <a:t>http://fpbench.org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8097207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9007" y="2661048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Benchmark suite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07245" y="2661048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Common format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50769" y="2661048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Named measures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243" y="1250158"/>
            <a:ext cx="7708107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/>
              <a:t>FPBench</a:t>
            </a:r>
            <a:endParaRPr lang="en-US" sz="2700" dirty="0"/>
          </a:p>
        </p:txBody>
      </p:sp>
      <p:sp>
        <p:nvSpPr>
          <p:cNvPr id="2" name="8-Point Star 1"/>
          <p:cNvSpPr/>
          <p:nvPr/>
        </p:nvSpPr>
        <p:spPr>
          <a:xfrm>
            <a:off x="8043863" y="1871663"/>
            <a:ext cx="714375" cy="714375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700" dirty="0"/>
              <a:t>β</a:t>
            </a:r>
            <a:endParaRPr lang="en-US" sz="27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4" y="1380945"/>
            <a:ext cx="874282" cy="8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9007" y="2661047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Benchmark suite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07245" y="2661047"/>
            <a:ext cx="2364581" cy="11358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Common format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50769" y="2661048"/>
            <a:ext cx="2364581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Named measures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7243" y="1250158"/>
            <a:ext cx="7708107" cy="11358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FPBench</a:t>
            </a:r>
            <a:endParaRPr lang="en-US" sz="2700" dirty="0"/>
          </a:p>
        </p:txBody>
      </p:sp>
      <p:sp>
        <p:nvSpPr>
          <p:cNvPr id="2" name="8-Point Star 1"/>
          <p:cNvSpPr/>
          <p:nvPr/>
        </p:nvSpPr>
        <p:spPr>
          <a:xfrm>
            <a:off x="8043863" y="1871663"/>
            <a:ext cx="714375" cy="714375"/>
          </a:xfrm>
          <a:prstGeom prst="star8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700" dirty="0"/>
              <a:t>β</a:t>
            </a:r>
            <a:endParaRPr lang="en-US" sz="27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04" y="1380945"/>
            <a:ext cx="874282" cy="8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4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79124" y="3689848"/>
            <a:ext cx="5236049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FPCore</a:t>
            </a:r>
            <a:r>
              <a:rPr lang="en-US" altLang="en-US" sz="2400" dirty="0">
                <a:latin typeface="Consolas" panose="020B0609020204030204" pitchFamily="49" charset="0"/>
              </a:rPr>
              <a:t> (x)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nsolas" panose="020B0609020204030204" pitchFamily="49" charset="0"/>
              </a:rPr>
              <a:t>  (- (</a:t>
            </a:r>
            <a:r>
              <a:rPr lang="en-US" altLang="en-US" sz="2400" dirty="0" err="1">
                <a:latin typeface="Consolas" panose="020B0609020204030204" pitchFamily="49" charset="0"/>
              </a:rPr>
              <a:t>sqrt</a:t>
            </a:r>
            <a:r>
              <a:rPr lang="en-US" altLang="en-US" sz="2400" dirty="0">
                <a:latin typeface="Consolas" panose="020B0609020204030204" pitchFamily="49" charset="0"/>
              </a:rPr>
              <a:t> (+ x 1)) (</a:t>
            </a:r>
            <a:r>
              <a:rPr lang="en-US" altLang="en-US" sz="2400" dirty="0" err="1">
                <a:latin typeface="Consolas" panose="020B0609020204030204" pitchFamily="49" charset="0"/>
              </a:rPr>
              <a:t>sqrt</a:t>
            </a:r>
            <a:r>
              <a:rPr lang="en-US" altLang="en-US" sz="2400" dirty="0">
                <a:latin typeface="Consolas" panose="020B0609020204030204" pitchFamily="49" charset="0"/>
              </a:rPr>
              <a:t> x)))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868163" y="3148457"/>
            <a:ext cx="1346029" cy="373912"/>
          </a:xfrm>
          <a:prstGeom prst="wedgeRoundRectCallout">
            <a:avLst>
              <a:gd name="adj1" fmla="val -22754"/>
              <a:gd name="adj2" fmla="val 1060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793433" y="5917203"/>
            <a:ext cx="2070395" cy="439148"/>
          </a:xfrm>
          <a:prstGeom prst="wedgeRoundRectCallout">
            <a:avLst>
              <a:gd name="adj1" fmla="val -20819"/>
              <a:gd name="adj2" fmla="val -1132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S-expression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80172" y="2241460"/>
                <a:ext cx="2583656" cy="61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72" y="2241460"/>
                <a:ext cx="2583656" cy="619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728</Words>
  <Application>Microsoft Office PowerPoint</Application>
  <PresentationFormat>On-screen Show (4:3)</PresentationFormat>
  <Paragraphs>250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Toward a Standard  Benchmark Format and Suite  for Floating-Point Analysis</vt:lpstr>
      <vt:lpstr>Incredible progress…</vt:lpstr>
      <vt:lpstr>Incredible progress…</vt:lpstr>
      <vt:lpstr>Incredible progress…</vt:lpstr>
      <vt:lpstr>Growing pains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FPCore common format</vt:lpstr>
      <vt:lpstr>PowerPoint Presentation</vt:lpstr>
      <vt:lpstr>PowerPoint Presentation</vt:lpstr>
      <vt:lpstr>FPBench benchmark suite</vt:lpstr>
      <vt:lpstr>FPBench benchmark suite</vt:lpstr>
      <vt:lpstr>PowerPoint Presentation</vt:lpstr>
      <vt:lpstr>PowerPoint Presentation</vt:lpstr>
      <vt:lpstr>FPBench measures</vt:lpstr>
      <vt:lpstr>FPBench axes of measurement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Standard  Benchmark Format and Suite  for Floating-Point Analysis</dc:title>
  <dc:creator>Pavel Panchekha</dc:creator>
  <cp:lastModifiedBy>Pavel Panchekha</cp:lastModifiedBy>
  <cp:revision>58</cp:revision>
  <dcterms:created xsi:type="dcterms:W3CDTF">2016-07-07T02:38:26Z</dcterms:created>
  <dcterms:modified xsi:type="dcterms:W3CDTF">2016-07-19T20:06:50Z</dcterms:modified>
</cp:coreProperties>
</file>