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8.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51" r:id="rId1"/>
    <p:sldMasterId id="2147483873" r:id="rId2"/>
    <p:sldMasterId id="2147483974" r:id="rId3"/>
    <p:sldMasterId id="2147484048" r:id="rId4"/>
    <p:sldMasterId id="2147484054" r:id="rId5"/>
    <p:sldMasterId id="2147484060" r:id="rId6"/>
    <p:sldMasterId id="2147484370" r:id="rId7"/>
    <p:sldMasterId id="2147484374" r:id="rId8"/>
    <p:sldMasterId id="2147484379" r:id="rId9"/>
  </p:sldMasterIdLst>
  <p:notesMasterIdLst>
    <p:notesMasterId r:id="rId51"/>
  </p:notesMasterIdLst>
  <p:sldIdLst>
    <p:sldId id="521" r:id="rId10"/>
    <p:sldId id="456" r:id="rId11"/>
    <p:sldId id="476" r:id="rId12"/>
    <p:sldId id="501" r:id="rId13"/>
    <p:sldId id="483" r:id="rId14"/>
    <p:sldId id="484" r:id="rId15"/>
    <p:sldId id="485" r:id="rId16"/>
    <p:sldId id="486" r:id="rId17"/>
    <p:sldId id="487" r:id="rId18"/>
    <p:sldId id="488" r:id="rId19"/>
    <p:sldId id="530" r:id="rId20"/>
    <p:sldId id="490" r:id="rId21"/>
    <p:sldId id="529" r:id="rId22"/>
    <p:sldId id="504" r:id="rId23"/>
    <p:sldId id="492" r:id="rId24"/>
    <p:sldId id="502" r:id="rId25"/>
    <p:sldId id="493" r:id="rId26"/>
    <p:sldId id="506" r:id="rId27"/>
    <p:sldId id="505" r:id="rId28"/>
    <p:sldId id="495" r:id="rId29"/>
    <p:sldId id="494" r:id="rId30"/>
    <p:sldId id="496" r:id="rId31"/>
    <p:sldId id="512" r:id="rId32"/>
    <p:sldId id="531" r:id="rId33"/>
    <p:sldId id="523" r:id="rId34"/>
    <p:sldId id="509" r:id="rId35"/>
    <p:sldId id="510" r:id="rId36"/>
    <p:sldId id="508" r:id="rId37"/>
    <p:sldId id="511" r:id="rId38"/>
    <p:sldId id="497" r:id="rId39"/>
    <p:sldId id="513" r:id="rId40"/>
    <p:sldId id="514" r:id="rId41"/>
    <p:sldId id="524" r:id="rId42"/>
    <p:sldId id="498" r:id="rId43"/>
    <p:sldId id="518" r:id="rId44"/>
    <p:sldId id="525" r:id="rId45"/>
    <p:sldId id="517" r:id="rId46"/>
    <p:sldId id="527" r:id="rId47"/>
    <p:sldId id="516" r:id="rId48"/>
    <p:sldId id="474" r:id="rId49"/>
    <p:sldId id="528" r:id="rId50"/>
  </p:sldIdLst>
  <p:sldSz cx="9144000" cy="6858000" type="screen4x3"/>
  <p:notesSz cx="6669088" cy="9926638"/>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CC"/>
    <a:srgbClr val="FFFFFF"/>
    <a:srgbClr val="038EED"/>
    <a:srgbClr val="1D4C72"/>
    <a:srgbClr val="FFFCF7"/>
    <a:srgbClr val="71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615" autoAdjust="0"/>
    <p:restoredTop sz="86420" autoAdjust="0"/>
  </p:normalViewPr>
  <p:slideViewPr>
    <p:cSldViewPr>
      <p:cViewPr>
        <p:scale>
          <a:sx n="79" d="100"/>
          <a:sy n="79" d="100"/>
        </p:scale>
        <p:origin x="-210" y="-36"/>
      </p:cViewPr>
      <p:guideLst>
        <p:guide orient="horz" pos="2160"/>
        <p:guide pos="2880"/>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oleObject" Target="&#1514;&#1512;&#1513;&#1497;&#1501;%20&#1489;-%20Microsoft%20PowerPoint"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1514;&#1512;&#1513;&#1497;&#1501;%20&#1489;-%20Microsoft%20PowerPoint"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1514;&#1512;&#1513;&#1497;&#1501;%20&#1489;-%20Microsoft%20PowerPoint"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1514;&#1512;&#1513;&#1497;&#1501;%20&#1489;-%20Microsoft%20PowerPoint"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1514;&#1512;&#1513;&#1497;&#1501;%20&#1489;-%20Microsoft%20PowerPoint"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1514;&#1512;&#1513;&#1497;&#1501;%20&#1489;-%20Microsoft%20PowerPoint" TargetMode="External"/><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he-IL" sz="1600" dirty="0" smtClean="0"/>
              <a:t>הקשר בין</a:t>
            </a:r>
            <a:r>
              <a:rPr lang="he-IL" sz="1600" baseline="0" dirty="0" smtClean="0"/>
              <a:t> נפח תמיסת המצע שהוספה ובין נפח החמצן שנפלט</a:t>
            </a:r>
            <a:endParaRPr lang="he-IL" sz="1600" dirty="0"/>
          </a:p>
        </c:rich>
      </c:tx>
      <c:layout>
        <c:manualLayout>
          <c:xMode val="edge"/>
          <c:yMode val="edge"/>
          <c:x val="0.18558333333333346"/>
          <c:y val="2.7777777777777814E-2"/>
        </c:manualLayout>
      </c:layout>
      <c:overlay val="0"/>
    </c:title>
    <c:autoTitleDeleted val="0"/>
    <c:plotArea>
      <c:layout/>
      <c:scatterChart>
        <c:scatterStyle val="smoothMarker"/>
        <c:varyColors val="0"/>
        <c:ser>
          <c:idx val="0"/>
          <c:order val="0"/>
          <c:tx>
            <c:strRef>
              <c:f>'[תרשים ב- Microsoft PowerPoint]גיליון1'!$B$11:$B$12</c:f>
              <c:strCache>
                <c:ptCount val="1"/>
                <c:pt idx="0">
                  <c:v>נפח החמצן שנפלט (מ"ל)*</c:v>
                </c:pt>
              </c:strCache>
            </c:strRef>
          </c:tx>
          <c:xVal>
            <c:numRef>
              <c:f>'[תרשים ב- Microsoft PowerPoint]גיליון1'!$A$13:$A$17</c:f>
              <c:numCache>
                <c:formatCode>General</c:formatCode>
                <c:ptCount val="5"/>
                <c:pt idx="0">
                  <c:v>0</c:v>
                </c:pt>
                <c:pt idx="1">
                  <c:v>2</c:v>
                </c:pt>
                <c:pt idx="2">
                  <c:v>4</c:v>
                </c:pt>
                <c:pt idx="3">
                  <c:v>6</c:v>
                </c:pt>
                <c:pt idx="4">
                  <c:v>8</c:v>
                </c:pt>
              </c:numCache>
            </c:numRef>
          </c:xVal>
          <c:yVal>
            <c:numRef>
              <c:f>'[תרשים ב- Microsoft PowerPoint]גיליון1'!$B$13:$B$17</c:f>
              <c:numCache>
                <c:formatCode>General</c:formatCode>
                <c:ptCount val="5"/>
                <c:pt idx="0">
                  <c:v>0</c:v>
                </c:pt>
                <c:pt idx="1">
                  <c:v>0.5</c:v>
                </c:pt>
                <c:pt idx="2">
                  <c:v>1</c:v>
                </c:pt>
                <c:pt idx="3">
                  <c:v>1.3</c:v>
                </c:pt>
                <c:pt idx="4">
                  <c:v>1.5</c:v>
                </c:pt>
              </c:numCache>
            </c:numRef>
          </c:yVal>
          <c:smooth val="1"/>
        </c:ser>
        <c:dLbls>
          <c:showLegendKey val="0"/>
          <c:showVal val="0"/>
          <c:showCatName val="0"/>
          <c:showSerName val="0"/>
          <c:showPercent val="0"/>
          <c:showBubbleSize val="0"/>
        </c:dLbls>
        <c:axId val="92059136"/>
        <c:axId val="92061056"/>
      </c:scatterChart>
      <c:valAx>
        <c:axId val="92059136"/>
        <c:scaling>
          <c:orientation val="minMax"/>
        </c:scaling>
        <c:delete val="0"/>
        <c:axPos val="b"/>
        <c:title>
          <c:tx>
            <c:rich>
              <a:bodyPr/>
              <a:lstStyle/>
              <a:p>
                <a:pPr>
                  <a:defRPr/>
                </a:pPr>
                <a:r>
                  <a:rPr lang="he-IL" sz="1400" dirty="0" smtClean="0"/>
                  <a:t>נפח תמיסת המצע (</a:t>
                </a:r>
                <a:r>
                  <a:rPr lang="he-IL" sz="1400" dirty="0" err="1" smtClean="0"/>
                  <a:t>במ"ל</a:t>
                </a:r>
                <a:r>
                  <a:rPr lang="he-IL" sz="1400" dirty="0" smtClean="0"/>
                  <a:t>)</a:t>
                </a:r>
                <a:endParaRPr lang="he-IL" sz="1400" dirty="0"/>
              </a:p>
            </c:rich>
          </c:tx>
          <c:layout>
            <c:manualLayout>
              <c:xMode val="edge"/>
              <c:yMode val="edge"/>
              <c:x val="0.54867741923901125"/>
              <c:y val="0.88332656155733758"/>
            </c:manualLayout>
          </c:layout>
          <c:overlay val="0"/>
        </c:title>
        <c:numFmt formatCode="General" sourceLinked="1"/>
        <c:majorTickMark val="out"/>
        <c:minorTickMark val="none"/>
        <c:tickLblPos val="nextTo"/>
        <c:txPr>
          <a:bodyPr/>
          <a:lstStyle/>
          <a:p>
            <a:pPr>
              <a:defRPr sz="1200"/>
            </a:pPr>
            <a:endParaRPr lang="he-IL"/>
          </a:p>
        </c:txPr>
        <c:crossAx val="92061056"/>
        <c:crosses val="autoZero"/>
        <c:crossBetween val="midCat"/>
      </c:valAx>
      <c:valAx>
        <c:axId val="92061056"/>
        <c:scaling>
          <c:orientation val="minMax"/>
        </c:scaling>
        <c:delete val="0"/>
        <c:axPos val="l"/>
        <c:majorGridlines/>
        <c:title>
          <c:tx>
            <c:rich>
              <a:bodyPr rot="0" vert="horz"/>
              <a:lstStyle/>
              <a:p>
                <a:pPr>
                  <a:defRPr/>
                </a:pPr>
                <a:r>
                  <a:rPr lang="he-IL" sz="1400" dirty="0" smtClean="0"/>
                  <a:t>גובה שכבת בועות החמצן (בס"מ)</a:t>
                </a:r>
                <a:endParaRPr lang="he-IL" sz="1400" dirty="0"/>
              </a:p>
            </c:rich>
          </c:tx>
          <c:layout>
            <c:manualLayout>
              <c:xMode val="edge"/>
              <c:yMode val="edge"/>
              <c:x val="1.2667060575679002E-2"/>
              <c:y val="0.27145224445700933"/>
            </c:manualLayout>
          </c:layout>
          <c:overlay val="0"/>
        </c:title>
        <c:numFmt formatCode="General" sourceLinked="1"/>
        <c:majorTickMark val="out"/>
        <c:minorTickMark val="none"/>
        <c:tickLblPos val="nextTo"/>
        <c:txPr>
          <a:bodyPr/>
          <a:lstStyle/>
          <a:p>
            <a:pPr>
              <a:defRPr sz="1200"/>
            </a:pPr>
            <a:endParaRPr lang="he-IL"/>
          </a:p>
        </c:txPr>
        <c:crossAx val="92059136"/>
        <c:crosses val="autoZero"/>
        <c:crossBetween val="midCat"/>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he-IL" sz="1600" dirty="0" smtClean="0"/>
              <a:t>הקשר בין</a:t>
            </a:r>
            <a:r>
              <a:rPr lang="he-IL" sz="1600" baseline="0" dirty="0" smtClean="0"/>
              <a:t> נפח תמיסת המצע שהוספה ובין נפח החמצן שנפלט</a:t>
            </a:r>
            <a:endParaRPr lang="he-IL" sz="1600" dirty="0"/>
          </a:p>
        </c:rich>
      </c:tx>
      <c:layout>
        <c:manualLayout>
          <c:xMode val="edge"/>
          <c:yMode val="edge"/>
          <c:x val="0.18558333333333346"/>
          <c:y val="2.7777777777777811E-2"/>
        </c:manualLayout>
      </c:layout>
      <c:overlay val="0"/>
    </c:title>
    <c:autoTitleDeleted val="0"/>
    <c:plotArea>
      <c:layout/>
      <c:scatterChart>
        <c:scatterStyle val="smoothMarker"/>
        <c:varyColors val="0"/>
        <c:ser>
          <c:idx val="0"/>
          <c:order val="0"/>
          <c:tx>
            <c:strRef>
              <c:f>'[תרשים ב- Microsoft PowerPoint]גיליון1'!$B$11:$B$12</c:f>
              <c:strCache>
                <c:ptCount val="1"/>
                <c:pt idx="0">
                  <c:v>נפח החמצן שנפלט (מ"ל)*</c:v>
                </c:pt>
              </c:strCache>
            </c:strRef>
          </c:tx>
          <c:xVal>
            <c:numRef>
              <c:f>'[תרשים ב- Microsoft PowerPoint]גיליון1'!$A$13:$A$17</c:f>
              <c:numCache>
                <c:formatCode>General</c:formatCode>
                <c:ptCount val="5"/>
                <c:pt idx="0">
                  <c:v>0</c:v>
                </c:pt>
                <c:pt idx="1">
                  <c:v>2</c:v>
                </c:pt>
                <c:pt idx="2">
                  <c:v>4</c:v>
                </c:pt>
                <c:pt idx="3">
                  <c:v>6</c:v>
                </c:pt>
                <c:pt idx="4">
                  <c:v>8</c:v>
                </c:pt>
              </c:numCache>
            </c:numRef>
          </c:xVal>
          <c:yVal>
            <c:numRef>
              <c:f>'[תרשים ב- Microsoft PowerPoint]גיליון1'!$B$13:$B$17</c:f>
              <c:numCache>
                <c:formatCode>General</c:formatCode>
                <c:ptCount val="5"/>
                <c:pt idx="0">
                  <c:v>0</c:v>
                </c:pt>
                <c:pt idx="1">
                  <c:v>0.5</c:v>
                </c:pt>
                <c:pt idx="2">
                  <c:v>1</c:v>
                </c:pt>
                <c:pt idx="3">
                  <c:v>1.3</c:v>
                </c:pt>
                <c:pt idx="4">
                  <c:v>1.5</c:v>
                </c:pt>
              </c:numCache>
            </c:numRef>
          </c:yVal>
          <c:smooth val="1"/>
        </c:ser>
        <c:dLbls>
          <c:showLegendKey val="0"/>
          <c:showVal val="0"/>
          <c:showCatName val="0"/>
          <c:showSerName val="0"/>
          <c:showPercent val="0"/>
          <c:showBubbleSize val="0"/>
        </c:dLbls>
        <c:axId val="92129536"/>
        <c:axId val="92131712"/>
      </c:scatterChart>
      <c:valAx>
        <c:axId val="92129536"/>
        <c:scaling>
          <c:orientation val="minMax"/>
        </c:scaling>
        <c:delete val="0"/>
        <c:axPos val="b"/>
        <c:title>
          <c:tx>
            <c:rich>
              <a:bodyPr/>
              <a:lstStyle/>
              <a:p>
                <a:pPr>
                  <a:defRPr/>
                </a:pPr>
                <a:r>
                  <a:rPr lang="he-IL" sz="1400" dirty="0" smtClean="0"/>
                  <a:t>נפח תמיסת המצע (</a:t>
                </a:r>
                <a:r>
                  <a:rPr lang="he-IL" sz="1400" dirty="0" err="1" smtClean="0"/>
                  <a:t>במ"ל</a:t>
                </a:r>
                <a:r>
                  <a:rPr lang="he-IL" sz="1400" dirty="0" smtClean="0"/>
                  <a:t>)</a:t>
                </a:r>
                <a:endParaRPr lang="he-IL" sz="1400" dirty="0"/>
              </a:p>
            </c:rich>
          </c:tx>
          <c:layout>
            <c:manualLayout>
              <c:xMode val="edge"/>
              <c:yMode val="edge"/>
              <c:x val="0.54867741923901125"/>
              <c:y val="0.88332656155733746"/>
            </c:manualLayout>
          </c:layout>
          <c:overlay val="0"/>
        </c:title>
        <c:numFmt formatCode="General" sourceLinked="1"/>
        <c:majorTickMark val="out"/>
        <c:minorTickMark val="none"/>
        <c:tickLblPos val="nextTo"/>
        <c:txPr>
          <a:bodyPr/>
          <a:lstStyle/>
          <a:p>
            <a:pPr>
              <a:defRPr sz="1200"/>
            </a:pPr>
            <a:endParaRPr lang="he-IL"/>
          </a:p>
        </c:txPr>
        <c:crossAx val="92131712"/>
        <c:crosses val="autoZero"/>
        <c:crossBetween val="midCat"/>
      </c:valAx>
      <c:valAx>
        <c:axId val="92131712"/>
        <c:scaling>
          <c:orientation val="minMax"/>
        </c:scaling>
        <c:delete val="0"/>
        <c:axPos val="l"/>
        <c:majorGridlines/>
        <c:title>
          <c:tx>
            <c:rich>
              <a:bodyPr rot="0" vert="horz"/>
              <a:lstStyle/>
              <a:p>
                <a:pPr>
                  <a:defRPr/>
                </a:pPr>
                <a:r>
                  <a:rPr lang="he-IL" sz="1400" dirty="0" smtClean="0"/>
                  <a:t>גובה שכבת בועות החמצן (בס"מ)</a:t>
                </a:r>
                <a:endParaRPr lang="he-IL" sz="1400" dirty="0"/>
              </a:p>
            </c:rich>
          </c:tx>
          <c:layout>
            <c:manualLayout>
              <c:xMode val="edge"/>
              <c:yMode val="edge"/>
              <c:x val="1.2667060575678998E-2"/>
              <c:y val="0.27145224445700933"/>
            </c:manualLayout>
          </c:layout>
          <c:overlay val="0"/>
        </c:title>
        <c:numFmt formatCode="General" sourceLinked="1"/>
        <c:majorTickMark val="out"/>
        <c:minorTickMark val="none"/>
        <c:tickLblPos val="nextTo"/>
        <c:txPr>
          <a:bodyPr/>
          <a:lstStyle/>
          <a:p>
            <a:pPr>
              <a:defRPr sz="1200"/>
            </a:pPr>
            <a:endParaRPr lang="he-IL"/>
          </a:p>
        </c:txPr>
        <c:crossAx val="92129536"/>
        <c:crosses val="autoZero"/>
        <c:crossBetween val="midCat"/>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he-IL" sz="1600" dirty="0" smtClean="0"/>
              <a:t>הקשר בין</a:t>
            </a:r>
            <a:r>
              <a:rPr lang="he-IL" sz="1600" baseline="0" dirty="0" smtClean="0"/>
              <a:t> נפח תמיסת המצע שהוספה ובין נפח החמצן שנפלט</a:t>
            </a:r>
            <a:endParaRPr lang="he-IL" sz="1600" dirty="0"/>
          </a:p>
        </c:rich>
      </c:tx>
      <c:layout>
        <c:manualLayout>
          <c:xMode val="edge"/>
          <c:yMode val="edge"/>
          <c:x val="0.18558333333333346"/>
          <c:y val="2.7777777777777811E-2"/>
        </c:manualLayout>
      </c:layout>
      <c:overlay val="0"/>
    </c:title>
    <c:autoTitleDeleted val="0"/>
    <c:plotArea>
      <c:layout/>
      <c:scatterChart>
        <c:scatterStyle val="smoothMarker"/>
        <c:varyColors val="0"/>
        <c:ser>
          <c:idx val="0"/>
          <c:order val="0"/>
          <c:tx>
            <c:strRef>
              <c:f>'[תרשים ב- Microsoft PowerPoint]גיליון1'!$B$11:$B$12</c:f>
              <c:strCache>
                <c:ptCount val="1"/>
                <c:pt idx="0">
                  <c:v>נפח החמצן שנפלט (מ"ל)*</c:v>
                </c:pt>
              </c:strCache>
            </c:strRef>
          </c:tx>
          <c:xVal>
            <c:numRef>
              <c:f>'[תרשים ב- Microsoft PowerPoint]גיליון1'!$A$13:$A$17</c:f>
              <c:numCache>
                <c:formatCode>General</c:formatCode>
                <c:ptCount val="5"/>
                <c:pt idx="0">
                  <c:v>0</c:v>
                </c:pt>
                <c:pt idx="1">
                  <c:v>2</c:v>
                </c:pt>
                <c:pt idx="2">
                  <c:v>4</c:v>
                </c:pt>
                <c:pt idx="3">
                  <c:v>6</c:v>
                </c:pt>
                <c:pt idx="4">
                  <c:v>8</c:v>
                </c:pt>
              </c:numCache>
            </c:numRef>
          </c:xVal>
          <c:yVal>
            <c:numRef>
              <c:f>'[תרשים ב- Microsoft PowerPoint]גיליון1'!$B$13:$B$17</c:f>
              <c:numCache>
                <c:formatCode>General</c:formatCode>
                <c:ptCount val="5"/>
                <c:pt idx="0">
                  <c:v>0</c:v>
                </c:pt>
                <c:pt idx="1">
                  <c:v>0.5</c:v>
                </c:pt>
                <c:pt idx="2">
                  <c:v>1</c:v>
                </c:pt>
                <c:pt idx="3">
                  <c:v>1.3</c:v>
                </c:pt>
                <c:pt idx="4">
                  <c:v>1.5</c:v>
                </c:pt>
              </c:numCache>
            </c:numRef>
          </c:yVal>
          <c:smooth val="1"/>
        </c:ser>
        <c:dLbls>
          <c:showLegendKey val="0"/>
          <c:showVal val="0"/>
          <c:showCatName val="0"/>
          <c:showSerName val="0"/>
          <c:showPercent val="0"/>
          <c:showBubbleSize val="0"/>
        </c:dLbls>
        <c:axId val="92388352"/>
        <c:axId val="92398720"/>
      </c:scatterChart>
      <c:valAx>
        <c:axId val="92388352"/>
        <c:scaling>
          <c:orientation val="minMax"/>
        </c:scaling>
        <c:delete val="0"/>
        <c:axPos val="b"/>
        <c:title>
          <c:tx>
            <c:rich>
              <a:bodyPr/>
              <a:lstStyle/>
              <a:p>
                <a:pPr>
                  <a:defRPr/>
                </a:pPr>
                <a:r>
                  <a:rPr lang="he-IL" sz="1400" dirty="0" smtClean="0"/>
                  <a:t>נפח תמיסת המצע (</a:t>
                </a:r>
                <a:r>
                  <a:rPr lang="he-IL" sz="1400" dirty="0" err="1" smtClean="0"/>
                  <a:t>במ"ל</a:t>
                </a:r>
                <a:r>
                  <a:rPr lang="he-IL" sz="1400" dirty="0" smtClean="0"/>
                  <a:t>)</a:t>
                </a:r>
                <a:endParaRPr lang="he-IL" sz="1400" dirty="0"/>
              </a:p>
            </c:rich>
          </c:tx>
          <c:layout>
            <c:manualLayout>
              <c:xMode val="edge"/>
              <c:yMode val="edge"/>
              <c:x val="0.54867741923901125"/>
              <c:y val="0.88332656155733746"/>
            </c:manualLayout>
          </c:layout>
          <c:overlay val="0"/>
        </c:title>
        <c:numFmt formatCode="General" sourceLinked="1"/>
        <c:majorTickMark val="out"/>
        <c:minorTickMark val="none"/>
        <c:tickLblPos val="nextTo"/>
        <c:txPr>
          <a:bodyPr/>
          <a:lstStyle/>
          <a:p>
            <a:pPr>
              <a:defRPr sz="1200"/>
            </a:pPr>
            <a:endParaRPr lang="he-IL"/>
          </a:p>
        </c:txPr>
        <c:crossAx val="92398720"/>
        <c:crosses val="autoZero"/>
        <c:crossBetween val="midCat"/>
      </c:valAx>
      <c:valAx>
        <c:axId val="92398720"/>
        <c:scaling>
          <c:orientation val="minMax"/>
        </c:scaling>
        <c:delete val="0"/>
        <c:axPos val="l"/>
        <c:majorGridlines/>
        <c:title>
          <c:tx>
            <c:rich>
              <a:bodyPr rot="0" vert="horz"/>
              <a:lstStyle/>
              <a:p>
                <a:pPr>
                  <a:defRPr/>
                </a:pPr>
                <a:r>
                  <a:rPr lang="he-IL" sz="1400" dirty="0" smtClean="0"/>
                  <a:t>גובה שכבת בועות החמצן בס"מ</a:t>
                </a:r>
                <a:endParaRPr lang="he-IL" sz="1400" dirty="0"/>
              </a:p>
            </c:rich>
          </c:tx>
          <c:layout>
            <c:manualLayout>
              <c:xMode val="edge"/>
              <c:yMode val="edge"/>
              <c:x val="1.2667060575678998E-2"/>
              <c:y val="0.27145224445700933"/>
            </c:manualLayout>
          </c:layout>
          <c:overlay val="0"/>
        </c:title>
        <c:numFmt formatCode="General" sourceLinked="1"/>
        <c:majorTickMark val="out"/>
        <c:minorTickMark val="none"/>
        <c:tickLblPos val="nextTo"/>
        <c:txPr>
          <a:bodyPr/>
          <a:lstStyle/>
          <a:p>
            <a:pPr>
              <a:defRPr sz="1200"/>
            </a:pPr>
            <a:endParaRPr lang="he-IL"/>
          </a:p>
        </c:txPr>
        <c:crossAx val="92388352"/>
        <c:crosses val="autoZero"/>
        <c:crossBetween val="midCat"/>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he-IL" sz="1600" dirty="0" smtClean="0"/>
              <a:t>הקשר בין</a:t>
            </a:r>
            <a:r>
              <a:rPr lang="he-IL" sz="1600" baseline="0" dirty="0" smtClean="0"/>
              <a:t> נפח תמיסת המצע שהוספה ובין נפח החמצן שנפלט</a:t>
            </a:r>
            <a:endParaRPr lang="he-IL" sz="1600" dirty="0"/>
          </a:p>
        </c:rich>
      </c:tx>
      <c:layout>
        <c:manualLayout>
          <c:xMode val="edge"/>
          <c:yMode val="edge"/>
          <c:x val="0.18558333333333346"/>
          <c:y val="2.7777777777777811E-2"/>
        </c:manualLayout>
      </c:layout>
      <c:overlay val="0"/>
    </c:title>
    <c:autoTitleDeleted val="0"/>
    <c:plotArea>
      <c:layout/>
      <c:scatterChart>
        <c:scatterStyle val="smoothMarker"/>
        <c:varyColors val="0"/>
        <c:ser>
          <c:idx val="0"/>
          <c:order val="0"/>
          <c:tx>
            <c:strRef>
              <c:f>'[תרשים ב- Microsoft PowerPoint]גיליון1'!$B$11:$B$12</c:f>
              <c:strCache>
                <c:ptCount val="1"/>
                <c:pt idx="0">
                  <c:v>נפח החמצן שנפלט (מ"ל)*</c:v>
                </c:pt>
              </c:strCache>
            </c:strRef>
          </c:tx>
          <c:xVal>
            <c:numRef>
              <c:f>'[תרשים ב- Microsoft PowerPoint]גיליון1'!$A$13:$A$17</c:f>
              <c:numCache>
                <c:formatCode>General</c:formatCode>
                <c:ptCount val="5"/>
                <c:pt idx="0">
                  <c:v>0</c:v>
                </c:pt>
                <c:pt idx="1">
                  <c:v>2</c:v>
                </c:pt>
                <c:pt idx="2">
                  <c:v>4</c:v>
                </c:pt>
                <c:pt idx="3">
                  <c:v>6</c:v>
                </c:pt>
                <c:pt idx="4">
                  <c:v>8</c:v>
                </c:pt>
              </c:numCache>
            </c:numRef>
          </c:xVal>
          <c:yVal>
            <c:numRef>
              <c:f>'[תרשים ב- Microsoft PowerPoint]גיליון1'!$B$13:$B$17</c:f>
              <c:numCache>
                <c:formatCode>General</c:formatCode>
                <c:ptCount val="5"/>
                <c:pt idx="0">
                  <c:v>0</c:v>
                </c:pt>
                <c:pt idx="1">
                  <c:v>0.5</c:v>
                </c:pt>
                <c:pt idx="2">
                  <c:v>1</c:v>
                </c:pt>
                <c:pt idx="3">
                  <c:v>1.3</c:v>
                </c:pt>
                <c:pt idx="4">
                  <c:v>1.5</c:v>
                </c:pt>
              </c:numCache>
            </c:numRef>
          </c:yVal>
          <c:smooth val="1"/>
        </c:ser>
        <c:dLbls>
          <c:showLegendKey val="0"/>
          <c:showVal val="0"/>
          <c:showCatName val="0"/>
          <c:showSerName val="0"/>
          <c:showPercent val="0"/>
          <c:showBubbleSize val="0"/>
        </c:dLbls>
        <c:axId val="106480000"/>
        <c:axId val="106481920"/>
      </c:scatterChart>
      <c:valAx>
        <c:axId val="106480000"/>
        <c:scaling>
          <c:orientation val="minMax"/>
        </c:scaling>
        <c:delete val="0"/>
        <c:axPos val="b"/>
        <c:title>
          <c:tx>
            <c:rich>
              <a:bodyPr/>
              <a:lstStyle/>
              <a:p>
                <a:pPr>
                  <a:defRPr/>
                </a:pPr>
                <a:r>
                  <a:rPr lang="he-IL" sz="1400" dirty="0" smtClean="0"/>
                  <a:t>נפח תמיסת המצע (</a:t>
                </a:r>
                <a:r>
                  <a:rPr lang="he-IL" sz="1400" dirty="0" err="1" smtClean="0"/>
                  <a:t>במ"ל</a:t>
                </a:r>
                <a:r>
                  <a:rPr lang="he-IL" sz="1400" dirty="0" smtClean="0"/>
                  <a:t>)</a:t>
                </a:r>
                <a:endParaRPr lang="he-IL" sz="1400" dirty="0"/>
              </a:p>
            </c:rich>
          </c:tx>
          <c:layout>
            <c:manualLayout>
              <c:xMode val="edge"/>
              <c:yMode val="edge"/>
              <c:x val="0.54867741923901125"/>
              <c:y val="0.88332656155733746"/>
            </c:manualLayout>
          </c:layout>
          <c:overlay val="0"/>
        </c:title>
        <c:numFmt formatCode="General" sourceLinked="1"/>
        <c:majorTickMark val="out"/>
        <c:minorTickMark val="none"/>
        <c:tickLblPos val="nextTo"/>
        <c:txPr>
          <a:bodyPr/>
          <a:lstStyle/>
          <a:p>
            <a:pPr>
              <a:defRPr sz="1200"/>
            </a:pPr>
            <a:endParaRPr lang="he-IL"/>
          </a:p>
        </c:txPr>
        <c:crossAx val="106481920"/>
        <c:crosses val="autoZero"/>
        <c:crossBetween val="midCat"/>
      </c:valAx>
      <c:valAx>
        <c:axId val="106481920"/>
        <c:scaling>
          <c:orientation val="minMax"/>
        </c:scaling>
        <c:delete val="0"/>
        <c:axPos val="l"/>
        <c:majorGridlines/>
        <c:title>
          <c:tx>
            <c:rich>
              <a:bodyPr rot="0" vert="horz"/>
              <a:lstStyle/>
              <a:p>
                <a:pPr>
                  <a:defRPr/>
                </a:pPr>
                <a:r>
                  <a:rPr lang="he-IL" sz="1400" dirty="0" smtClean="0"/>
                  <a:t>גובה שכבת בועות החמצן (בס"מ)</a:t>
                </a:r>
                <a:endParaRPr lang="he-IL" sz="1400" dirty="0"/>
              </a:p>
            </c:rich>
          </c:tx>
          <c:layout>
            <c:manualLayout>
              <c:xMode val="edge"/>
              <c:yMode val="edge"/>
              <c:x val="1.2667060575678998E-2"/>
              <c:y val="0.27145224445700933"/>
            </c:manualLayout>
          </c:layout>
          <c:overlay val="0"/>
        </c:title>
        <c:numFmt formatCode="General" sourceLinked="1"/>
        <c:majorTickMark val="out"/>
        <c:minorTickMark val="none"/>
        <c:tickLblPos val="nextTo"/>
        <c:txPr>
          <a:bodyPr/>
          <a:lstStyle/>
          <a:p>
            <a:pPr>
              <a:defRPr sz="1200"/>
            </a:pPr>
            <a:endParaRPr lang="he-IL"/>
          </a:p>
        </c:txPr>
        <c:crossAx val="106480000"/>
        <c:crosses val="autoZero"/>
        <c:crossBetween val="midCat"/>
      </c:valAx>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he-IL" sz="1600" dirty="0" smtClean="0"/>
              <a:t>הקשר בין</a:t>
            </a:r>
            <a:r>
              <a:rPr lang="he-IL" sz="1600" baseline="0" dirty="0" smtClean="0"/>
              <a:t> נפח תמיסת המצע שהוספה ובין נפח החמצן שנפלט</a:t>
            </a:r>
            <a:endParaRPr lang="he-IL" sz="1600" dirty="0"/>
          </a:p>
        </c:rich>
      </c:tx>
      <c:layout>
        <c:manualLayout>
          <c:xMode val="edge"/>
          <c:yMode val="edge"/>
          <c:x val="0.18558333333333346"/>
          <c:y val="2.7777777777777811E-2"/>
        </c:manualLayout>
      </c:layout>
      <c:overlay val="0"/>
    </c:title>
    <c:autoTitleDeleted val="0"/>
    <c:plotArea>
      <c:layout/>
      <c:scatterChart>
        <c:scatterStyle val="smoothMarker"/>
        <c:varyColors val="0"/>
        <c:ser>
          <c:idx val="0"/>
          <c:order val="0"/>
          <c:tx>
            <c:strRef>
              <c:f>'[תרשים ב- Microsoft PowerPoint]גיליון1'!$B$11:$B$12</c:f>
              <c:strCache>
                <c:ptCount val="1"/>
                <c:pt idx="0">
                  <c:v>נפח החמצן שנפלט (מ"ל)*</c:v>
                </c:pt>
              </c:strCache>
            </c:strRef>
          </c:tx>
          <c:xVal>
            <c:numRef>
              <c:f>'[תרשים ב- Microsoft PowerPoint]גיליון1'!$A$13:$A$17</c:f>
              <c:numCache>
                <c:formatCode>General</c:formatCode>
                <c:ptCount val="5"/>
                <c:pt idx="0">
                  <c:v>0</c:v>
                </c:pt>
                <c:pt idx="1">
                  <c:v>2</c:v>
                </c:pt>
                <c:pt idx="2">
                  <c:v>4</c:v>
                </c:pt>
                <c:pt idx="3">
                  <c:v>6</c:v>
                </c:pt>
                <c:pt idx="4">
                  <c:v>8</c:v>
                </c:pt>
              </c:numCache>
            </c:numRef>
          </c:xVal>
          <c:yVal>
            <c:numRef>
              <c:f>'[תרשים ב- Microsoft PowerPoint]גיליון1'!$B$13:$B$17</c:f>
              <c:numCache>
                <c:formatCode>General</c:formatCode>
                <c:ptCount val="5"/>
                <c:pt idx="0">
                  <c:v>0</c:v>
                </c:pt>
                <c:pt idx="1">
                  <c:v>0.5</c:v>
                </c:pt>
                <c:pt idx="2">
                  <c:v>1</c:v>
                </c:pt>
                <c:pt idx="3">
                  <c:v>1.3</c:v>
                </c:pt>
                <c:pt idx="4">
                  <c:v>1.5</c:v>
                </c:pt>
              </c:numCache>
            </c:numRef>
          </c:yVal>
          <c:smooth val="1"/>
        </c:ser>
        <c:dLbls>
          <c:showLegendKey val="0"/>
          <c:showVal val="0"/>
          <c:showCatName val="0"/>
          <c:showSerName val="0"/>
          <c:showPercent val="0"/>
          <c:showBubbleSize val="0"/>
        </c:dLbls>
        <c:axId val="106844544"/>
        <c:axId val="106846464"/>
      </c:scatterChart>
      <c:valAx>
        <c:axId val="106844544"/>
        <c:scaling>
          <c:orientation val="minMax"/>
        </c:scaling>
        <c:delete val="0"/>
        <c:axPos val="b"/>
        <c:title>
          <c:tx>
            <c:rich>
              <a:bodyPr/>
              <a:lstStyle/>
              <a:p>
                <a:pPr>
                  <a:defRPr/>
                </a:pPr>
                <a:r>
                  <a:rPr lang="he-IL" sz="1400" dirty="0" smtClean="0"/>
                  <a:t>נפח תמיסת המצע (</a:t>
                </a:r>
                <a:r>
                  <a:rPr lang="he-IL" sz="1400" dirty="0" err="1" smtClean="0"/>
                  <a:t>במ"ל</a:t>
                </a:r>
                <a:r>
                  <a:rPr lang="he-IL" sz="1400" dirty="0" smtClean="0"/>
                  <a:t>)</a:t>
                </a:r>
                <a:endParaRPr lang="he-IL" sz="1400" dirty="0"/>
              </a:p>
            </c:rich>
          </c:tx>
          <c:layout>
            <c:manualLayout>
              <c:xMode val="edge"/>
              <c:yMode val="edge"/>
              <c:x val="0.54867741923901125"/>
              <c:y val="0.88332656155733746"/>
            </c:manualLayout>
          </c:layout>
          <c:overlay val="0"/>
        </c:title>
        <c:numFmt formatCode="General" sourceLinked="1"/>
        <c:majorTickMark val="out"/>
        <c:minorTickMark val="none"/>
        <c:tickLblPos val="nextTo"/>
        <c:txPr>
          <a:bodyPr/>
          <a:lstStyle/>
          <a:p>
            <a:pPr>
              <a:defRPr sz="1200"/>
            </a:pPr>
            <a:endParaRPr lang="he-IL"/>
          </a:p>
        </c:txPr>
        <c:crossAx val="106846464"/>
        <c:crosses val="autoZero"/>
        <c:crossBetween val="midCat"/>
      </c:valAx>
      <c:valAx>
        <c:axId val="106846464"/>
        <c:scaling>
          <c:orientation val="minMax"/>
        </c:scaling>
        <c:delete val="0"/>
        <c:axPos val="l"/>
        <c:majorGridlines/>
        <c:title>
          <c:tx>
            <c:rich>
              <a:bodyPr rot="0" vert="horz"/>
              <a:lstStyle/>
              <a:p>
                <a:pPr>
                  <a:defRPr/>
                </a:pPr>
                <a:r>
                  <a:rPr lang="he-IL" sz="1400" dirty="0" smtClean="0"/>
                  <a:t>גובה שכבת בועות החמצן בס"מ</a:t>
                </a:r>
                <a:endParaRPr lang="he-IL" sz="1400" dirty="0"/>
              </a:p>
            </c:rich>
          </c:tx>
          <c:layout>
            <c:manualLayout>
              <c:xMode val="edge"/>
              <c:yMode val="edge"/>
              <c:x val="1.2667060575678998E-2"/>
              <c:y val="0.27145224445700933"/>
            </c:manualLayout>
          </c:layout>
          <c:overlay val="0"/>
        </c:title>
        <c:numFmt formatCode="General" sourceLinked="1"/>
        <c:majorTickMark val="out"/>
        <c:minorTickMark val="none"/>
        <c:tickLblPos val="nextTo"/>
        <c:txPr>
          <a:bodyPr/>
          <a:lstStyle/>
          <a:p>
            <a:pPr>
              <a:defRPr sz="1200"/>
            </a:pPr>
            <a:endParaRPr lang="he-IL"/>
          </a:p>
        </c:txPr>
        <c:crossAx val="106844544"/>
        <c:crosses val="autoZero"/>
        <c:crossBetween val="midCat"/>
      </c:valAx>
    </c:plotArea>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he-IL" sz="1600" dirty="0" smtClean="0"/>
              <a:t>הקשר בין</a:t>
            </a:r>
            <a:r>
              <a:rPr lang="he-IL" sz="1600" baseline="0" dirty="0" smtClean="0"/>
              <a:t> נפח תמיסת המצע שהוספה ובין נפח החמצן שנפלט</a:t>
            </a:r>
            <a:endParaRPr lang="he-IL" sz="1600" dirty="0"/>
          </a:p>
        </c:rich>
      </c:tx>
      <c:layout>
        <c:manualLayout>
          <c:xMode val="edge"/>
          <c:yMode val="edge"/>
          <c:x val="0.18558333333333346"/>
          <c:y val="2.7777777777777811E-2"/>
        </c:manualLayout>
      </c:layout>
      <c:overlay val="0"/>
    </c:title>
    <c:autoTitleDeleted val="0"/>
    <c:plotArea>
      <c:layout/>
      <c:scatterChart>
        <c:scatterStyle val="smoothMarker"/>
        <c:varyColors val="0"/>
        <c:ser>
          <c:idx val="0"/>
          <c:order val="0"/>
          <c:tx>
            <c:strRef>
              <c:f>'[תרשים ב- Microsoft PowerPoint]גיליון1'!$B$11:$B$12</c:f>
              <c:strCache>
                <c:ptCount val="1"/>
                <c:pt idx="0">
                  <c:v>נפח החמצן שנפלט (מ"ל)*</c:v>
                </c:pt>
              </c:strCache>
            </c:strRef>
          </c:tx>
          <c:xVal>
            <c:numRef>
              <c:f>'[תרשים ב- Microsoft PowerPoint]גיליון1'!$A$13:$A$17</c:f>
              <c:numCache>
                <c:formatCode>General</c:formatCode>
                <c:ptCount val="5"/>
                <c:pt idx="0">
                  <c:v>0</c:v>
                </c:pt>
                <c:pt idx="1">
                  <c:v>2</c:v>
                </c:pt>
                <c:pt idx="2">
                  <c:v>4</c:v>
                </c:pt>
                <c:pt idx="3">
                  <c:v>6</c:v>
                </c:pt>
                <c:pt idx="4">
                  <c:v>8</c:v>
                </c:pt>
              </c:numCache>
            </c:numRef>
          </c:xVal>
          <c:yVal>
            <c:numRef>
              <c:f>'[תרשים ב- Microsoft PowerPoint]גיליון1'!$B$13:$B$17</c:f>
              <c:numCache>
                <c:formatCode>General</c:formatCode>
                <c:ptCount val="5"/>
                <c:pt idx="0">
                  <c:v>0</c:v>
                </c:pt>
                <c:pt idx="1">
                  <c:v>0.5</c:v>
                </c:pt>
                <c:pt idx="2">
                  <c:v>1</c:v>
                </c:pt>
                <c:pt idx="3">
                  <c:v>1.3</c:v>
                </c:pt>
                <c:pt idx="4">
                  <c:v>1.5</c:v>
                </c:pt>
              </c:numCache>
            </c:numRef>
          </c:yVal>
          <c:smooth val="1"/>
        </c:ser>
        <c:dLbls>
          <c:showLegendKey val="0"/>
          <c:showVal val="0"/>
          <c:showCatName val="0"/>
          <c:showSerName val="0"/>
          <c:showPercent val="0"/>
          <c:showBubbleSize val="0"/>
        </c:dLbls>
        <c:axId val="106525824"/>
        <c:axId val="106527744"/>
      </c:scatterChart>
      <c:valAx>
        <c:axId val="106525824"/>
        <c:scaling>
          <c:orientation val="minMax"/>
        </c:scaling>
        <c:delete val="0"/>
        <c:axPos val="b"/>
        <c:title>
          <c:tx>
            <c:rich>
              <a:bodyPr/>
              <a:lstStyle/>
              <a:p>
                <a:pPr>
                  <a:defRPr/>
                </a:pPr>
                <a:r>
                  <a:rPr lang="he-IL" sz="1400" dirty="0" smtClean="0"/>
                  <a:t>נפח תמיסת</a:t>
                </a:r>
              </a:p>
              <a:p>
                <a:pPr>
                  <a:defRPr/>
                </a:pPr>
                <a:r>
                  <a:rPr lang="he-IL" sz="1400" dirty="0" smtClean="0"/>
                  <a:t> המצע (</a:t>
                </a:r>
                <a:r>
                  <a:rPr lang="he-IL" sz="1400" dirty="0" err="1" smtClean="0"/>
                  <a:t>במ"ל</a:t>
                </a:r>
                <a:r>
                  <a:rPr lang="he-IL" sz="1400" dirty="0" smtClean="0"/>
                  <a:t>)</a:t>
                </a:r>
                <a:endParaRPr lang="he-IL" sz="1400" dirty="0"/>
              </a:p>
            </c:rich>
          </c:tx>
          <c:layout>
            <c:manualLayout>
              <c:xMode val="edge"/>
              <c:yMode val="edge"/>
              <c:x val="0.69054849768661575"/>
              <c:y val="0.81877527774541892"/>
            </c:manualLayout>
          </c:layout>
          <c:overlay val="0"/>
        </c:title>
        <c:numFmt formatCode="General" sourceLinked="1"/>
        <c:majorTickMark val="out"/>
        <c:minorTickMark val="none"/>
        <c:tickLblPos val="nextTo"/>
        <c:txPr>
          <a:bodyPr/>
          <a:lstStyle/>
          <a:p>
            <a:pPr>
              <a:defRPr sz="1200"/>
            </a:pPr>
            <a:endParaRPr lang="he-IL"/>
          </a:p>
        </c:txPr>
        <c:crossAx val="106527744"/>
        <c:crosses val="autoZero"/>
        <c:crossBetween val="midCat"/>
        <c:majorUnit val="1"/>
      </c:valAx>
      <c:valAx>
        <c:axId val="106527744"/>
        <c:scaling>
          <c:orientation val="minMax"/>
        </c:scaling>
        <c:delete val="0"/>
        <c:axPos val="l"/>
        <c:majorGridlines/>
        <c:title>
          <c:tx>
            <c:rich>
              <a:bodyPr rot="0" vert="horz"/>
              <a:lstStyle/>
              <a:p>
                <a:pPr>
                  <a:defRPr/>
                </a:pPr>
                <a:r>
                  <a:rPr lang="he-IL" sz="1400" dirty="0" smtClean="0"/>
                  <a:t>נפח החמצן שנפלט </a:t>
                </a:r>
                <a:r>
                  <a:rPr lang="he-IL" sz="1400" dirty="0" err="1" smtClean="0"/>
                  <a:t>במ"ל</a:t>
                </a:r>
                <a:endParaRPr lang="he-IL" sz="1400" dirty="0"/>
              </a:p>
            </c:rich>
          </c:tx>
          <c:layout>
            <c:manualLayout>
              <c:xMode val="edge"/>
              <c:yMode val="edge"/>
              <c:x val="1.5200680382717279E-2"/>
              <c:y val="0.19929152296047692"/>
            </c:manualLayout>
          </c:layout>
          <c:overlay val="0"/>
        </c:title>
        <c:numFmt formatCode="General" sourceLinked="1"/>
        <c:majorTickMark val="out"/>
        <c:minorTickMark val="none"/>
        <c:tickLblPos val="nextTo"/>
        <c:txPr>
          <a:bodyPr/>
          <a:lstStyle/>
          <a:p>
            <a:pPr>
              <a:defRPr sz="1200"/>
            </a:pPr>
            <a:endParaRPr lang="he-IL"/>
          </a:p>
        </c:txPr>
        <c:crossAx val="106525824"/>
        <c:crosses val="autoZero"/>
        <c:crossBetween val="midCat"/>
        <c:majorUnit val="0.2"/>
      </c:valAx>
    </c:plotArea>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9C7546-C270-4D5F-B0F1-EB8820309A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pPr rtl="1"/>
          <a:endParaRPr lang="he-IL"/>
        </a:p>
      </dgm:t>
    </dgm:pt>
    <dgm:pt modelId="{48D4C992-03FE-4520-A86D-1A7A9C177C4B}">
      <dgm:prSet phldrT="[טקסט]" custT="1"/>
      <dgm:spPr/>
      <dgm:t>
        <a:bodyPr/>
        <a:lstStyle/>
        <a:p>
          <a:pPr rtl="1"/>
          <a:r>
            <a:rPr lang="he-IL" sz="1600" b="1" dirty="0" smtClean="0">
              <a:solidFill>
                <a:schemeClr val="tx1"/>
              </a:solidFill>
            </a:rPr>
            <a:t>משתנה תלוי:</a:t>
          </a:r>
        </a:p>
        <a:p>
          <a:pPr rtl="1"/>
          <a:r>
            <a:rPr lang="he-IL" sz="1600" b="1" dirty="0" smtClean="0">
              <a:solidFill>
                <a:schemeClr val="tx1"/>
              </a:solidFill>
            </a:rPr>
            <a:t>קצב פעילות האנזים קטלאז </a:t>
          </a:r>
          <a:endParaRPr lang="he-IL" sz="1600" b="1" dirty="0">
            <a:solidFill>
              <a:schemeClr val="tx1"/>
            </a:solidFill>
          </a:endParaRPr>
        </a:p>
      </dgm:t>
    </dgm:pt>
    <dgm:pt modelId="{8B23D455-4998-4710-A61D-A30EB942F8C8}" type="parTrans" cxnId="{BBE774F6-6B19-4273-8DDA-B31F030D5207}">
      <dgm:prSet/>
      <dgm:spPr/>
      <dgm:t>
        <a:bodyPr/>
        <a:lstStyle/>
        <a:p>
          <a:pPr rtl="1"/>
          <a:endParaRPr lang="he-IL"/>
        </a:p>
      </dgm:t>
    </dgm:pt>
    <dgm:pt modelId="{46BCF063-CAC3-450C-973E-CAC1FC562FFB}" type="sibTrans" cxnId="{BBE774F6-6B19-4273-8DDA-B31F030D5207}">
      <dgm:prSet/>
      <dgm:spPr/>
      <dgm:t>
        <a:bodyPr/>
        <a:lstStyle/>
        <a:p>
          <a:pPr rtl="1"/>
          <a:endParaRPr lang="he-IL"/>
        </a:p>
      </dgm:t>
    </dgm:pt>
    <dgm:pt modelId="{F347E892-90E6-4A83-81A7-F4093B80196D}">
      <dgm:prSet phldrT="[טקסט]" custT="1"/>
      <dgm:spPr/>
      <dgm:t>
        <a:bodyPr/>
        <a:lstStyle/>
        <a:p>
          <a:pPr rtl="1"/>
          <a:r>
            <a:rPr lang="he-IL" sz="1600" b="1" u="sng" dirty="0" smtClean="0">
              <a:solidFill>
                <a:schemeClr val="tx1"/>
              </a:solidFill>
            </a:rPr>
            <a:t>מדידת כמות המצע שפורק</a:t>
          </a:r>
          <a:r>
            <a:rPr lang="he-IL" sz="1600" b="1" dirty="0" smtClean="0">
              <a:solidFill>
                <a:schemeClr val="tx1"/>
              </a:solidFill>
            </a:rPr>
            <a:t> באמצעות מדידת כמות מי החמצן בתחילת התהליך ובסופו.</a:t>
          </a:r>
          <a:endParaRPr lang="he-IL" sz="1600" b="1" dirty="0">
            <a:solidFill>
              <a:schemeClr val="tx1"/>
            </a:solidFill>
          </a:endParaRPr>
        </a:p>
      </dgm:t>
    </dgm:pt>
    <dgm:pt modelId="{AFC4C58C-765F-457C-85E7-390D2FC9F1C4}" type="parTrans" cxnId="{8CBBAA39-9481-456B-9BA0-F279B3261864}">
      <dgm:prSet/>
      <dgm:spPr/>
      <dgm:t>
        <a:bodyPr/>
        <a:lstStyle/>
        <a:p>
          <a:pPr rtl="1"/>
          <a:endParaRPr lang="he-IL"/>
        </a:p>
      </dgm:t>
    </dgm:pt>
    <dgm:pt modelId="{B3B2901E-1743-4BCD-B687-AF0FE8D17440}" type="sibTrans" cxnId="{8CBBAA39-9481-456B-9BA0-F279B3261864}">
      <dgm:prSet/>
      <dgm:spPr/>
      <dgm:t>
        <a:bodyPr/>
        <a:lstStyle/>
        <a:p>
          <a:pPr rtl="1"/>
          <a:endParaRPr lang="he-IL"/>
        </a:p>
      </dgm:t>
    </dgm:pt>
    <dgm:pt modelId="{9BD6B141-D145-4F6C-99CF-7643631CA1CC}">
      <dgm:prSet phldrT="[טקסט]" custT="1"/>
      <dgm:spPr/>
      <dgm:t>
        <a:bodyPr/>
        <a:lstStyle/>
        <a:p>
          <a:pPr rtl="1"/>
          <a:r>
            <a:rPr lang="he-IL" sz="1600" b="1" u="sng" dirty="0" smtClean="0">
              <a:solidFill>
                <a:schemeClr val="tx1"/>
              </a:solidFill>
            </a:rPr>
            <a:t>מדידת התוצר הנוצר</a:t>
          </a:r>
          <a:r>
            <a:rPr lang="he-IL" sz="1600" b="1" u="none" dirty="0" smtClean="0">
              <a:solidFill>
                <a:schemeClr val="tx1"/>
              </a:solidFill>
            </a:rPr>
            <a:t> </a:t>
          </a:r>
          <a:r>
            <a:rPr lang="he-IL" sz="1600" b="1" dirty="0" smtClean="0">
              <a:solidFill>
                <a:schemeClr val="tx1"/>
              </a:solidFill>
            </a:rPr>
            <a:t>בפרק זמן מסוים לדוגמה: נפח החמצן הנפלט הנמדד על פי גובה שכבת הבועות.</a:t>
          </a:r>
          <a:endParaRPr lang="he-IL" sz="1600" b="1" dirty="0">
            <a:solidFill>
              <a:schemeClr val="tx1"/>
            </a:solidFill>
          </a:endParaRPr>
        </a:p>
      </dgm:t>
    </dgm:pt>
    <dgm:pt modelId="{C7A03EF5-A6F1-4A36-9E9C-C4AC66844D81}" type="parTrans" cxnId="{46466EE4-550A-4881-AD0C-B91B3BB3AFE8}">
      <dgm:prSet/>
      <dgm:spPr/>
      <dgm:t>
        <a:bodyPr/>
        <a:lstStyle/>
        <a:p>
          <a:pPr rtl="1"/>
          <a:endParaRPr lang="he-IL"/>
        </a:p>
      </dgm:t>
    </dgm:pt>
    <dgm:pt modelId="{77A4605F-7DD4-40B2-97B6-489D670ADDDD}" type="sibTrans" cxnId="{46466EE4-550A-4881-AD0C-B91B3BB3AFE8}">
      <dgm:prSet/>
      <dgm:spPr/>
      <dgm:t>
        <a:bodyPr/>
        <a:lstStyle/>
        <a:p>
          <a:pPr rtl="1"/>
          <a:endParaRPr lang="he-IL"/>
        </a:p>
      </dgm:t>
    </dgm:pt>
    <dgm:pt modelId="{B151CCBF-AF44-4A0D-BE66-F4C181AD5E67}" type="pres">
      <dgm:prSet presAssocID="{789C7546-C270-4D5F-B0F1-EB8820309A83}" presName="hierChild1" presStyleCnt="0">
        <dgm:presLayoutVars>
          <dgm:orgChart val="1"/>
          <dgm:chPref val="1"/>
          <dgm:dir/>
          <dgm:animOne val="branch"/>
          <dgm:animLvl val="lvl"/>
          <dgm:resizeHandles/>
        </dgm:presLayoutVars>
      </dgm:prSet>
      <dgm:spPr/>
      <dgm:t>
        <a:bodyPr/>
        <a:lstStyle/>
        <a:p>
          <a:pPr rtl="1"/>
          <a:endParaRPr lang="he-IL"/>
        </a:p>
      </dgm:t>
    </dgm:pt>
    <dgm:pt modelId="{F3F20550-E19C-4F32-A0D2-660EF956C916}" type="pres">
      <dgm:prSet presAssocID="{48D4C992-03FE-4520-A86D-1A7A9C177C4B}" presName="hierRoot1" presStyleCnt="0">
        <dgm:presLayoutVars>
          <dgm:hierBranch val="init"/>
        </dgm:presLayoutVars>
      </dgm:prSet>
      <dgm:spPr/>
    </dgm:pt>
    <dgm:pt modelId="{83CF3D5A-EB23-4B38-BC7D-46D8DC5FF1B8}" type="pres">
      <dgm:prSet presAssocID="{48D4C992-03FE-4520-A86D-1A7A9C177C4B}" presName="rootComposite1" presStyleCnt="0"/>
      <dgm:spPr/>
    </dgm:pt>
    <dgm:pt modelId="{73185367-F942-4F38-85BD-D093AFCBE9FC}" type="pres">
      <dgm:prSet presAssocID="{48D4C992-03FE-4520-A86D-1A7A9C177C4B}" presName="rootText1" presStyleLbl="node0" presStyleIdx="0" presStyleCnt="1" custScaleX="232765">
        <dgm:presLayoutVars>
          <dgm:chPref val="3"/>
        </dgm:presLayoutVars>
      </dgm:prSet>
      <dgm:spPr/>
      <dgm:t>
        <a:bodyPr/>
        <a:lstStyle/>
        <a:p>
          <a:pPr rtl="1"/>
          <a:endParaRPr lang="he-IL"/>
        </a:p>
      </dgm:t>
    </dgm:pt>
    <dgm:pt modelId="{6FB424F1-3E49-4B6A-8B8B-5C7045068DDE}" type="pres">
      <dgm:prSet presAssocID="{48D4C992-03FE-4520-A86D-1A7A9C177C4B}" presName="rootConnector1" presStyleLbl="node1" presStyleIdx="0" presStyleCnt="0"/>
      <dgm:spPr/>
      <dgm:t>
        <a:bodyPr/>
        <a:lstStyle/>
        <a:p>
          <a:pPr rtl="1"/>
          <a:endParaRPr lang="he-IL"/>
        </a:p>
      </dgm:t>
    </dgm:pt>
    <dgm:pt modelId="{899E56FE-4BE2-4992-8FD2-99E758D3197D}" type="pres">
      <dgm:prSet presAssocID="{48D4C992-03FE-4520-A86D-1A7A9C177C4B}" presName="hierChild2" presStyleCnt="0"/>
      <dgm:spPr/>
    </dgm:pt>
    <dgm:pt modelId="{814D0D7B-4710-4B66-831E-48984B340E61}" type="pres">
      <dgm:prSet presAssocID="{AFC4C58C-765F-457C-85E7-390D2FC9F1C4}" presName="Name37" presStyleLbl="parChTrans1D2" presStyleIdx="0" presStyleCnt="2"/>
      <dgm:spPr/>
      <dgm:t>
        <a:bodyPr/>
        <a:lstStyle/>
        <a:p>
          <a:pPr rtl="1"/>
          <a:endParaRPr lang="he-IL"/>
        </a:p>
      </dgm:t>
    </dgm:pt>
    <dgm:pt modelId="{D2EE02DB-A467-4696-9897-D242D31CF826}" type="pres">
      <dgm:prSet presAssocID="{F347E892-90E6-4A83-81A7-F4093B80196D}" presName="hierRoot2" presStyleCnt="0">
        <dgm:presLayoutVars>
          <dgm:hierBranch val="init"/>
        </dgm:presLayoutVars>
      </dgm:prSet>
      <dgm:spPr/>
    </dgm:pt>
    <dgm:pt modelId="{8D563502-3777-4742-AE81-D18A47484F6C}" type="pres">
      <dgm:prSet presAssocID="{F347E892-90E6-4A83-81A7-F4093B80196D}" presName="rootComposite" presStyleCnt="0"/>
      <dgm:spPr/>
    </dgm:pt>
    <dgm:pt modelId="{099B1CA0-B36A-4A88-B267-AF7426651D02}" type="pres">
      <dgm:prSet presAssocID="{F347E892-90E6-4A83-81A7-F4093B80196D}" presName="rootText" presStyleLbl="node2" presStyleIdx="0" presStyleCnt="2" custScaleX="202473" custScaleY="142000">
        <dgm:presLayoutVars>
          <dgm:chPref val="3"/>
        </dgm:presLayoutVars>
      </dgm:prSet>
      <dgm:spPr/>
      <dgm:t>
        <a:bodyPr/>
        <a:lstStyle/>
        <a:p>
          <a:pPr rtl="1"/>
          <a:endParaRPr lang="he-IL"/>
        </a:p>
      </dgm:t>
    </dgm:pt>
    <dgm:pt modelId="{0106B9EF-BE0C-4E39-8B91-00BC2039C69F}" type="pres">
      <dgm:prSet presAssocID="{F347E892-90E6-4A83-81A7-F4093B80196D}" presName="rootConnector" presStyleLbl="node2" presStyleIdx="0" presStyleCnt="2"/>
      <dgm:spPr/>
      <dgm:t>
        <a:bodyPr/>
        <a:lstStyle/>
        <a:p>
          <a:pPr rtl="1"/>
          <a:endParaRPr lang="he-IL"/>
        </a:p>
      </dgm:t>
    </dgm:pt>
    <dgm:pt modelId="{06B6CDB0-2BE5-46A6-9751-1C4D8FD4E934}" type="pres">
      <dgm:prSet presAssocID="{F347E892-90E6-4A83-81A7-F4093B80196D}" presName="hierChild4" presStyleCnt="0"/>
      <dgm:spPr/>
    </dgm:pt>
    <dgm:pt modelId="{DF39E823-24BD-4B59-B6F2-5A0F46211484}" type="pres">
      <dgm:prSet presAssocID="{F347E892-90E6-4A83-81A7-F4093B80196D}" presName="hierChild5" presStyleCnt="0"/>
      <dgm:spPr/>
    </dgm:pt>
    <dgm:pt modelId="{AFA54844-CF43-40F2-AB2B-9A9087301FBC}" type="pres">
      <dgm:prSet presAssocID="{C7A03EF5-A6F1-4A36-9E9C-C4AC66844D81}" presName="Name37" presStyleLbl="parChTrans1D2" presStyleIdx="1" presStyleCnt="2"/>
      <dgm:spPr/>
      <dgm:t>
        <a:bodyPr/>
        <a:lstStyle/>
        <a:p>
          <a:pPr rtl="1"/>
          <a:endParaRPr lang="he-IL"/>
        </a:p>
      </dgm:t>
    </dgm:pt>
    <dgm:pt modelId="{23080D4D-9F9F-47ED-8BAF-93555F1AE8EF}" type="pres">
      <dgm:prSet presAssocID="{9BD6B141-D145-4F6C-99CF-7643631CA1CC}" presName="hierRoot2" presStyleCnt="0">
        <dgm:presLayoutVars>
          <dgm:hierBranch val="init"/>
        </dgm:presLayoutVars>
      </dgm:prSet>
      <dgm:spPr/>
    </dgm:pt>
    <dgm:pt modelId="{98A92944-D6EA-4561-A194-3EA5F248E18E}" type="pres">
      <dgm:prSet presAssocID="{9BD6B141-D145-4F6C-99CF-7643631CA1CC}" presName="rootComposite" presStyleCnt="0"/>
      <dgm:spPr/>
    </dgm:pt>
    <dgm:pt modelId="{DE2B033E-8C6B-4BD4-9D19-A0E13A913220}" type="pres">
      <dgm:prSet presAssocID="{9BD6B141-D145-4F6C-99CF-7643631CA1CC}" presName="rootText" presStyleLbl="node2" presStyleIdx="1" presStyleCnt="2" custScaleX="247851" custScaleY="132745">
        <dgm:presLayoutVars>
          <dgm:chPref val="3"/>
        </dgm:presLayoutVars>
      </dgm:prSet>
      <dgm:spPr/>
      <dgm:t>
        <a:bodyPr/>
        <a:lstStyle/>
        <a:p>
          <a:pPr rtl="1"/>
          <a:endParaRPr lang="he-IL"/>
        </a:p>
      </dgm:t>
    </dgm:pt>
    <dgm:pt modelId="{61F0870F-2853-43D7-83CE-34D727A428A8}" type="pres">
      <dgm:prSet presAssocID="{9BD6B141-D145-4F6C-99CF-7643631CA1CC}" presName="rootConnector" presStyleLbl="node2" presStyleIdx="1" presStyleCnt="2"/>
      <dgm:spPr/>
      <dgm:t>
        <a:bodyPr/>
        <a:lstStyle/>
        <a:p>
          <a:pPr rtl="1"/>
          <a:endParaRPr lang="he-IL"/>
        </a:p>
      </dgm:t>
    </dgm:pt>
    <dgm:pt modelId="{997FBE0F-79E8-4EA6-BDBC-DC36E9D3DFB5}" type="pres">
      <dgm:prSet presAssocID="{9BD6B141-D145-4F6C-99CF-7643631CA1CC}" presName="hierChild4" presStyleCnt="0"/>
      <dgm:spPr/>
    </dgm:pt>
    <dgm:pt modelId="{FBA8B01E-B710-46C7-91EF-26C529305D2A}" type="pres">
      <dgm:prSet presAssocID="{9BD6B141-D145-4F6C-99CF-7643631CA1CC}" presName="hierChild5" presStyleCnt="0"/>
      <dgm:spPr/>
    </dgm:pt>
    <dgm:pt modelId="{C2047D94-2124-45FC-BECD-F7C063159AAD}" type="pres">
      <dgm:prSet presAssocID="{48D4C992-03FE-4520-A86D-1A7A9C177C4B}" presName="hierChild3" presStyleCnt="0"/>
      <dgm:spPr/>
    </dgm:pt>
  </dgm:ptLst>
  <dgm:cxnLst>
    <dgm:cxn modelId="{BBE774F6-6B19-4273-8DDA-B31F030D5207}" srcId="{789C7546-C270-4D5F-B0F1-EB8820309A83}" destId="{48D4C992-03FE-4520-A86D-1A7A9C177C4B}" srcOrd="0" destOrd="0" parTransId="{8B23D455-4998-4710-A61D-A30EB942F8C8}" sibTransId="{46BCF063-CAC3-450C-973E-CAC1FC562FFB}"/>
    <dgm:cxn modelId="{9A4D5F80-BD4D-4260-B236-7951CD12E760}" type="presOf" srcId="{C7A03EF5-A6F1-4A36-9E9C-C4AC66844D81}" destId="{AFA54844-CF43-40F2-AB2B-9A9087301FBC}" srcOrd="0" destOrd="0" presId="urn:microsoft.com/office/officeart/2005/8/layout/orgChart1"/>
    <dgm:cxn modelId="{BE44B417-DDAE-423D-B90D-68147388A55C}" type="presOf" srcId="{F347E892-90E6-4A83-81A7-F4093B80196D}" destId="{0106B9EF-BE0C-4E39-8B91-00BC2039C69F}" srcOrd="1" destOrd="0" presId="urn:microsoft.com/office/officeart/2005/8/layout/orgChart1"/>
    <dgm:cxn modelId="{2AF588CC-BE78-471C-A311-362295432178}" type="presOf" srcId="{AFC4C58C-765F-457C-85E7-390D2FC9F1C4}" destId="{814D0D7B-4710-4B66-831E-48984B340E61}" srcOrd="0" destOrd="0" presId="urn:microsoft.com/office/officeart/2005/8/layout/orgChart1"/>
    <dgm:cxn modelId="{6926E992-C28D-40CA-9774-1455CC1EC428}" type="presOf" srcId="{48D4C992-03FE-4520-A86D-1A7A9C177C4B}" destId="{6FB424F1-3E49-4B6A-8B8B-5C7045068DDE}" srcOrd="1" destOrd="0" presId="urn:microsoft.com/office/officeart/2005/8/layout/orgChart1"/>
    <dgm:cxn modelId="{46466EE4-550A-4881-AD0C-B91B3BB3AFE8}" srcId="{48D4C992-03FE-4520-A86D-1A7A9C177C4B}" destId="{9BD6B141-D145-4F6C-99CF-7643631CA1CC}" srcOrd="1" destOrd="0" parTransId="{C7A03EF5-A6F1-4A36-9E9C-C4AC66844D81}" sibTransId="{77A4605F-7DD4-40B2-97B6-489D670ADDDD}"/>
    <dgm:cxn modelId="{C6926CAB-FF45-4EFC-9913-F7B3A500677A}" type="presOf" srcId="{F347E892-90E6-4A83-81A7-F4093B80196D}" destId="{099B1CA0-B36A-4A88-B267-AF7426651D02}" srcOrd="0" destOrd="0" presId="urn:microsoft.com/office/officeart/2005/8/layout/orgChart1"/>
    <dgm:cxn modelId="{568562D4-4CCA-432A-9562-AAF180A8471C}" type="presOf" srcId="{789C7546-C270-4D5F-B0F1-EB8820309A83}" destId="{B151CCBF-AF44-4A0D-BE66-F4C181AD5E67}" srcOrd="0" destOrd="0" presId="urn:microsoft.com/office/officeart/2005/8/layout/orgChart1"/>
    <dgm:cxn modelId="{8CBBAA39-9481-456B-9BA0-F279B3261864}" srcId="{48D4C992-03FE-4520-A86D-1A7A9C177C4B}" destId="{F347E892-90E6-4A83-81A7-F4093B80196D}" srcOrd="0" destOrd="0" parTransId="{AFC4C58C-765F-457C-85E7-390D2FC9F1C4}" sibTransId="{B3B2901E-1743-4BCD-B687-AF0FE8D17440}"/>
    <dgm:cxn modelId="{5EF607F9-DFCE-4470-BCC2-B946D925CCCF}" type="presOf" srcId="{9BD6B141-D145-4F6C-99CF-7643631CA1CC}" destId="{61F0870F-2853-43D7-83CE-34D727A428A8}" srcOrd="1" destOrd="0" presId="urn:microsoft.com/office/officeart/2005/8/layout/orgChart1"/>
    <dgm:cxn modelId="{074E7AF0-8389-42E3-B824-9315514F60A6}" type="presOf" srcId="{48D4C992-03FE-4520-A86D-1A7A9C177C4B}" destId="{73185367-F942-4F38-85BD-D093AFCBE9FC}" srcOrd="0" destOrd="0" presId="urn:microsoft.com/office/officeart/2005/8/layout/orgChart1"/>
    <dgm:cxn modelId="{6ACE3527-3263-4583-95D6-91B49C43EDBC}" type="presOf" srcId="{9BD6B141-D145-4F6C-99CF-7643631CA1CC}" destId="{DE2B033E-8C6B-4BD4-9D19-A0E13A913220}" srcOrd="0" destOrd="0" presId="urn:microsoft.com/office/officeart/2005/8/layout/orgChart1"/>
    <dgm:cxn modelId="{21627B76-372B-4847-9CAA-0395E7D38607}" type="presParOf" srcId="{B151CCBF-AF44-4A0D-BE66-F4C181AD5E67}" destId="{F3F20550-E19C-4F32-A0D2-660EF956C916}" srcOrd="0" destOrd="0" presId="urn:microsoft.com/office/officeart/2005/8/layout/orgChart1"/>
    <dgm:cxn modelId="{FCDB9C28-9BAD-4B8E-AB9C-667640CA8704}" type="presParOf" srcId="{F3F20550-E19C-4F32-A0D2-660EF956C916}" destId="{83CF3D5A-EB23-4B38-BC7D-46D8DC5FF1B8}" srcOrd="0" destOrd="0" presId="urn:microsoft.com/office/officeart/2005/8/layout/orgChart1"/>
    <dgm:cxn modelId="{223723B4-42FB-44B5-B0B5-80D1C00D17B4}" type="presParOf" srcId="{83CF3D5A-EB23-4B38-BC7D-46D8DC5FF1B8}" destId="{73185367-F942-4F38-85BD-D093AFCBE9FC}" srcOrd="0" destOrd="0" presId="urn:microsoft.com/office/officeart/2005/8/layout/orgChart1"/>
    <dgm:cxn modelId="{A8117C88-83F7-4759-9528-E20A3381912B}" type="presParOf" srcId="{83CF3D5A-EB23-4B38-BC7D-46D8DC5FF1B8}" destId="{6FB424F1-3E49-4B6A-8B8B-5C7045068DDE}" srcOrd="1" destOrd="0" presId="urn:microsoft.com/office/officeart/2005/8/layout/orgChart1"/>
    <dgm:cxn modelId="{6E1B01F4-245A-4635-82E8-A5AD86B6C0C6}" type="presParOf" srcId="{F3F20550-E19C-4F32-A0D2-660EF956C916}" destId="{899E56FE-4BE2-4992-8FD2-99E758D3197D}" srcOrd="1" destOrd="0" presId="urn:microsoft.com/office/officeart/2005/8/layout/orgChart1"/>
    <dgm:cxn modelId="{247C72FA-3A5F-4C35-9779-3E4F81A2006F}" type="presParOf" srcId="{899E56FE-4BE2-4992-8FD2-99E758D3197D}" destId="{814D0D7B-4710-4B66-831E-48984B340E61}" srcOrd="0" destOrd="0" presId="urn:microsoft.com/office/officeart/2005/8/layout/orgChart1"/>
    <dgm:cxn modelId="{0A49C32B-2132-4CF5-9798-8044ACD93919}" type="presParOf" srcId="{899E56FE-4BE2-4992-8FD2-99E758D3197D}" destId="{D2EE02DB-A467-4696-9897-D242D31CF826}" srcOrd="1" destOrd="0" presId="urn:microsoft.com/office/officeart/2005/8/layout/orgChart1"/>
    <dgm:cxn modelId="{273C7F1C-141A-40A4-B281-E354090A2B85}" type="presParOf" srcId="{D2EE02DB-A467-4696-9897-D242D31CF826}" destId="{8D563502-3777-4742-AE81-D18A47484F6C}" srcOrd="0" destOrd="0" presId="urn:microsoft.com/office/officeart/2005/8/layout/orgChart1"/>
    <dgm:cxn modelId="{500E83A4-787F-4E48-9C8D-C5500CEAB494}" type="presParOf" srcId="{8D563502-3777-4742-AE81-D18A47484F6C}" destId="{099B1CA0-B36A-4A88-B267-AF7426651D02}" srcOrd="0" destOrd="0" presId="urn:microsoft.com/office/officeart/2005/8/layout/orgChart1"/>
    <dgm:cxn modelId="{603555C3-3DBC-47FA-80DB-8C26666AE9CB}" type="presParOf" srcId="{8D563502-3777-4742-AE81-D18A47484F6C}" destId="{0106B9EF-BE0C-4E39-8B91-00BC2039C69F}" srcOrd="1" destOrd="0" presId="urn:microsoft.com/office/officeart/2005/8/layout/orgChart1"/>
    <dgm:cxn modelId="{66EDF15C-5B58-4511-99D8-5421B58FCB06}" type="presParOf" srcId="{D2EE02DB-A467-4696-9897-D242D31CF826}" destId="{06B6CDB0-2BE5-46A6-9751-1C4D8FD4E934}" srcOrd="1" destOrd="0" presId="urn:microsoft.com/office/officeart/2005/8/layout/orgChart1"/>
    <dgm:cxn modelId="{57A330DC-14D0-4376-89C3-A5D236E01166}" type="presParOf" srcId="{D2EE02DB-A467-4696-9897-D242D31CF826}" destId="{DF39E823-24BD-4B59-B6F2-5A0F46211484}" srcOrd="2" destOrd="0" presId="urn:microsoft.com/office/officeart/2005/8/layout/orgChart1"/>
    <dgm:cxn modelId="{479C15D4-092B-4767-B948-79D95A0527AA}" type="presParOf" srcId="{899E56FE-4BE2-4992-8FD2-99E758D3197D}" destId="{AFA54844-CF43-40F2-AB2B-9A9087301FBC}" srcOrd="2" destOrd="0" presId="urn:microsoft.com/office/officeart/2005/8/layout/orgChart1"/>
    <dgm:cxn modelId="{54D2926C-BA1D-4EC5-80F3-498EC6108BD6}" type="presParOf" srcId="{899E56FE-4BE2-4992-8FD2-99E758D3197D}" destId="{23080D4D-9F9F-47ED-8BAF-93555F1AE8EF}" srcOrd="3" destOrd="0" presId="urn:microsoft.com/office/officeart/2005/8/layout/orgChart1"/>
    <dgm:cxn modelId="{553CE4F8-5938-4AD0-ADF9-C2EDDC2F916C}" type="presParOf" srcId="{23080D4D-9F9F-47ED-8BAF-93555F1AE8EF}" destId="{98A92944-D6EA-4561-A194-3EA5F248E18E}" srcOrd="0" destOrd="0" presId="urn:microsoft.com/office/officeart/2005/8/layout/orgChart1"/>
    <dgm:cxn modelId="{B50B05AD-FDF8-457E-860A-C6AA9EE70120}" type="presParOf" srcId="{98A92944-D6EA-4561-A194-3EA5F248E18E}" destId="{DE2B033E-8C6B-4BD4-9D19-A0E13A913220}" srcOrd="0" destOrd="0" presId="urn:microsoft.com/office/officeart/2005/8/layout/orgChart1"/>
    <dgm:cxn modelId="{C7F69418-D20B-486B-AF73-9F73B9367C09}" type="presParOf" srcId="{98A92944-D6EA-4561-A194-3EA5F248E18E}" destId="{61F0870F-2853-43D7-83CE-34D727A428A8}" srcOrd="1" destOrd="0" presId="urn:microsoft.com/office/officeart/2005/8/layout/orgChart1"/>
    <dgm:cxn modelId="{4D616FE5-BE9D-4FD5-93E2-38FB9674111E}" type="presParOf" srcId="{23080D4D-9F9F-47ED-8BAF-93555F1AE8EF}" destId="{997FBE0F-79E8-4EA6-BDBC-DC36E9D3DFB5}" srcOrd="1" destOrd="0" presId="urn:microsoft.com/office/officeart/2005/8/layout/orgChart1"/>
    <dgm:cxn modelId="{E7627768-A7D8-48E5-B385-49E00DFE54AC}" type="presParOf" srcId="{23080D4D-9F9F-47ED-8BAF-93555F1AE8EF}" destId="{FBA8B01E-B710-46C7-91EF-26C529305D2A}" srcOrd="2" destOrd="0" presId="urn:microsoft.com/office/officeart/2005/8/layout/orgChart1"/>
    <dgm:cxn modelId="{B46967E9-DB13-4702-A17E-3EEE790AF673}" type="presParOf" srcId="{F3F20550-E19C-4F32-A0D2-660EF956C916}" destId="{C2047D94-2124-45FC-BECD-F7C063159AA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54844-CF43-40F2-AB2B-9A9087301FBC}">
      <dsp:nvSpPr>
        <dsp:cNvPr id="0" name=""/>
        <dsp:cNvSpPr/>
      </dsp:nvSpPr>
      <dsp:spPr>
        <a:xfrm>
          <a:off x="3079013" y="726999"/>
          <a:ext cx="1459390" cy="274280"/>
        </a:xfrm>
        <a:custGeom>
          <a:avLst/>
          <a:gdLst/>
          <a:ahLst/>
          <a:cxnLst/>
          <a:rect l="0" t="0" r="0" b="0"/>
          <a:pathLst>
            <a:path>
              <a:moveTo>
                <a:pt x="0" y="0"/>
              </a:moveTo>
              <a:lnTo>
                <a:pt x="0" y="137140"/>
              </a:lnTo>
              <a:lnTo>
                <a:pt x="1459390" y="137140"/>
              </a:lnTo>
              <a:lnTo>
                <a:pt x="1459390" y="2742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4D0D7B-4710-4B66-831E-48984B340E61}">
      <dsp:nvSpPr>
        <dsp:cNvPr id="0" name=""/>
        <dsp:cNvSpPr/>
      </dsp:nvSpPr>
      <dsp:spPr>
        <a:xfrm>
          <a:off x="1323281" y="726999"/>
          <a:ext cx="1755731" cy="274280"/>
        </a:xfrm>
        <a:custGeom>
          <a:avLst/>
          <a:gdLst/>
          <a:ahLst/>
          <a:cxnLst/>
          <a:rect l="0" t="0" r="0" b="0"/>
          <a:pathLst>
            <a:path>
              <a:moveTo>
                <a:pt x="1755731" y="0"/>
              </a:moveTo>
              <a:lnTo>
                <a:pt x="1755731" y="137140"/>
              </a:lnTo>
              <a:lnTo>
                <a:pt x="0" y="137140"/>
              </a:lnTo>
              <a:lnTo>
                <a:pt x="0" y="2742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185367-F942-4F38-85BD-D093AFCBE9FC}">
      <dsp:nvSpPr>
        <dsp:cNvPr id="0" name=""/>
        <dsp:cNvSpPr/>
      </dsp:nvSpPr>
      <dsp:spPr>
        <a:xfrm>
          <a:off x="1558941" y="73949"/>
          <a:ext cx="3040143" cy="6530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he-IL" sz="1600" b="1" kern="1200" dirty="0" smtClean="0">
              <a:solidFill>
                <a:schemeClr val="tx1"/>
              </a:solidFill>
            </a:rPr>
            <a:t>משתנה תלוי:</a:t>
          </a:r>
        </a:p>
        <a:p>
          <a:pPr lvl="0" algn="ctr" defTabSz="711200" rtl="1">
            <a:lnSpc>
              <a:spcPct val="90000"/>
            </a:lnSpc>
            <a:spcBef>
              <a:spcPct val="0"/>
            </a:spcBef>
            <a:spcAft>
              <a:spcPct val="35000"/>
            </a:spcAft>
          </a:pPr>
          <a:r>
            <a:rPr lang="he-IL" sz="1600" b="1" kern="1200" dirty="0" smtClean="0">
              <a:solidFill>
                <a:schemeClr val="tx1"/>
              </a:solidFill>
            </a:rPr>
            <a:t>קצב פעילות האנזים קטלאז </a:t>
          </a:r>
          <a:endParaRPr lang="he-IL" sz="1600" b="1" kern="1200" dirty="0">
            <a:solidFill>
              <a:schemeClr val="tx1"/>
            </a:solidFill>
          </a:endParaRPr>
        </a:p>
      </dsp:txBody>
      <dsp:txXfrm>
        <a:off x="1558941" y="73949"/>
        <a:ext cx="3040143" cy="653049"/>
      </dsp:txXfrm>
    </dsp:sp>
    <dsp:sp modelId="{099B1CA0-B36A-4A88-B267-AF7426651D02}">
      <dsp:nvSpPr>
        <dsp:cNvPr id="0" name=""/>
        <dsp:cNvSpPr/>
      </dsp:nvSpPr>
      <dsp:spPr>
        <a:xfrm>
          <a:off x="1031" y="1001280"/>
          <a:ext cx="2644499" cy="9273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he-IL" sz="1600" b="1" u="sng" kern="1200" dirty="0" smtClean="0">
              <a:solidFill>
                <a:schemeClr val="tx1"/>
              </a:solidFill>
            </a:rPr>
            <a:t>מדידת כמות המצע שפורק</a:t>
          </a:r>
          <a:r>
            <a:rPr lang="he-IL" sz="1600" b="1" kern="1200" dirty="0" smtClean="0">
              <a:solidFill>
                <a:schemeClr val="tx1"/>
              </a:solidFill>
            </a:rPr>
            <a:t> באמצעות מדידת כמות מי החמצן בתחילת התהליך ובסופו.</a:t>
          </a:r>
          <a:endParaRPr lang="he-IL" sz="1600" b="1" kern="1200" dirty="0">
            <a:solidFill>
              <a:schemeClr val="tx1"/>
            </a:solidFill>
          </a:endParaRPr>
        </a:p>
      </dsp:txBody>
      <dsp:txXfrm>
        <a:off x="1031" y="1001280"/>
        <a:ext cx="2644499" cy="927330"/>
      </dsp:txXfrm>
    </dsp:sp>
    <dsp:sp modelId="{DE2B033E-8C6B-4BD4-9D19-A0E13A913220}">
      <dsp:nvSpPr>
        <dsp:cNvPr id="0" name=""/>
        <dsp:cNvSpPr/>
      </dsp:nvSpPr>
      <dsp:spPr>
        <a:xfrm>
          <a:off x="2919812" y="1001280"/>
          <a:ext cx="3237181" cy="8668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he-IL" sz="1600" b="1" u="sng" kern="1200" dirty="0" smtClean="0">
              <a:solidFill>
                <a:schemeClr val="tx1"/>
              </a:solidFill>
            </a:rPr>
            <a:t>מדידת התוצר הנוצר</a:t>
          </a:r>
          <a:r>
            <a:rPr lang="he-IL" sz="1600" b="1" u="none" kern="1200" dirty="0" smtClean="0">
              <a:solidFill>
                <a:schemeClr val="tx1"/>
              </a:solidFill>
            </a:rPr>
            <a:t> </a:t>
          </a:r>
          <a:r>
            <a:rPr lang="he-IL" sz="1600" b="1" kern="1200" dirty="0" smtClean="0">
              <a:solidFill>
                <a:schemeClr val="tx1"/>
              </a:solidFill>
            </a:rPr>
            <a:t>בפרק זמן מסוים לדוגמה: נפח החמצן הנפלט הנמדד על פי גובה שכבת הבועות.</a:t>
          </a:r>
          <a:endParaRPr lang="he-IL" sz="1600" b="1" kern="1200" dirty="0">
            <a:solidFill>
              <a:schemeClr val="tx1"/>
            </a:solidFill>
          </a:endParaRPr>
        </a:p>
      </dsp:txBody>
      <dsp:txXfrm>
        <a:off x="2919812" y="1001280"/>
        <a:ext cx="3237181" cy="8668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779838" y="0"/>
            <a:ext cx="2889250" cy="496888"/>
          </a:xfrm>
          <a:prstGeom prst="rect">
            <a:avLst/>
          </a:prstGeom>
        </p:spPr>
        <p:txBody>
          <a:bodyPr vert="horz" lIns="91440" tIns="45720" rIns="91440" bIns="45720" rtlCol="1"/>
          <a:lstStyle>
            <a:lvl1pPr algn="r" fontAlgn="auto">
              <a:spcBef>
                <a:spcPts val="0"/>
              </a:spcBef>
              <a:spcAft>
                <a:spcPts val="0"/>
              </a:spcAft>
              <a:defRPr sz="1200">
                <a:latin typeface="+mn-lt"/>
                <a:cs typeface="+mn-cs"/>
              </a:defRPr>
            </a:lvl1pPr>
          </a:lstStyle>
          <a:p>
            <a:pPr>
              <a:defRPr/>
            </a:pPr>
            <a:endParaRPr lang="he-IL"/>
          </a:p>
        </p:txBody>
      </p:sp>
      <p:sp>
        <p:nvSpPr>
          <p:cNvPr id="3" name="Date Placeholder 2"/>
          <p:cNvSpPr>
            <a:spLocks noGrp="1"/>
          </p:cNvSpPr>
          <p:nvPr>
            <p:ph type="dt" idx="1"/>
          </p:nvPr>
        </p:nvSpPr>
        <p:spPr>
          <a:xfrm>
            <a:off x="1588" y="0"/>
            <a:ext cx="2889250" cy="496888"/>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69CA1528-D802-4132-84DF-700FF405162F}" type="datetimeFigureOut">
              <a:rPr lang="he-IL"/>
              <a:pPr>
                <a:defRPr/>
              </a:pPr>
              <a:t>ט"ז/ניסן/תשע"ח</a:t>
            </a:fld>
            <a:endParaRPr lang="he-IL" dirty="0"/>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1" anchor="ctr"/>
          <a:lstStyle/>
          <a:p>
            <a:pPr lvl="0"/>
            <a:endParaRPr lang="he-IL" noProof="0" dirty="0"/>
          </a:p>
        </p:txBody>
      </p:sp>
      <p:sp>
        <p:nvSpPr>
          <p:cNvPr id="5" name="Notes Placeholder 4"/>
          <p:cNvSpPr>
            <a:spLocks noGrp="1"/>
          </p:cNvSpPr>
          <p:nvPr>
            <p:ph type="body" sz="quarter" idx="3"/>
          </p:nvPr>
        </p:nvSpPr>
        <p:spPr>
          <a:xfrm>
            <a:off x="666750" y="4714875"/>
            <a:ext cx="5335588" cy="4467225"/>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3779838" y="9428163"/>
            <a:ext cx="2889250" cy="496887"/>
          </a:xfrm>
          <a:prstGeom prst="rect">
            <a:avLst/>
          </a:prstGeom>
        </p:spPr>
        <p:txBody>
          <a:bodyPr vert="horz" lIns="91440" tIns="45720" rIns="91440" bIns="45720" rtlCol="1" anchor="b"/>
          <a:lstStyle>
            <a:lvl1pPr algn="r" fontAlgn="auto">
              <a:spcBef>
                <a:spcPts val="0"/>
              </a:spcBef>
              <a:spcAft>
                <a:spcPts val="0"/>
              </a:spcAft>
              <a:defRPr sz="1200">
                <a:latin typeface="+mn-lt"/>
                <a:cs typeface="+mn-cs"/>
              </a:defRPr>
            </a:lvl1pPr>
          </a:lstStyle>
          <a:p>
            <a:pPr>
              <a:defRPr/>
            </a:pPr>
            <a:endParaRPr lang="he-IL"/>
          </a:p>
        </p:txBody>
      </p:sp>
      <p:sp>
        <p:nvSpPr>
          <p:cNvPr id="7" name="Slide Number Placeholder 6"/>
          <p:cNvSpPr>
            <a:spLocks noGrp="1"/>
          </p:cNvSpPr>
          <p:nvPr>
            <p:ph type="sldNum" sz="quarter" idx="5"/>
          </p:nvPr>
        </p:nvSpPr>
        <p:spPr>
          <a:xfrm>
            <a:off x="1588" y="9428163"/>
            <a:ext cx="2889250" cy="496887"/>
          </a:xfrm>
          <a:prstGeom prst="rect">
            <a:avLst/>
          </a:prstGeom>
        </p:spPr>
        <p:txBody>
          <a:bodyPr vert="horz" lIns="91440" tIns="45720" rIns="91440" bIns="45720" rtlCol="1" anchor="b"/>
          <a:lstStyle>
            <a:lvl1pPr algn="l" fontAlgn="auto">
              <a:spcBef>
                <a:spcPts val="0"/>
              </a:spcBef>
              <a:spcAft>
                <a:spcPts val="0"/>
              </a:spcAft>
              <a:defRPr sz="1200">
                <a:latin typeface="+mn-lt"/>
                <a:cs typeface="+mn-cs"/>
              </a:defRPr>
            </a:lvl1pPr>
          </a:lstStyle>
          <a:p>
            <a:pPr>
              <a:defRPr/>
            </a:pPr>
            <a:fld id="{226EBBB3-8946-40D9-9679-B9C327BE4F85}" type="slidenum">
              <a:rPr lang="he-IL"/>
              <a:pPr>
                <a:defRPr/>
              </a:pPr>
              <a:t>‹#›</a:t>
            </a:fld>
            <a:endParaRPr lang="he-IL" dirty="0"/>
          </a:p>
        </p:txBody>
      </p:sp>
    </p:spTree>
    <p:extLst>
      <p:ext uri="{BB962C8B-B14F-4D97-AF65-F5344CB8AC3E}">
        <p14:creationId xmlns:p14="http://schemas.microsoft.com/office/powerpoint/2010/main" val="2788988248"/>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he-IL"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B325442-3698-4333-8FCB-1D8B07F1ADFB}" type="slidenum">
              <a:rPr lang="he-IL">
                <a:solidFill>
                  <a:prstClr val="black"/>
                </a:solidFill>
              </a:rPr>
              <a:pPr>
                <a:defRPr/>
              </a:pPr>
              <a:t>1</a:t>
            </a:fld>
            <a:endParaRPr lang="he-IL"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7"/>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p>
        </p:txBody>
      </p:sp>
      <p:sp>
        <p:nvSpPr>
          <p:cNvPr id="2" name="Title 1"/>
          <p:cNvSpPr>
            <a:spLocks noGrp="1"/>
          </p:cNvSpPr>
          <p:nvPr>
            <p:ph type="ctrTitle"/>
          </p:nvPr>
        </p:nvSpPr>
        <p:spPr>
          <a:xfrm>
            <a:off x="785786" y="130161"/>
            <a:ext cx="7772400" cy="369881"/>
          </a:xfrm>
          <a:prstGeom prst="rect">
            <a:avLst/>
          </a:prstGeom>
        </p:spPr>
        <p:txBody>
          <a:bodyPr/>
          <a:lstStyle>
            <a:lvl1pPr marL="0" marR="0" indent="0" algn="r" defTabSz="914400" rtl="1" eaLnBrk="1" fontAlgn="auto" latinLnBrk="0" hangingPunct="1">
              <a:lnSpc>
                <a:spcPct val="100000"/>
              </a:lnSpc>
              <a:spcBef>
                <a:spcPts val="0"/>
              </a:spcBef>
              <a:spcAft>
                <a:spcPts val="0"/>
              </a:spcAft>
              <a:buClrTx/>
              <a:buSzTx/>
              <a:buFontTx/>
              <a:buNone/>
              <a:tabLst/>
              <a:defRPr lang="he-IL" sz="1800" b="1" smtClean="0"/>
            </a:lvl1pPr>
          </a:lstStyle>
          <a:p>
            <a:r>
              <a:rPr lang="he-IL" noProof="0" smtClean="0"/>
              <a:t>לחץ כדי לערוך סגנון כותרת של תבנית בסיס</a:t>
            </a:r>
            <a:endParaRPr lang="he-IL" dirty="0"/>
          </a:p>
        </p:txBody>
      </p:sp>
      <p:sp>
        <p:nvSpPr>
          <p:cNvPr id="4" name="Date Placeholder 3"/>
          <p:cNvSpPr>
            <a:spLocks noGrp="1"/>
          </p:cNvSpPr>
          <p:nvPr>
            <p:ph type="dt" sz="half" idx="10"/>
          </p:nvPr>
        </p:nvSpPr>
        <p:spPr/>
        <p:txBody>
          <a:bodyPr/>
          <a:lstStyle>
            <a:lvl1pPr>
              <a:defRPr/>
            </a:lvl1pPr>
          </a:lstStyle>
          <a:p>
            <a:pPr>
              <a:defRPr/>
            </a:pPr>
            <a:fld id="{57C14F92-5D68-4249-94F6-BF8CAA4D3C50}"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lgn="l">
              <a:defRPr>
                <a:solidFill>
                  <a:srgbClr val="FFFCF7"/>
                </a:solidFill>
              </a:defRPr>
            </a:lvl1pPr>
          </a:lstStyle>
          <a:p>
            <a:pPr>
              <a:defRPr/>
            </a:pPr>
            <a:fld id="{26BDBD50-4F5D-4B67-866F-2A1453225F3C}" type="slidenum">
              <a:rPr lang="he-IL"/>
              <a:pPr>
                <a:defRPr/>
              </a:pPr>
              <a:t>‹#›</a:t>
            </a:fld>
            <a:endParaRPr lang="he-IL" dirty="0"/>
          </a:p>
        </p:txBody>
      </p:sp>
    </p:spTree>
    <p:extLst>
      <p:ext uri="{BB962C8B-B14F-4D97-AF65-F5344CB8AC3E}">
        <p14:creationId xmlns:p14="http://schemas.microsoft.com/office/powerpoint/2010/main" val="366111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haelot">
    <p:spTree>
      <p:nvGrpSpPr>
        <p:cNvPr id="1" name=""/>
        <p:cNvGrpSpPr/>
        <p:nvPr/>
      </p:nvGrpSpPr>
      <p:grpSpPr>
        <a:xfrm>
          <a:off x="0" y="0"/>
          <a:ext cx="0" cy="0"/>
          <a:chOff x="0" y="0"/>
          <a:chExt cx="0" cy="0"/>
        </a:xfrm>
      </p:grpSpPr>
      <p:sp>
        <p:nvSpPr>
          <p:cNvPr id="4" name="Rectangle 5"/>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5" name="TextBox 4"/>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6" name="TextBox 5"/>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תשובות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9"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21" name="Text Placeholder 20"/>
          <p:cNvSpPr>
            <a:spLocks noGrp="1"/>
          </p:cNvSpPr>
          <p:nvPr>
            <p:ph type="body" sz="quarter" idx="11"/>
          </p:nvPr>
        </p:nvSpPr>
        <p:spPr>
          <a:xfrm>
            <a:off x="214282" y="2500306"/>
            <a:ext cx="8215312" cy="1357312"/>
          </a:xfrm>
          <a:prstGeom prst="rect">
            <a:avLst/>
          </a:prstGeom>
          <a:gradFill>
            <a:gsLst>
              <a:gs pos="0">
                <a:schemeClr val="bg1"/>
              </a:gs>
              <a:gs pos="50000">
                <a:schemeClr val="bg1">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lvl1pPr marL="0" algn="r" defTabSz="914400" rtl="1" eaLnBrk="1" latinLnBrk="0" hangingPunct="1">
              <a:buNone/>
              <a:defRPr lang="he-IL" sz="1200" b="0" kern="1200" dirty="0" smtClean="0">
                <a:solidFill>
                  <a:schemeClr val="tx1"/>
                </a:solidFill>
                <a:latin typeface="+mn-lt"/>
                <a:ea typeface="+mn-ea"/>
                <a:cs typeface="+mn-cs"/>
              </a:defRPr>
            </a:lvl1pPr>
          </a:lstStyle>
          <a:p>
            <a:pPr lvl="0"/>
            <a:r>
              <a:rPr lang="he-IL" smtClean="0"/>
              <a:t>לחץ כדי לערוך סגנונות טקסט של תבנית בסיס</a:t>
            </a:r>
          </a:p>
          <a:p>
            <a:pPr lvl="1"/>
            <a:r>
              <a:rPr lang="he-IL" smtClean="0"/>
              <a:t>רמה שנייה</a:t>
            </a:r>
          </a:p>
          <a:p>
            <a:pPr lvl="2"/>
            <a:r>
              <a:rPr lang="he-IL" smtClean="0"/>
              <a:t>רמה שלישית</a:t>
            </a:r>
          </a:p>
        </p:txBody>
      </p:sp>
      <p:sp>
        <p:nvSpPr>
          <p:cNvPr id="7" name="Slide Number Placeholder 5"/>
          <p:cNvSpPr>
            <a:spLocks noGrp="1"/>
          </p:cNvSpPr>
          <p:nvPr>
            <p:ph type="sldNum" sz="quarter" idx="12"/>
          </p:nvPr>
        </p:nvSpPr>
        <p:spPr/>
        <p:txBody>
          <a:bodyPr/>
          <a:lstStyle>
            <a:lvl1pPr algn="l">
              <a:defRPr>
                <a:solidFill>
                  <a:srgbClr val="FFFCF7"/>
                </a:solidFill>
              </a:defRPr>
            </a:lvl1pPr>
          </a:lstStyle>
          <a:p>
            <a:pPr>
              <a:defRPr/>
            </a:pPr>
            <a:fld id="{5D473C16-8185-4035-9E5A-DDA14A86E1DF}" type="slidenum">
              <a:rPr lang="he-IL"/>
              <a:pPr>
                <a:defRPr/>
              </a:pPr>
              <a:t>‹#›</a:t>
            </a:fld>
            <a:endParaRPr lang="he-IL" dirty="0"/>
          </a:p>
        </p:txBody>
      </p:sp>
    </p:spTree>
    <p:extLst>
      <p:ext uri="{BB962C8B-B14F-4D97-AF65-F5344CB8AC3E}">
        <p14:creationId xmlns:p14="http://schemas.microsoft.com/office/powerpoint/2010/main" val="289104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lvl1pPr>
              <a:defRPr/>
            </a:lvl1pPr>
          </a:lstStyle>
          <a:p>
            <a:pPr>
              <a:defRPr/>
            </a:pPr>
            <a:fld id="{B7072233-C3A9-49F2-8902-BBF94DFA0A20}"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3609FDDA-77B8-461C-A290-9D76DEC17004}" type="slidenum">
              <a:rPr lang="he-IL"/>
              <a:pPr>
                <a:defRPr/>
              </a:pPr>
              <a:t>‹#›</a:t>
            </a:fld>
            <a:endParaRPr lang="he-IL" dirty="0"/>
          </a:p>
        </p:txBody>
      </p:sp>
    </p:spTree>
    <p:extLst>
      <p:ext uri="{BB962C8B-B14F-4D97-AF65-F5344CB8AC3E}">
        <p14:creationId xmlns:p14="http://schemas.microsoft.com/office/powerpoint/2010/main" val="1071688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7"/>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 name="Title 1"/>
          <p:cNvSpPr>
            <a:spLocks noGrp="1"/>
          </p:cNvSpPr>
          <p:nvPr>
            <p:ph type="ctrTitle"/>
          </p:nvPr>
        </p:nvSpPr>
        <p:spPr>
          <a:xfrm>
            <a:off x="785786" y="130161"/>
            <a:ext cx="7772400" cy="369881"/>
          </a:xfrm>
          <a:prstGeom prst="rect">
            <a:avLst/>
          </a:prstGeom>
        </p:spPr>
        <p:txBody>
          <a:bodyPr/>
          <a:lstStyle>
            <a:lvl1pPr marL="0" marR="0" indent="0" algn="r" defTabSz="914400" rtl="1" eaLnBrk="1" fontAlgn="auto" latinLnBrk="0" hangingPunct="1">
              <a:lnSpc>
                <a:spcPct val="100000"/>
              </a:lnSpc>
              <a:spcBef>
                <a:spcPts val="0"/>
              </a:spcBef>
              <a:spcAft>
                <a:spcPts val="0"/>
              </a:spcAft>
              <a:buClrTx/>
              <a:buSzTx/>
              <a:buFontTx/>
              <a:buNone/>
              <a:tabLst/>
              <a:defRPr lang="he-IL" sz="1800" b="1" smtClean="0"/>
            </a:lvl1pPr>
          </a:lstStyle>
          <a:p>
            <a:r>
              <a:rPr lang="he-IL" noProof="0" smtClean="0"/>
              <a:t>לחץ כדי לערוך סגנון כותרת של תבנית בסיס</a:t>
            </a:r>
            <a:endParaRPr lang="he-IL" dirty="0"/>
          </a:p>
        </p:txBody>
      </p:sp>
      <p:sp>
        <p:nvSpPr>
          <p:cNvPr id="4" name="Date Placeholder 3"/>
          <p:cNvSpPr>
            <a:spLocks noGrp="1"/>
          </p:cNvSpPr>
          <p:nvPr>
            <p:ph type="dt" sz="half" idx="10"/>
          </p:nvPr>
        </p:nvSpPr>
        <p:spPr/>
        <p:txBody>
          <a:bodyPr/>
          <a:lstStyle>
            <a:lvl1pPr>
              <a:defRPr/>
            </a:lvl1pPr>
          </a:lstStyle>
          <a:p>
            <a:pPr>
              <a:defRPr/>
            </a:pPr>
            <a:fld id="{36125BB7-5E12-4B55-8BFB-EBA63F5D695D}"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lgn="l">
              <a:defRPr>
                <a:solidFill>
                  <a:srgbClr val="FFFCF7"/>
                </a:solidFill>
              </a:defRPr>
            </a:lvl1pPr>
          </a:lstStyle>
          <a:p>
            <a:pPr>
              <a:defRPr/>
            </a:pPr>
            <a:fld id="{8693BECB-985A-41C5-B874-EDA6A70A85E1}" type="slidenum">
              <a:rPr lang="he-IL"/>
              <a:pPr>
                <a:defRPr/>
              </a:pPr>
              <a:t>‹#›</a:t>
            </a:fld>
            <a:endParaRPr lang="he-IL" dirty="0"/>
          </a:p>
        </p:txBody>
      </p:sp>
    </p:spTree>
    <p:extLst>
      <p:ext uri="{BB962C8B-B14F-4D97-AF65-F5344CB8AC3E}">
        <p14:creationId xmlns:p14="http://schemas.microsoft.com/office/powerpoint/2010/main" val="2008341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haelot">
    <p:spTree>
      <p:nvGrpSpPr>
        <p:cNvPr id="1" name=""/>
        <p:cNvGrpSpPr/>
        <p:nvPr/>
      </p:nvGrpSpPr>
      <p:grpSpPr>
        <a:xfrm>
          <a:off x="0" y="0"/>
          <a:ext cx="0" cy="0"/>
          <a:chOff x="0" y="0"/>
          <a:chExt cx="0" cy="0"/>
        </a:xfrm>
      </p:grpSpPr>
      <p:sp>
        <p:nvSpPr>
          <p:cNvPr id="3" name="Rectangle 6"/>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4" name="TextBox 3"/>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5" name="TextBox 4"/>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שאלות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6"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6" name="Slide Number Placeholder 5"/>
          <p:cNvSpPr>
            <a:spLocks noGrp="1"/>
          </p:cNvSpPr>
          <p:nvPr>
            <p:ph type="sldNum" sz="quarter" idx="11"/>
          </p:nvPr>
        </p:nvSpPr>
        <p:spPr/>
        <p:txBody>
          <a:bodyPr/>
          <a:lstStyle>
            <a:lvl1pPr algn="l">
              <a:defRPr>
                <a:solidFill>
                  <a:srgbClr val="FFFCF7"/>
                </a:solidFill>
              </a:defRPr>
            </a:lvl1pPr>
          </a:lstStyle>
          <a:p>
            <a:pPr>
              <a:defRPr/>
            </a:pPr>
            <a:fld id="{C029D61D-64DD-4F5C-9B4C-9BFBE70CA753}" type="slidenum">
              <a:rPr lang="he-IL"/>
              <a:pPr>
                <a:defRPr/>
              </a:pPr>
              <a:t>‹#›</a:t>
            </a:fld>
            <a:endParaRPr lang="he-IL" dirty="0"/>
          </a:p>
        </p:txBody>
      </p:sp>
    </p:spTree>
    <p:extLst>
      <p:ext uri="{BB962C8B-B14F-4D97-AF65-F5344CB8AC3E}">
        <p14:creationId xmlns:p14="http://schemas.microsoft.com/office/powerpoint/2010/main" val="1806390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haelot">
    <p:spTree>
      <p:nvGrpSpPr>
        <p:cNvPr id="1" name=""/>
        <p:cNvGrpSpPr/>
        <p:nvPr/>
      </p:nvGrpSpPr>
      <p:grpSpPr>
        <a:xfrm>
          <a:off x="0" y="0"/>
          <a:ext cx="0" cy="0"/>
          <a:chOff x="0" y="0"/>
          <a:chExt cx="0" cy="0"/>
        </a:xfrm>
      </p:grpSpPr>
      <p:sp>
        <p:nvSpPr>
          <p:cNvPr id="4" name="Rectangle 5"/>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5" name="TextBox 4"/>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6" name="TextBox 5"/>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תשובות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9"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21" name="Text Placeholder 20"/>
          <p:cNvSpPr>
            <a:spLocks noGrp="1"/>
          </p:cNvSpPr>
          <p:nvPr>
            <p:ph type="body" sz="quarter" idx="11"/>
          </p:nvPr>
        </p:nvSpPr>
        <p:spPr>
          <a:xfrm>
            <a:off x="214282" y="2500306"/>
            <a:ext cx="8215312" cy="1357312"/>
          </a:xfrm>
          <a:prstGeom prst="rect">
            <a:avLst/>
          </a:prstGeom>
          <a:gradFill>
            <a:gsLst>
              <a:gs pos="0">
                <a:schemeClr val="bg1"/>
              </a:gs>
              <a:gs pos="50000">
                <a:schemeClr val="bg1">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lvl1pPr marL="0" algn="r" defTabSz="914400" rtl="1" eaLnBrk="1" latinLnBrk="0" hangingPunct="1">
              <a:buNone/>
              <a:defRPr lang="he-IL" sz="1200" b="0" kern="1200" dirty="0" smtClean="0">
                <a:solidFill>
                  <a:schemeClr val="tx1"/>
                </a:solidFill>
                <a:latin typeface="+mn-lt"/>
                <a:ea typeface="+mn-ea"/>
                <a:cs typeface="+mn-cs"/>
              </a:defRPr>
            </a:lvl1pPr>
          </a:lstStyle>
          <a:p>
            <a:pPr lvl="0"/>
            <a:r>
              <a:rPr lang="he-IL" smtClean="0"/>
              <a:t>לחץ כדי לערוך סגנונות טקסט של תבנית בסיס</a:t>
            </a:r>
          </a:p>
          <a:p>
            <a:pPr lvl="1"/>
            <a:r>
              <a:rPr lang="he-IL" smtClean="0"/>
              <a:t>רמה שנייה</a:t>
            </a:r>
          </a:p>
          <a:p>
            <a:pPr lvl="2"/>
            <a:r>
              <a:rPr lang="he-IL" smtClean="0"/>
              <a:t>רמה שלישית</a:t>
            </a:r>
          </a:p>
        </p:txBody>
      </p:sp>
      <p:sp>
        <p:nvSpPr>
          <p:cNvPr id="7" name="Slide Number Placeholder 5"/>
          <p:cNvSpPr>
            <a:spLocks noGrp="1"/>
          </p:cNvSpPr>
          <p:nvPr>
            <p:ph type="sldNum" sz="quarter" idx="12"/>
          </p:nvPr>
        </p:nvSpPr>
        <p:spPr/>
        <p:txBody>
          <a:bodyPr/>
          <a:lstStyle>
            <a:lvl1pPr algn="l">
              <a:defRPr>
                <a:solidFill>
                  <a:srgbClr val="FFFCF7"/>
                </a:solidFill>
              </a:defRPr>
            </a:lvl1pPr>
          </a:lstStyle>
          <a:p>
            <a:pPr>
              <a:defRPr/>
            </a:pPr>
            <a:fld id="{0A895406-6DA5-4E4F-8B3C-D3B60AC9F9CE}" type="slidenum">
              <a:rPr lang="he-IL"/>
              <a:pPr>
                <a:defRPr/>
              </a:pPr>
              <a:t>‹#›</a:t>
            </a:fld>
            <a:endParaRPr lang="he-IL" dirty="0"/>
          </a:p>
        </p:txBody>
      </p:sp>
    </p:spTree>
    <p:extLst>
      <p:ext uri="{BB962C8B-B14F-4D97-AF65-F5344CB8AC3E}">
        <p14:creationId xmlns:p14="http://schemas.microsoft.com/office/powerpoint/2010/main" val="3064372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sz="1200">
                <a:solidFill>
                  <a:srgbClr val="FFFFFF">
                    <a:lumMod val="65000"/>
                  </a:srgbClr>
                </a:solidFill>
              </a:defRPr>
            </a:lvl1pPr>
          </a:lstStyle>
          <a:p>
            <a:pPr>
              <a:defRPr/>
            </a:pPr>
            <a:fld id="{4D5CD907-D71C-4718-B4FC-2AFD06499CFD}" type="slidenum">
              <a:rPr lang="he-IL"/>
              <a:pPr>
                <a:defRPr/>
              </a:pPr>
              <a:t>‹#›</a:t>
            </a:fld>
            <a:endParaRPr lang="he-IL" dirty="0"/>
          </a:p>
        </p:txBody>
      </p:sp>
    </p:spTree>
    <p:extLst>
      <p:ext uri="{BB962C8B-B14F-4D97-AF65-F5344CB8AC3E}">
        <p14:creationId xmlns:p14="http://schemas.microsoft.com/office/powerpoint/2010/main" val="1595044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7"/>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 name="Title 1"/>
          <p:cNvSpPr>
            <a:spLocks noGrp="1"/>
          </p:cNvSpPr>
          <p:nvPr>
            <p:ph type="ctrTitle"/>
          </p:nvPr>
        </p:nvSpPr>
        <p:spPr>
          <a:xfrm>
            <a:off x="785786" y="130161"/>
            <a:ext cx="7772400" cy="369881"/>
          </a:xfrm>
          <a:prstGeom prst="rect">
            <a:avLst/>
          </a:prstGeom>
        </p:spPr>
        <p:txBody>
          <a:bodyPr/>
          <a:lstStyle>
            <a:lvl1pPr marL="0" marR="0" indent="0" algn="r" defTabSz="914400" rtl="1" eaLnBrk="1" fontAlgn="auto" latinLnBrk="0" hangingPunct="1">
              <a:lnSpc>
                <a:spcPct val="100000"/>
              </a:lnSpc>
              <a:spcBef>
                <a:spcPts val="0"/>
              </a:spcBef>
              <a:spcAft>
                <a:spcPts val="0"/>
              </a:spcAft>
              <a:buClrTx/>
              <a:buSzTx/>
              <a:buFontTx/>
              <a:buNone/>
              <a:tabLst/>
              <a:defRPr lang="he-IL" sz="1800" b="1" smtClean="0"/>
            </a:lvl1pPr>
          </a:lstStyle>
          <a:p>
            <a:r>
              <a:rPr lang="he-IL" noProof="0" smtClean="0"/>
              <a:t>לחץ כדי לערוך סגנון כותרת של תבנית בסיס</a:t>
            </a:r>
            <a:endParaRPr lang="he-IL" dirty="0"/>
          </a:p>
        </p:txBody>
      </p:sp>
      <p:sp>
        <p:nvSpPr>
          <p:cNvPr id="4" name="Date Placeholder 3"/>
          <p:cNvSpPr>
            <a:spLocks noGrp="1"/>
          </p:cNvSpPr>
          <p:nvPr>
            <p:ph type="dt" sz="half" idx="10"/>
          </p:nvPr>
        </p:nvSpPr>
        <p:spPr/>
        <p:txBody>
          <a:bodyPr/>
          <a:lstStyle>
            <a:lvl1pPr>
              <a:defRPr/>
            </a:lvl1pPr>
          </a:lstStyle>
          <a:p>
            <a:pPr>
              <a:defRPr/>
            </a:pPr>
            <a:fld id="{C41DB41A-A50C-4D42-97F8-BFF519A29647}"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lgn="l">
              <a:defRPr>
                <a:solidFill>
                  <a:srgbClr val="FFFCF7"/>
                </a:solidFill>
              </a:defRPr>
            </a:lvl1pPr>
          </a:lstStyle>
          <a:p>
            <a:pPr>
              <a:defRPr/>
            </a:pPr>
            <a:fld id="{0D278751-CDA2-4261-98DC-404FB5E1FDCB}" type="slidenum">
              <a:rPr lang="he-IL"/>
              <a:pPr>
                <a:defRPr/>
              </a:pPr>
              <a:t>‹#›</a:t>
            </a:fld>
            <a:endParaRPr lang="he-IL" dirty="0"/>
          </a:p>
        </p:txBody>
      </p:sp>
    </p:spTree>
    <p:extLst>
      <p:ext uri="{BB962C8B-B14F-4D97-AF65-F5344CB8AC3E}">
        <p14:creationId xmlns:p14="http://schemas.microsoft.com/office/powerpoint/2010/main" val="3933504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elot">
    <p:spTree>
      <p:nvGrpSpPr>
        <p:cNvPr id="1" name=""/>
        <p:cNvGrpSpPr/>
        <p:nvPr/>
      </p:nvGrpSpPr>
      <p:grpSpPr>
        <a:xfrm>
          <a:off x="0" y="0"/>
          <a:ext cx="0" cy="0"/>
          <a:chOff x="0" y="0"/>
          <a:chExt cx="0" cy="0"/>
        </a:xfrm>
      </p:grpSpPr>
      <p:sp>
        <p:nvSpPr>
          <p:cNvPr id="3" name="Rectangle 6"/>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4" name="TextBox 3"/>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5" name="TextBox 4"/>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שאלות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6"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6" name="Slide Number Placeholder 5"/>
          <p:cNvSpPr>
            <a:spLocks noGrp="1"/>
          </p:cNvSpPr>
          <p:nvPr>
            <p:ph type="sldNum" sz="quarter" idx="11"/>
          </p:nvPr>
        </p:nvSpPr>
        <p:spPr/>
        <p:txBody>
          <a:bodyPr/>
          <a:lstStyle>
            <a:lvl1pPr algn="l">
              <a:defRPr>
                <a:solidFill>
                  <a:srgbClr val="FFFCF7"/>
                </a:solidFill>
              </a:defRPr>
            </a:lvl1pPr>
          </a:lstStyle>
          <a:p>
            <a:pPr>
              <a:defRPr/>
            </a:pPr>
            <a:fld id="{FA3FB07B-52EA-4D2D-BE82-5E3B92D66555}" type="slidenum">
              <a:rPr lang="he-IL"/>
              <a:pPr>
                <a:defRPr/>
              </a:pPr>
              <a:t>‹#›</a:t>
            </a:fld>
            <a:endParaRPr lang="he-IL" dirty="0"/>
          </a:p>
        </p:txBody>
      </p:sp>
    </p:spTree>
    <p:extLst>
      <p:ext uri="{BB962C8B-B14F-4D97-AF65-F5344CB8AC3E}">
        <p14:creationId xmlns:p14="http://schemas.microsoft.com/office/powerpoint/2010/main" val="1663929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haelot">
    <p:spTree>
      <p:nvGrpSpPr>
        <p:cNvPr id="1" name=""/>
        <p:cNvGrpSpPr/>
        <p:nvPr/>
      </p:nvGrpSpPr>
      <p:grpSpPr>
        <a:xfrm>
          <a:off x="0" y="0"/>
          <a:ext cx="0" cy="0"/>
          <a:chOff x="0" y="0"/>
          <a:chExt cx="0" cy="0"/>
        </a:xfrm>
      </p:grpSpPr>
      <p:sp>
        <p:nvSpPr>
          <p:cNvPr id="4" name="Rectangle 5"/>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5" name="TextBox 4"/>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6" name="TextBox 5"/>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תשובות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9"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21" name="Text Placeholder 20"/>
          <p:cNvSpPr>
            <a:spLocks noGrp="1"/>
          </p:cNvSpPr>
          <p:nvPr>
            <p:ph type="body" sz="quarter" idx="11"/>
          </p:nvPr>
        </p:nvSpPr>
        <p:spPr>
          <a:xfrm>
            <a:off x="214282" y="2500306"/>
            <a:ext cx="8215312" cy="1357312"/>
          </a:xfrm>
          <a:prstGeom prst="rect">
            <a:avLst/>
          </a:prstGeom>
          <a:gradFill>
            <a:gsLst>
              <a:gs pos="0">
                <a:schemeClr val="bg1"/>
              </a:gs>
              <a:gs pos="50000">
                <a:schemeClr val="bg1">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lvl1pPr marL="0" algn="r" defTabSz="914400" rtl="1" eaLnBrk="1" latinLnBrk="0" hangingPunct="1">
              <a:buNone/>
              <a:defRPr lang="he-IL" sz="1200" b="0" kern="1200" dirty="0" smtClean="0">
                <a:solidFill>
                  <a:schemeClr val="tx1"/>
                </a:solidFill>
                <a:latin typeface="+mn-lt"/>
                <a:ea typeface="+mn-ea"/>
                <a:cs typeface="+mn-cs"/>
              </a:defRPr>
            </a:lvl1pPr>
          </a:lstStyle>
          <a:p>
            <a:pPr lvl="0"/>
            <a:r>
              <a:rPr lang="he-IL" smtClean="0"/>
              <a:t>לחץ כדי לערוך סגנונות טקסט של תבנית בסיס</a:t>
            </a:r>
          </a:p>
          <a:p>
            <a:pPr lvl="1"/>
            <a:r>
              <a:rPr lang="he-IL" smtClean="0"/>
              <a:t>רמה שנייה</a:t>
            </a:r>
          </a:p>
          <a:p>
            <a:pPr lvl="2"/>
            <a:r>
              <a:rPr lang="he-IL" smtClean="0"/>
              <a:t>רמה שלישית</a:t>
            </a:r>
          </a:p>
        </p:txBody>
      </p:sp>
      <p:sp>
        <p:nvSpPr>
          <p:cNvPr id="7" name="Slide Number Placeholder 5"/>
          <p:cNvSpPr>
            <a:spLocks noGrp="1"/>
          </p:cNvSpPr>
          <p:nvPr>
            <p:ph type="sldNum" sz="quarter" idx="12"/>
          </p:nvPr>
        </p:nvSpPr>
        <p:spPr/>
        <p:txBody>
          <a:bodyPr/>
          <a:lstStyle>
            <a:lvl1pPr algn="l">
              <a:defRPr>
                <a:solidFill>
                  <a:srgbClr val="FFFCF7"/>
                </a:solidFill>
              </a:defRPr>
            </a:lvl1pPr>
          </a:lstStyle>
          <a:p>
            <a:pPr>
              <a:defRPr/>
            </a:pPr>
            <a:fld id="{46CAD409-03C0-4CA1-B8AF-772DF372DF79}" type="slidenum">
              <a:rPr lang="he-IL"/>
              <a:pPr>
                <a:defRPr/>
              </a:pPr>
              <a:t>‹#›</a:t>
            </a:fld>
            <a:endParaRPr lang="he-IL" dirty="0"/>
          </a:p>
        </p:txBody>
      </p:sp>
    </p:spTree>
    <p:extLst>
      <p:ext uri="{BB962C8B-B14F-4D97-AF65-F5344CB8AC3E}">
        <p14:creationId xmlns:p14="http://schemas.microsoft.com/office/powerpoint/2010/main" val="1167900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he-IL"/>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63CC27CF-7609-4667-AAC1-CAADA48545BE}"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a:xfrm>
            <a:off x="428625" y="6572250"/>
            <a:ext cx="2133600" cy="214313"/>
          </a:xfrm>
        </p:spPr>
        <p:txBody>
          <a:bodyPr/>
          <a:lstStyle>
            <a:lvl1pPr algn="l">
              <a:defRPr sz="1400">
                <a:solidFill>
                  <a:srgbClr val="FFFCF7"/>
                </a:solidFill>
              </a:defRPr>
            </a:lvl1pPr>
          </a:lstStyle>
          <a:p>
            <a:pPr>
              <a:defRPr/>
            </a:pPr>
            <a:fld id="{6B6CE9CF-1332-4321-B82B-633327EBF3C2}" type="slidenum">
              <a:rPr lang="he-IL"/>
              <a:pPr>
                <a:defRPr/>
              </a:pPr>
              <a:t>‹#›</a:t>
            </a:fld>
            <a:endParaRPr lang="he-IL" dirty="0"/>
          </a:p>
        </p:txBody>
      </p:sp>
    </p:spTree>
    <p:extLst>
      <p:ext uri="{BB962C8B-B14F-4D97-AF65-F5344CB8AC3E}">
        <p14:creationId xmlns:p14="http://schemas.microsoft.com/office/powerpoint/2010/main" val="142939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aelot">
    <p:spTree>
      <p:nvGrpSpPr>
        <p:cNvPr id="1" name=""/>
        <p:cNvGrpSpPr/>
        <p:nvPr/>
      </p:nvGrpSpPr>
      <p:grpSpPr>
        <a:xfrm>
          <a:off x="0" y="0"/>
          <a:ext cx="0" cy="0"/>
          <a:chOff x="0" y="0"/>
          <a:chExt cx="0" cy="0"/>
        </a:xfrm>
      </p:grpSpPr>
      <p:sp>
        <p:nvSpPr>
          <p:cNvPr id="3" name="Rectangle 6"/>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p>
        </p:txBody>
      </p:sp>
      <p:sp>
        <p:nvSpPr>
          <p:cNvPr id="4" name="TextBox 3"/>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mn-lt"/>
                <a:cs typeface="+mn-cs"/>
              </a:rPr>
              <a:t>מעבר חומרים דרך הקרום באמצעות דיפוזיה</a:t>
            </a:r>
          </a:p>
        </p:txBody>
      </p:sp>
      <p:sp>
        <p:nvSpPr>
          <p:cNvPr id="5" name="TextBox 4"/>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mn-lt"/>
                <a:cs typeface="+mn-cs"/>
              </a:rPr>
              <a:t>שאלות</a:t>
            </a:r>
          </a:p>
          <a:p>
            <a:pPr fontAlgn="auto">
              <a:spcBef>
                <a:spcPts val="0"/>
              </a:spcBef>
              <a:spcAft>
                <a:spcPts val="0"/>
              </a:spcAft>
              <a:defRPr/>
            </a:pPr>
            <a:endParaRPr lang="he-IL" sz="2000" dirty="0">
              <a:solidFill>
                <a:schemeClr val="tx1">
                  <a:lumMod val="50000"/>
                  <a:lumOff val="50000"/>
                </a:schemeClr>
              </a:solidFill>
              <a:latin typeface="+mn-lt"/>
              <a:cs typeface="+mn-cs"/>
            </a:endParaRPr>
          </a:p>
        </p:txBody>
      </p:sp>
      <p:sp>
        <p:nvSpPr>
          <p:cNvPr id="16"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6" name="Slide Number Placeholder 5"/>
          <p:cNvSpPr>
            <a:spLocks noGrp="1"/>
          </p:cNvSpPr>
          <p:nvPr>
            <p:ph type="sldNum" sz="quarter" idx="11"/>
          </p:nvPr>
        </p:nvSpPr>
        <p:spPr/>
        <p:txBody>
          <a:bodyPr/>
          <a:lstStyle>
            <a:lvl1pPr algn="l">
              <a:defRPr>
                <a:solidFill>
                  <a:srgbClr val="FFFCF7"/>
                </a:solidFill>
              </a:defRPr>
            </a:lvl1pPr>
          </a:lstStyle>
          <a:p>
            <a:pPr>
              <a:defRPr/>
            </a:pPr>
            <a:fld id="{AE5E61C1-3617-4C62-97E0-CBD24C5C0AC0}" type="slidenum">
              <a:rPr lang="he-IL"/>
              <a:pPr>
                <a:defRPr/>
              </a:pPr>
              <a:t>‹#›</a:t>
            </a:fld>
            <a:endParaRPr lang="he-IL" dirty="0"/>
          </a:p>
        </p:txBody>
      </p:sp>
    </p:spTree>
    <p:extLst>
      <p:ext uri="{BB962C8B-B14F-4D97-AF65-F5344CB8AC3E}">
        <p14:creationId xmlns:p14="http://schemas.microsoft.com/office/powerpoint/2010/main" val="2085681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7"/>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 name="Title 1"/>
          <p:cNvSpPr>
            <a:spLocks noGrp="1"/>
          </p:cNvSpPr>
          <p:nvPr>
            <p:ph type="ctrTitle"/>
          </p:nvPr>
        </p:nvSpPr>
        <p:spPr>
          <a:xfrm>
            <a:off x="785786" y="130161"/>
            <a:ext cx="7772400" cy="369881"/>
          </a:xfrm>
          <a:prstGeom prst="rect">
            <a:avLst/>
          </a:prstGeom>
        </p:spPr>
        <p:txBody>
          <a:bodyPr/>
          <a:lstStyle>
            <a:lvl1pPr marL="0" marR="0" indent="0" algn="r" defTabSz="914400" rtl="1" eaLnBrk="1" fontAlgn="auto" latinLnBrk="0" hangingPunct="1">
              <a:lnSpc>
                <a:spcPct val="100000"/>
              </a:lnSpc>
              <a:spcBef>
                <a:spcPts val="0"/>
              </a:spcBef>
              <a:spcAft>
                <a:spcPts val="0"/>
              </a:spcAft>
              <a:buClrTx/>
              <a:buSzTx/>
              <a:buFontTx/>
              <a:buNone/>
              <a:tabLst/>
              <a:defRPr lang="he-IL" sz="1800" b="1" smtClean="0"/>
            </a:lvl1pPr>
          </a:lstStyle>
          <a:p>
            <a:r>
              <a:rPr lang="he-IL" noProof="0" smtClean="0"/>
              <a:t>לחץ כדי לערוך סגנון כותרת של תבנית בסיס</a:t>
            </a:r>
            <a:endParaRPr lang="he-IL" dirty="0"/>
          </a:p>
        </p:txBody>
      </p:sp>
      <p:sp>
        <p:nvSpPr>
          <p:cNvPr id="4" name="Date Placeholder 3"/>
          <p:cNvSpPr>
            <a:spLocks noGrp="1"/>
          </p:cNvSpPr>
          <p:nvPr>
            <p:ph type="dt" sz="half" idx="10"/>
          </p:nvPr>
        </p:nvSpPr>
        <p:spPr/>
        <p:txBody>
          <a:bodyPr/>
          <a:lstStyle>
            <a:lvl1pPr>
              <a:defRPr/>
            </a:lvl1pPr>
          </a:lstStyle>
          <a:p>
            <a:pPr>
              <a:defRPr/>
            </a:pPr>
            <a:fld id="{9A1BEC27-748D-43C1-AA7B-5A14AD36B4B0}"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lgn="l">
              <a:defRPr>
                <a:solidFill>
                  <a:srgbClr val="FFFCF7"/>
                </a:solidFill>
              </a:defRPr>
            </a:lvl1pPr>
          </a:lstStyle>
          <a:p>
            <a:pPr>
              <a:defRPr/>
            </a:pPr>
            <a:fld id="{3F41C96D-5B45-4E44-AA82-F03B673C19F5}" type="slidenum">
              <a:rPr lang="he-IL"/>
              <a:pPr>
                <a:defRPr/>
              </a:pPr>
              <a:t>‹#›</a:t>
            </a:fld>
            <a:endParaRPr lang="he-IL" dirty="0"/>
          </a:p>
        </p:txBody>
      </p:sp>
    </p:spTree>
    <p:extLst>
      <p:ext uri="{BB962C8B-B14F-4D97-AF65-F5344CB8AC3E}">
        <p14:creationId xmlns:p14="http://schemas.microsoft.com/office/powerpoint/2010/main" val="2245689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haelot">
    <p:spTree>
      <p:nvGrpSpPr>
        <p:cNvPr id="1" name=""/>
        <p:cNvGrpSpPr/>
        <p:nvPr/>
      </p:nvGrpSpPr>
      <p:grpSpPr>
        <a:xfrm>
          <a:off x="0" y="0"/>
          <a:ext cx="0" cy="0"/>
          <a:chOff x="0" y="0"/>
          <a:chExt cx="0" cy="0"/>
        </a:xfrm>
      </p:grpSpPr>
      <p:sp>
        <p:nvSpPr>
          <p:cNvPr id="3" name="Rectangle 6"/>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4" name="TextBox 3"/>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5" name="TextBox 4"/>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שאלות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6"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6" name="Slide Number Placeholder 5"/>
          <p:cNvSpPr>
            <a:spLocks noGrp="1"/>
          </p:cNvSpPr>
          <p:nvPr>
            <p:ph type="sldNum" sz="quarter" idx="11"/>
          </p:nvPr>
        </p:nvSpPr>
        <p:spPr/>
        <p:txBody>
          <a:bodyPr/>
          <a:lstStyle>
            <a:lvl1pPr algn="l">
              <a:defRPr>
                <a:solidFill>
                  <a:srgbClr val="FFFCF7"/>
                </a:solidFill>
              </a:defRPr>
            </a:lvl1pPr>
          </a:lstStyle>
          <a:p>
            <a:pPr>
              <a:defRPr/>
            </a:pPr>
            <a:fld id="{CCA2DDD8-9F88-436B-AB10-E2BBD9711EF0}" type="slidenum">
              <a:rPr lang="he-IL"/>
              <a:pPr>
                <a:defRPr/>
              </a:pPr>
              <a:t>‹#›</a:t>
            </a:fld>
            <a:endParaRPr lang="he-IL" dirty="0"/>
          </a:p>
        </p:txBody>
      </p:sp>
    </p:spTree>
    <p:extLst>
      <p:ext uri="{BB962C8B-B14F-4D97-AF65-F5344CB8AC3E}">
        <p14:creationId xmlns:p14="http://schemas.microsoft.com/office/powerpoint/2010/main" val="1608358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haelot">
    <p:spTree>
      <p:nvGrpSpPr>
        <p:cNvPr id="1" name=""/>
        <p:cNvGrpSpPr/>
        <p:nvPr/>
      </p:nvGrpSpPr>
      <p:grpSpPr>
        <a:xfrm>
          <a:off x="0" y="0"/>
          <a:ext cx="0" cy="0"/>
          <a:chOff x="0" y="0"/>
          <a:chExt cx="0" cy="0"/>
        </a:xfrm>
      </p:grpSpPr>
      <p:sp>
        <p:nvSpPr>
          <p:cNvPr id="4" name="Rectangle 5"/>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5" name="TextBox 4"/>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6" name="TextBox 5"/>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תשובות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9"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21" name="Text Placeholder 20"/>
          <p:cNvSpPr>
            <a:spLocks noGrp="1"/>
          </p:cNvSpPr>
          <p:nvPr>
            <p:ph type="body" sz="quarter" idx="11"/>
          </p:nvPr>
        </p:nvSpPr>
        <p:spPr>
          <a:xfrm>
            <a:off x="214282" y="2500306"/>
            <a:ext cx="8215312" cy="1357312"/>
          </a:xfrm>
          <a:prstGeom prst="rect">
            <a:avLst/>
          </a:prstGeom>
          <a:gradFill>
            <a:gsLst>
              <a:gs pos="0">
                <a:schemeClr val="bg1"/>
              </a:gs>
              <a:gs pos="50000">
                <a:schemeClr val="bg1">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lvl1pPr marL="0" algn="r" defTabSz="914400" rtl="1" eaLnBrk="1" latinLnBrk="0" hangingPunct="1">
              <a:buNone/>
              <a:defRPr lang="he-IL" sz="1200" b="0" kern="1200" dirty="0" smtClean="0">
                <a:solidFill>
                  <a:schemeClr val="tx1"/>
                </a:solidFill>
                <a:latin typeface="+mn-lt"/>
                <a:ea typeface="+mn-ea"/>
                <a:cs typeface="+mn-cs"/>
              </a:defRPr>
            </a:lvl1pPr>
          </a:lstStyle>
          <a:p>
            <a:pPr lvl="0"/>
            <a:r>
              <a:rPr lang="he-IL" smtClean="0"/>
              <a:t>לחץ כדי לערוך סגנונות טקסט של תבנית בסיס</a:t>
            </a:r>
          </a:p>
          <a:p>
            <a:pPr lvl="1"/>
            <a:r>
              <a:rPr lang="he-IL" smtClean="0"/>
              <a:t>רמה שנייה</a:t>
            </a:r>
          </a:p>
          <a:p>
            <a:pPr lvl="2"/>
            <a:r>
              <a:rPr lang="he-IL" smtClean="0"/>
              <a:t>רמה שלישית</a:t>
            </a:r>
          </a:p>
        </p:txBody>
      </p:sp>
      <p:sp>
        <p:nvSpPr>
          <p:cNvPr id="7" name="Slide Number Placeholder 5"/>
          <p:cNvSpPr>
            <a:spLocks noGrp="1"/>
          </p:cNvSpPr>
          <p:nvPr>
            <p:ph type="sldNum" sz="quarter" idx="12"/>
          </p:nvPr>
        </p:nvSpPr>
        <p:spPr/>
        <p:txBody>
          <a:bodyPr/>
          <a:lstStyle>
            <a:lvl1pPr algn="l">
              <a:defRPr>
                <a:solidFill>
                  <a:srgbClr val="FFFCF7"/>
                </a:solidFill>
              </a:defRPr>
            </a:lvl1pPr>
          </a:lstStyle>
          <a:p>
            <a:pPr>
              <a:defRPr/>
            </a:pPr>
            <a:fld id="{42B9AEFE-2B3C-49B7-A7C8-0294F5F2C362}" type="slidenum">
              <a:rPr lang="he-IL"/>
              <a:pPr>
                <a:defRPr/>
              </a:pPr>
              <a:t>‹#›</a:t>
            </a:fld>
            <a:endParaRPr lang="he-IL" dirty="0"/>
          </a:p>
        </p:txBody>
      </p:sp>
    </p:spTree>
    <p:extLst>
      <p:ext uri="{BB962C8B-B14F-4D97-AF65-F5344CB8AC3E}">
        <p14:creationId xmlns:p14="http://schemas.microsoft.com/office/powerpoint/2010/main" val="1190591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7"/>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 name="Title 1"/>
          <p:cNvSpPr>
            <a:spLocks noGrp="1"/>
          </p:cNvSpPr>
          <p:nvPr>
            <p:ph type="ctrTitle"/>
          </p:nvPr>
        </p:nvSpPr>
        <p:spPr>
          <a:xfrm>
            <a:off x="785786" y="130161"/>
            <a:ext cx="7772400" cy="369881"/>
          </a:xfrm>
          <a:prstGeom prst="rect">
            <a:avLst/>
          </a:prstGeom>
        </p:spPr>
        <p:txBody>
          <a:bodyPr/>
          <a:lstStyle>
            <a:lvl1pPr marL="0" marR="0" indent="0" algn="r" defTabSz="914400" rtl="1" eaLnBrk="1" fontAlgn="auto" latinLnBrk="0" hangingPunct="1">
              <a:lnSpc>
                <a:spcPct val="100000"/>
              </a:lnSpc>
              <a:spcBef>
                <a:spcPts val="0"/>
              </a:spcBef>
              <a:spcAft>
                <a:spcPts val="0"/>
              </a:spcAft>
              <a:buClrTx/>
              <a:buSzTx/>
              <a:buFontTx/>
              <a:buNone/>
              <a:tabLst/>
              <a:defRPr lang="he-IL" sz="1800" b="1" smtClean="0"/>
            </a:lvl1pPr>
          </a:lstStyle>
          <a:p>
            <a:r>
              <a:rPr lang="he-IL" noProof="0" smtClean="0"/>
              <a:t>לחץ כדי לערוך סגנון כותרת של תבנית בסיס</a:t>
            </a:r>
            <a:endParaRPr lang="he-IL" dirty="0"/>
          </a:p>
        </p:txBody>
      </p:sp>
      <p:sp>
        <p:nvSpPr>
          <p:cNvPr id="4" name="Date Placeholder 3"/>
          <p:cNvSpPr>
            <a:spLocks noGrp="1"/>
          </p:cNvSpPr>
          <p:nvPr>
            <p:ph type="dt" sz="half" idx="10"/>
          </p:nvPr>
        </p:nvSpPr>
        <p:spPr/>
        <p:txBody>
          <a:bodyPr/>
          <a:lstStyle>
            <a:lvl1pPr>
              <a:defRPr/>
            </a:lvl1pPr>
          </a:lstStyle>
          <a:p>
            <a:pPr>
              <a:defRPr/>
            </a:pPr>
            <a:fld id="{60237A4A-661C-4DD7-B80A-7BC695028CFD}"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lgn="l">
              <a:defRPr>
                <a:solidFill>
                  <a:srgbClr val="FFFCF7"/>
                </a:solidFill>
              </a:defRPr>
            </a:lvl1pPr>
          </a:lstStyle>
          <a:p>
            <a:pPr>
              <a:defRPr/>
            </a:pPr>
            <a:fld id="{C37031C5-2745-4EC5-934C-1B452D59D1A7}" type="slidenum">
              <a:rPr lang="he-IL"/>
              <a:pPr>
                <a:defRPr/>
              </a:pPr>
              <a:t>‹#›</a:t>
            </a:fld>
            <a:endParaRPr lang="he-IL" dirty="0"/>
          </a:p>
        </p:txBody>
      </p:sp>
    </p:spTree>
    <p:extLst>
      <p:ext uri="{BB962C8B-B14F-4D97-AF65-F5344CB8AC3E}">
        <p14:creationId xmlns:p14="http://schemas.microsoft.com/office/powerpoint/2010/main" val="2592380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haelot">
    <p:spTree>
      <p:nvGrpSpPr>
        <p:cNvPr id="1" name=""/>
        <p:cNvGrpSpPr/>
        <p:nvPr/>
      </p:nvGrpSpPr>
      <p:grpSpPr>
        <a:xfrm>
          <a:off x="0" y="0"/>
          <a:ext cx="0" cy="0"/>
          <a:chOff x="0" y="0"/>
          <a:chExt cx="0" cy="0"/>
        </a:xfrm>
      </p:grpSpPr>
      <p:sp>
        <p:nvSpPr>
          <p:cNvPr id="3" name="Rectangle 6"/>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4" name="TextBox 3"/>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5" name="TextBox 4"/>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שאלות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6"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6" name="Slide Number Placeholder 5"/>
          <p:cNvSpPr>
            <a:spLocks noGrp="1"/>
          </p:cNvSpPr>
          <p:nvPr>
            <p:ph type="sldNum" sz="quarter" idx="11"/>
          </p:nvPr>
        </p:nvSpPr>
        <p:spPr/>
        <p:txBody>
          <a:bodyPr/>
          <a:lstStyle>
            <a:lvl1pPr algn="l">
              <a:defRPr>
                <a:solidFill>
                  <a:srgbClr val="FFFCF7"/>
                </a:solidFill>
              </a:defRPr>
            </a:lvl1pPr>
          </a:lstStyle>
          <a:p>
            <a:pPr>
              <a:defRPr/>
            </a:pPr>
            <a:fld id="{46D1AEC3-24CE-4FAE-B3F8-BA356D4349D4}" type="slidenum">
              <a:rPr lang="he-IL"/>
              <a:pPr>
                <a:defRPr/>
              </a:pPr>
              <a:t>‹#›</a:t>
            </a:fld>
            <a:endParaRPr lang="he-IL" dirty="0"/>
          </a:p>
        </p:txBody>
      </p:sp>
    </p:spTree>
    <p:extLst>
      <p:ext uri="{BB962C8B-B14F-4D97-AF65-F5344CB8AC3E}">
        <p14:creationId xmlns:p14="http://schemas.microsoft.com/office/powerpoint/2010/main" val="3648394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haelot">
    <p:spTree>
      <p:nvGrpSpPr>
        <p:cNvPr id="1" name=""/>
        <p:cNvGrpSpPr/>
        <p:nvPr/>
      </p:nvGrpSpPr>
      <p:grpSpPr>
        <a:xfrm>
          <a:off x="0" y="0"/>
          <a:ext cx="0" cy="0"/>
          <a:chOff x="0" y="0"/>
          <a:chExt cx="0" cy="0"/>
        </a:xfrm>
      </p:grpSpPr>
      <p:sp>
        <p:nvSpPr>
          <p:cNvPr id="4" name="Rectangle 5"/>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5" name="TextBox 4"/>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6" name="TextBox 5"/>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תשובות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9"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21" name="Text Placeholder 20"/>
          <p:cNvSpPr>
            <a:spLocks noGrp="1"/>
          </p:cNvSpPr>
          <p:nvPr>
            <p:ph type="body" sz="quarter" idx="11"/>
          </p:nvPr>
        </p:nvSpPr>
        <p:spPr>
          <a:xfrm>
            <a:off x="214282" y="2500306"/>
            <a:ext cx="8215312" cy="1357312"/>
          </a:xfrm>
          <a:prstGeom prst="rect">
            <a:avLst/>
          </a:prstGeom>
          <a:gradFill>
            <a:gsLst>
              <a:gs pos="0">
                <a:schemeClr val="bg1"/>
              </a:gs>
              <a:gs pos="50000">
                <a:schemeClr val="bg1">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lvl1pPr marL="0" algn="r" defTabSz="914400" rtl="1" eaLnBrk="1" latinLnBrk="0" hangingPunct="1">
              <a:buNone/>
              <a:defRPr lang="he-IL" sz="1200" b="0" kern="1200" dirty="0" smtClean="0">
                <a:solidFill>
                  <a:schemeClr val="tx1"/>
                </a:solidFill>
                <a:latin typeface="+mn-lt"/>
                <a:ea typeface="+mn-ea"/>
                <a:cs typeface="+mn-cs"/>
              </a:defRPr>
            </a:lvl1pPr>
          </a:lstStyle>
          <a:p>
            <a:pPr lvl="0"/>
            <a:r>
              <a:rPr lang="he-IL" smtClean="0"/>
              <a:t>לחץ כדי לערוך סגנונות טקסט של תבנית בסיס</a:t>
            </a:r>
          </a:p>
          <a:p>
            <a:pPr lvl="1"/>
            <a:r>
              <a:rPr lang="he-IL" smtClean="0"/>
              <a:t>רמה שנייה</a:t>
            </a:r>
          </a:p>
          <a:p>
            <a:pPr lvl="2"/>
            <a:r>
              <a:rPr lang="he-IL" smtClean="0"/>
              <a:t>רמה שלישית</a:t>
            </a:r>
          </a:p>
        </p:txBody>
      </p:sp>
      <p:sp>
        <p:nvSpPr>
          <p:cNvPr id="7" name="Slide Number Placeholder 5"/>
          <p:cNvSpPr>
            <a:spLocks noGrp="1"/>
          </p:cNvSpPr>
          <p:nvPr>
            <p:ph type="sldNum" sz="quarter" idx="12"/>
          </p:nvPr>
        </p:nvSpPr>
        <p:spPr/>
        <p:txBody>
          <a:bodyPr/>
          <a:lstStyle>
            <a:lvl1pPr algn="l">
              <a:defRPr>
                <a:solidFill>
                  <a:srgbClr val="FFFCF7"/>
                </a:solidFill>
              </a:defRPr>
            </a:lvl1pPr>
          </a:lstStyle>
          <a:p>
            <a:pPr>
              <a:defRPr/>
            </a:pPr>
            <a:fld id="{883C963D-ABD3-4A4E-BBB6-55263214BE09}" type="slidenum">
              <a:rPr lang="he-IL"/>
              <a:pPr>
                <a:defRPr/>
              </a:pPr>
              <a:t>‹#›</a:t>
            </a:fld>
            <a:endParaRPr lang="he-IL" dirty="0"/>
          </a:p>
        </p:txBody>
      </p:sp>
    </p:spTree>
    <p:extLst>
      <p:ext uri="{BB962C8B-B14F-4D97-AF65-F5344CB8AC3E}">
        <p14:creationId xmlns:p14="http://schemas.microsoft.com/office/powerpoint/2010/main" val="2370519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7"/>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 name="Title 1"/>
          <p:cNvSpPr>
            <a:spLocks noGrp="1"/>
          </p:cNvSpPr>
          <p:nvPr>
            <p:ph type="ctrTitle"/>
          </p:nvPr>
        </p:nvSpPr>
        <p:spPr>
          <a:xfrm>
            <a:off x="785786" y="130161"/>
            <a:ext cx="7772400" cy="369881"/>
          </a:xfrm>
          <a:prstGeom prst="rect">
            <a:avLst/>
          </a:prstGeom>
        </p:spPr>
        <p:txBody>
          <a:bodyPr/>
          <a:lstStyle>
            <a:lvl1pPr marL="0" marR="0" indent="0" algn="r" defTabSz="914400" rtl="1" eaLnBrk="1" fontAlgn="auto" latinLnBrk="0" hangingPunct="1">
              <a:lnSpc>
                <a:spcPct val="100000"/>
              </a:lnSpc>
              <a:spcBef>
                <a:spcPts val="0"/>
              </a:spcBef>
              <a:spcAft>
                <a:spcPts val="0"/>
              </a:spcAft>
              <a:buClrTx/>
              <a:buSzTx/>
              <a:buFontTx/>
              <a:buNone/>
              <a:tabLst/>
              <a:defRPr lang="he-IL" sz="1800" b="1" smtClean="0"/>
            </a:lvl1pPr>
          </a:lstStyle>
          <a:p>
            <a:r>
              <a:rPr lang="he-IL" noProof="0" smtClean="0"/>
              <a:t>לחץ כדי לערוך סגנון כותרת של תבנית בסיס</a:t>
            </a:r>
            <a:endParaRPr lang="he-IL" dirty="0"/>
          </a:p>
        </p:txBody>
      </p:sp>
      <p:sp>
        <p:nvSpPr>
          <p:cNvPr id="4" name="Date Placeholder 3"/>
          <p:cNvSpPr>
            <a:spLocks noGrp="1"/>
          </p:cNvSpPr>
          <p:nvPr>
            <p:ph type="dt" sz="half" idx="10"/>
          </p:nvPr>
        </p:nvSpPr>
        <p:spPr/>
        <p:txBody>
          <a:bodyPr/>
          <a:lstStyle>
            <a:lvl1pPr>
              <a:defRPr/>
            </a:lvl1pPr>
          </a:lstStyle>
          <a:p>
            <a:pPr>
              <a:defRPr/>
            </a:pPr>
            <a:fld id="{98DE6C52-EF98-4C7E-83FD-836E4B73EE69}"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lgn="l">
              <a:defRPr>
                <a:solidFill>
                  <a:srgbClr val="FFFCF7"/>
                </a:solidFill>
              </a:defRPr>
            </a:lvl1pPr>
          </a:lstStyle>
          <a:p>
            <a:pPr>
              <a:defRPr/>
            </a:pPr>
            <a:fld id="{399B2914-7FBF-43C4-B73B-12055F8949F3}" type="slidenum">
              <a:rPr lang="he-IL"/>
              <a:pPr>
                <a:defRPr/>
              </a:pPr>
              <a:t>‹#›</a:t>
            </a:fld>
            <a:endParaRPr lang="he-IL" dirty="0"/>
          </a:p>
        </p:txBody>
      </p:sp>
    </p:spTree>
    <p:extLst>
      <p:ext uri="{BB962C8B-B14F-4D97-AF65-F5344CB8AC3E}">
        <p14:creationId xmlns:p14="http://schemas.microsoft.com/office/powerpoint/2010/main" val="245955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aelot">
    <p:spTree>
      <p:nvGrpSpPr>
        <p:cNvPr id="1" name=""/>
        <p:cNvGrpSpPr/>
        <p:nvPr/>
      </p:nvGrpSpPr>
      <p:grpSpPr>
        <a:xfrm>
          <a:off x="0" y="0"/>
          <a:ext cx="0" cy="0"/>
          <a:chOff x="0" y="0"/>
          <a:chExt cx="0" cy="0"/>
        </a:xfrm>
      </p:grpSpPr>
      <p:sp>
        <p:nvSpPr>
          <p:cNvPr id="3" name="Rectangle 6"/>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4" name="TextBox 3"/>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5" name="TextBox 4"/>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שאלות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6"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6" name="Slide Number Placeholder 5"/>
          <p:cNvSpPr>
            <a:spLocks noGrp="1"/>
          </p:cNvSpPr>
          <p:nvPr>
            <p:ph type="sldNum" sz="quarter" idx="11"/>
          </p:nvPr>
        </p:nvSpPr>
        <p:spPr/>
        <p:txBody>
          <a:bodyPr/>
          <a:lstStyle>
            <a:lvl1pPr algn="l">
              <a:defRPr>
                <a:solidFill>
                  <a:srgbClr val="FFFCF7"/>
                </a:solidFill>
              </a:defRPr>
            </a:lvl1pPr>
          </a:lstStyle>
          <a:p>
            <a:pPr>
              <a:defRPr/>
            </a:pPr>
            <a:fld id="{8F797348-3146-477B-B4D6-2C560AFFE851}" type="slidenum">
              <a:rPr lang="he-IL"/>
              <a:pPr>
                <a:defRPr/>
              </a:pPr>
              <a:t>‹#›</a:t>
            </a:fld>
            <a:endParaRPr lang="he-IL" dirty="0"/>
          </a:p>
        </p:txBody>
      </p:sp>
    </p:spTree>
    <p:extLst>
      <p:ext uri="{BB962C8B-B14F-4D97-AF65-F5344CB8AC3E}">
        <p14:creationId xmlns:p14="http://schemas.microsoft.com/office/powerpoint/2010/main" val="236657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haelot">
    <p:spTree>
      <p:nvGrpSpPr>
        <p:cNvPr id="1" name=""/>
        <p:cNvGrpSpPr/>
        <p:nvPr/>
      </p:nvGrpSpPr>
      <p:grpSpPr>
        <a:xfrm>
          <a:off x="0" y="0"/>
          <a:ext cx="0" cy="0"/>
          <a:chOff x="0" y="0"/>
          <a:chExt cx="0" cy="0"/>
        </a:xfrm>
      </p:grpSpPr>
      <p:sp>
        <p:nvSpPr>
          <p:cNvPr id="4" name="Rectangle 5"/>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5" name="TextBox 4"/>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6" name="TextBox 5"/>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תשובות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9"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21" name="Text Placeholder 20"/>
          <p:cNvSpPr>
            <a:spLocks noGrp="1"/>
          </p:cNvSpPr>
          <p:nvPr>
            <p:ph type="body" sz="quarter" idx="11"/>
          </p:nvPr>
        </p:nvSpPr>
        <p:spPr>
          <a:xfrm>
            <a:off x="214282" y="2500306"/>
            <a:ext cx="8215312" cy="1357312"/>
          </a:xfrm>
          <a:prstGeom prst="rect">
            <a:avLst/>
          </a:prstGeom>
          <a:gradFill>
            <a:gsLst>
              <a:gs pos="0">
                <a:schemeClr val="bg1"/>
              </a:gs>
              <a:gs pos="50000">
                <a:schemeClr val="bg1">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lvl1pPr marL="0" algn="r" defTabSz="914400" rtl="1" eaLnBrk="1" latinLnBrk="0" hangingPunct="1">
              <a:buNone/>
              <a:defRPr lang="he-IL" sz="1200" b="0" kern="1200" dirty="0" smtClean="0">
                <a:solidFill>
                  <a:schemeClr val="tx1"/>
                </a:solidFill>
                <a:latin typeface="+mn-lt"/>
                <a:ea typeface="+mn-ea"/>
                <a:cs typeface="+mn-cs"/>
              </a:defRPr>
            </a:lvl1pPr>
          </a:lstStyle>
          <a:p>
            <a:pPr lvl="0"/>
            <a:r>
              <a:rPr lang="he-IL" smtClean="0"/>
              <a:t>לחץ כדי לערוך סגנונות טקסט של תבנית בסיס</a:t>
            </a:r>
          </a:p>
          <a:p>
            <a:pPr lvl="1"/>
            <a:r>
              <a:rPr lang="he-IL" smtClean="0"/>
              <a:t>רמה שנייה</a:t>
            </a:r>
          </a:p>
          <a:p>
            <a:pPr lvl="2"/>
            <a:r>
              <a:rPr lang="he-IL" smtClean="0"/>
              <a:t>רמה שלישית</a:t>
            </a:r>
          </a:p>
        </p:txBody>
      </p:sp>
      <p:sp>
        <p:nvSpPr>
          <p:cNvPr id="7" name="Slide Number Placeholder 5"/>
          <p:cNvSpPr>
            <a:spLocks noGrp="1"/>
          </p:cNvSpPr>
          <p:nvPr>
            <p:ph type="sldNum" sz="quarter" idx="12"/>
          </p:nvPr>
        </p:nvSpPr>
        <p:spPr/>
        <p:txBody>
          <a:bodyPr/>
          <a:lstStyle>
            <a:lvl1pPr algn="l">
              <a:defRPr>
                <a:solidFill>
                  <a:srgbClr val="FFFCF7"/>
                </a:solidFill>
              </a:defRPr>
            </a:lvl1pPr>
          </a:lstStyle>
          <a:p>
            <a:pPr>
              <a:defRPr/>
            </a:pPr>
            <a:fld id="{F5BC808A-889E-4D2E-AEEB-BAE335EC8711}" type="slidenum">
              <a:rPr lang="he-IL"/>
              <a:pPr>
                <a:defRPr/>
              </a:pPr>
              <a:t>‹#›</a:t>
            </a:fld>
            <a:endParaRPr lang="he-IL" dirty="0"/>
          </a:p>
        </p:txBody>
      </p:sp>
    </p:spTree>
    <p:extLst>
      <p:ext uri="{BB962C8B-B14F-4D97-AF65-F5344CB8AC3E}">
        <p14:creationId xmlns:p14="http://schemas.microsoft.com/office/powerpoint/2010/main" val="2617335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lvl1pPr>
              <a:defRPr/>
            </a:lvl1pPr>
          </a:lstStyle>
          <a:p>
            <a:pPr>
              <a:defRPr/>
            </a:pPr>
            <a:fld id="{43FCF20A-813D-4833-8466-B59A7DA7A811}"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A3F926CC-E5BF-421A-A1EC-CF122C26A3C8}" type="slidenum">
              <a:rPr lang="he-IL"/>
              <a:pPr>
                <a:defRPr/>
              </a:pPr>
              <a:t>‹#›</a:t>
            </a:fld>
            <a:endParaRPr lang="he-IL" dirty="0"/>
          </a:p>
        </p:txBody>
      </p:sp>
    </p:spTree>
    <p:extLst>
      <p:ext uri="{BB962C8B-B14F-4D97-AF65-F5344CB8AC3E}">
        <p14:creationId xmlns:p14="http://schemas.microsoft.com/office/powerpoint/2010/main" val="323042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haelot">
    <p:spTree>
      <p:nvGrpSpPr>
        <p:cNvPr id="1" name=""/>
        <p:cNvGrpSpPr/>
        <p:nvPr/>
      </p:nvGrpSpPr>
      <p:grpSpPr>
        <a:xfrm>
          <a:off x="0" y="0"/>
          <a:ext cx="0" cy="0"/>
          <a:chOff x="0" y="0"/>
          <a:chExt cx="0" cy="0"/>
        </a:xfrm>
      </p:grpSpPr>
      <p:sp>
        <p:nvSpPr>
          <p:cNvPr id="4" name="Rectangle 5"/>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p>
        </p:txBody>
      </p:sp>
      <p:sp>
        <p:nvSpPr>
          <p:cNvPr id="5" name="TextBox 4"/>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mn-lt"/>
                <a:cs typeface="+mn-cs"/>
              </a:rPr>
              <a:t>מעבר חומרים דרך הקרום באמצעות דיפוזיה</a:t>
            </a:r>
          </a:p>
        </p:txBody>
      </p:sp>
      <p:sp>
        <p:nvSpPr>
          <p:cNvPr id="6" name="TextBox 5"/>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mn-lt"/>
                <a:cs typeface="+mn-cs"/>
              </a:rPr>
              <a:t>תשובות</a:t>
            </a:r>
          </a:p>
          <a:p>
            <a:pPr fontAlgn="auto">
              <a:spcBef>
                <a:spcPts val="0"/>
              </a:spcBef>
              <a:spcAft>
                <a:spcPts val="0"/>
              </a:spcAft>
              <a:defRPr/>
            </a:pPr>
            <a:endParaRPr lang="he-IL" sz="2000" dirty="0">
              <a:solidFill>
                <a:schemeClr val="tx1">
                  <a:lumMod val="50000"/>
                  <a:lumOff val="50000"/>
                </a:schemeClr>
              </a:solidFill>
              <a:latin typeface="+mn-lt"/>
              <a:cs typeface="+mn-cs"/>
            </a:endParaRPr>
          </a:p>
        </p:txBody>
      </p:sp>
      <p:sp>
        <p:nvSpPr>
          <p:cNvPr id="19"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21" name="Text Placeholder 20"/>
          <p:cNvSpPr>
            <a:spLocks noGrp="1"/>
          </p:cNvSpPr>
          <p:nvPr>
            <p:ph type="body" sz="quarter" idx="11"/>
          </p:nvPr>
        </p:nvSpPr>
        <p:spPr>
          <a:xfrm>
            <a:off x="214282" y="2500306"/>
            <a:ext cx="8215312" cy="1357312"/>
          </a:xfrm>
          <a:prstGeom prst="rect">
            <a:avLst/>
          </a:prstGeom>
          <a:gradFill>
            <a:gsLst>
              <a:gs pos="0">
                <a:schemeClr val="bg1"/>
              </a:gs>
              <a:gs pos="50000">
                <a:schemeClr val="bg1">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lvl1pPr marL="0" algn="r" defTabSz="914400" rtl="1" eaLnBrk="1" latinLnBrk="0" hangingPunct="1">
              <a:buNone/>
              <a:defRPr lang="he-IL" sz="1200" b="0" kern="1200" dirty="0" smtClean="0">
                <a:solidFill>
                  <a:schemeClr val="tx1"/>
                </a:solidFill>
                <a:latin typeface="+mn-lt"/>
                <a:ea typeface="+mn-ea"/>
                <a:cs typeface="+mn-cs"/>
              </a:defRPr>
            </a:lvl1pPr>
          </a:lstStyle>
          <a:p>
            <a:pPr lvl="0"/>
            <a:r>
              <a:rPr lang="he-IL" smtClean="0"/>
              <a:t>לחץ כדי לערוך סגנונות טקסט של תבנית בסיס</a:t>
            </a:r>
          </a:p>
          <a:p>
            <a:pPr lvl="1"/>
            <a:r>
              <a:rPr lang="he-IL" smtClean="0"/>
              <a:t>רמה שנייה</a:t>
            </a:r>
          </a:p>
          <a:p>
            <a:pPr lvl="2"/>
            <a:r>
              <a:rPr lang="he-IL" smtClean="0"/>
              <a:t>רמה שלישית</a:t>
            </a:r>
          </a:p>
        </p:txBody>
      </p:sp>
      <p:sp>
        <p:nvSpPr>
          <p:cNvPr id="7" name="Slide Number Placeholder 5"/>
          <p:cNvSpPr>
            <a:spLocks noGrp="1"/>
          </p:cNvSpPr>
          <p:nvPr>
            <p:ph type="sldNum" sz="quarter" idx="12"/>
          </p:nvPr>
        </p:nvSpPr>
        <p:spPr/>
        <p:txBody>
          <a:bodyPr/>
          <a:lstStyle>
            <a:lvl1pPr algn="l">
              <a:defRPr>
                <a:solidFill>
                  <a:srgbClr val="FFFCF7"/>
                </a:solidFill>
              </a:defRPr>
            </a:lvl1pPr>
          </a:lstStyle>
          <a:p>
            <a:pPr>
              <a:defRPr/>
            </a:pPr>
            <a:fld id="{F69A9469-DC0F-4FFE-BB93-F4F4C3C5458C}" type="slidenum">
              <a:rPr lang="he-IL"/>
              <a:pPr>
                <a:defRPr/>
              </a:pPr>
              <a:t>‹#›</a:t>
            </a:fld>
            <a:endParaRPr lang="he-IL" dirty="0"/>
          </a:p>
        </p:txBody>
      </p:sp>
    </p:spTree>
    <p:extLst>
      <p:ext uri="{BB962C8B-B14F-4D97-AF65-F5344CB8AC3E}">
        <p14:creationId xmlns:p14="http://schemas.microsoft.com/office/powerpoint/2010/main" val="7342954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7"/>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 name="Title 1"/>
          <p:cNvSpPr>
            <a:spLocks noGrp="1"/>
          </p:cNvSpPr>
          <p:nvPr>
            <p:ph type="ctrTitle"/>
          </p:nvPr>
        </p:nvSpPr>
        <p:spPr>
          <a:xfrm>
            <a:off x="785786" y="130161"/>
            <a:ext cx="7772400" cy="369881"/>
          </a:xfrm>
          <a:prstGeom prst="rect">
            <a:avLst/>
          </a:prstGeom>
        </p:spPr>
        <p:txBody>
          <a:bodyPr/>
          <a:lstStyle>
            <a:lvl1pPr marL="0" marR="0" indent="0" algn="r" defTabSz="914400" rtl="1" eaLnBrk="1" fontAlgn="auto" latinLnBrk="0" hangingPunct="1">
              <a:lnSpc>
                <a:spcPct val="100000"/>
              </a:lnSpc>
              <a:spcBef>
                <a:spcPts val="0"/>
              </a:spcBef>
              <a:spcAft>
                <a:spcPts val="0"/>
              </a:spcAft>
              <a:buClrTx/>
              <a:buSzTx/>
              <a:buFontTx/>
              <a:buNone/>
              <a:tabLst/>
              <a:defRPr lang="he-IL" sz="1800" b="1" smtClean="0"/>
            </a:lvl1pPr>
          </a:lstStyle>
          <a:p>
            <a:r>
              <a:rPr lang="he-IL" noProof="0" smtClean="0"/>
              <a:t>לחץ כדי לערוך סגנון כותרת של תבנית בסיס</a:t>
            </a:r>
            <a:endParaRPr lang="he-IL" dirty="0"/>
          </a:p>
        </p:txBody>
      </p:sp>
      <p:sp>
        <p:nvSpPr>
          <p:cNvPr id="4" name="Date Placeholder 3"/>
          <p:cNvSpPr>
            <a:spLocks noGrp="1"/>
          </p:cNvSpPr>
          <p:nvPr>
            <p:ph type="dt" sz="half" idx="10"/>
          </p:nvPr>
        </p:nvSpPr>
        <p:spPr/>
        <p:txBody>
          <a:bodyPr/>
          <a:lstStyle>
            <a:lvl1pPr>
              <a:defRPr/>
            </a:lvl1pPr>
          </a:lstStyle>
          <a:p>
            <a:pPr>
              <a:defRPr/>
            </a:pPr>
            <a:fld id="{C6C11F92-278B-46E4-898F-19C2324B02F6}"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lgn="l">
              <a:defRPr>
                <a:solidFill>
                  <a:srgbClr val="FFFCF7"/>
                </a:solidFill>
              </a:defRPr>
            </a:lvl1pPr>
          </a:lstStyle>
          <a:p>
            <a:pPr>
              <a:defRPr/>
            </a:pPr>
            <a:fld id="{2CC7B461-C13B-41A1-9EAC-FB29F52933B6}" type="slidenum">
              <a:rPr lang="he-IL"/>
              <a:pPr>
                <a:defRPr/>
              </a:pPr>
              <a:t>‹#›</a:t>
            </a:fld>
            <a:endParaRPr lang="he-IL" dirty="0"/>
          </a:p>
        </p:txBody>
      </p:sp>
    </p:spTree>
    <p:extLst>
      <p:ext uri="{BB962C8B-B14F-4D97-AF65-F5344CB8AC3E}">
        <p14:creationId xmlns:p14="http://schemas.microsoft.com/office/powerpoint/2010/main" val="36845872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aelot">
    <p:spTree>
      <p:nvGrpSpPr>
        <p:cNvPr id="1" name=""/>
        <p:cNvGrpSpPr/>
        <p:nvPr/>
      </p:nvGrpSpPr>
      <p:grpSpPr>
        <a:xfrm>
          <a:off x="0" y="0"/>
          <a:ext cx="0" cy="0"/>
          <a:chOff x="0" y="0"/>
          <a:chExt cx="0" cy="0"/>
        </a:xfrm>
      </p:grpSpPr>
      <p:sp>
        <p:nvSpPr>
          <p:cNvPr id="3" name="Rectangle 6"/>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4" name="TextBox 3"/>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5" name="TextBox 4"/>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שאלות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6"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6" name="Slide Number Placeholder 5"/>
          <p:cNvSpPr>
            <a:spLocks noGrp="1"/>
          </p:cNvSpPr>
          <p:nvPr>
            <p:ph type="sldNum" sz="quarter" idx="11"/>
          </p:nvPr>
        </p:nvSpPr>
        <p:spPr/>
        <p:txBody>
          <a:bodyPr/>
          <a:lstStyle>
            <a:lvl1pPr algn="l">
              <a:defRPr>
                <a:solidFill>
                  <a:srgbClr val="FFFCF7"/>
                </a:solidFill>
              </a:defRPr>
            </a:lvl1pPr>
          </a:lstStyle>
          <a:p>
            <a:pPr>
              <a:defRPr/>
            </a:pPr>
            <a:fld id="{12B1E96D-9A06-48D1-B62B-2A7C8D76BA92}" type="slidenum">
              <a:rPr lang="he-IL"/>
              <a:pPr>
                <a:defRPr/>
              </a:pPr>
              <a:t>‹#›</a:t>
            </a:fld>
            <a:endParaRPr lang="he-IL" dirty="0"/>
          </a:p>
        </p:txBody>
      </p:sp>
    </p:spTree>
    <p:extLst>
      <p:ext uri="{BB962C8B-B14F-4D97-AF65-F5344CB8AC3E}">
        <p14:creationId xmlns:p14="http://schemas.microsoft.com/office/powerpoint/2010/main" val="15757500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haelot">
    <p:spTree>
      <p:nvGrpSpPr>
        <p:cNvPr id="1" name=""/>
        <p:cNvGrpSpPr/>
        <p:nvPr/>
      </p:nvGrpSpPr>
      <p:grpSpPr>
        <a:xfrm>
          <a:off x="0" y="0"/>
          <a:ext cx="0" cy="0"/>
          <a:chOff x="0" y="0"/>
          <a:chExt cx="0" cy="0"/>
        </a:xfrm>
      </p:grpSpPr>
      <p:sp>
        <p:nvSpPr>
          <p:cNvPr id="4" name="Rectangle 5"/>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5" name="TextBox 4"/>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6" name="TextBox 5"/>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תשובות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9"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21" name="Text Placeholder 20"/>
          <p:cNvSpPr>
            <a:spLocks noGrp="1"/>
          </p:cNvSpPr>
          <p:nvPr>
            <p:ph type="body" sz="quarter" idx="11"/>
          </p:nvPr>
        </p:nvSpPr>
        <p:spPr>
          <a:xfrm>
            <a:off x="214282" y="2500306"/>
            <a:ext cx="8215312" cy="1357312"/>
          </a:xfrm>
          <a:prstGeom prst="rect">
            <a:avLst/>
          </a:prstGeom>
          <a:gradFill>
            <a:gsLst>
              <a:gs pos="0">
                <a:schemeClr val="bg1"/>
              </a:gs>
              <a:gs pos="50000">
                <a:schemeClr val="bg1">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lvl1pPr marL="0" algn="r" defTabSz="914400" rtl="1" eaLnBrk="1" latinLnBrk="0" hangingPunct="1">
              <a:buNone/>
              <a:defRPr lang="he-IL" sz="1200" b="0" kern="1200" dirty="0" smtClean="0">
                <a:solidFill>
                  <a:schemeClr val="tx1"/>
                </a:solidFill>
                <a:latin typeface="+mn-lt"/>
                <a:ea typeface="+mn-ea"/>
                <a:cs typeface="+mn-cs"/>
              </a:defRPr>
            </a:lvl1pPr>
          </a:lstStyle>
          <a:p>
            <a:pPr lvl="0"/>
            <a:r>
              <a:rPr lang="he-IL" smtClean="0"/>
              <a:t>לחץ כדי לערוך סגנונות טקסט של תבנית בסיס</a:t>
            </a:r>
          </a:p>
          <a:p>
            <a:pPr lvl="1"/>
            <a:r>
              <a:rPr lang="he-IL" smtClean="0"/>
              <a:t>רמה שנייה</a:t>
            </a:r>
          </a:p>
          <a:p>
            <a:pPr lvl="2"/>
            <a:r>
              <a:rPr lang="he-IL" smtClean="0"/>
              <a:t>רמה שלישית</a:t>
            </a:r>
          </a:p>
        </p:txBody>
      </p:sp>
      <p:sp>
        <p:nvSpPr>
          <p:cNvPr id="7" name="Slide Number Placeholder 5"/>
          <p:cNvSpPr>
            <a:spLocks noGrp="1"/>
          </p:cNvSpPr>
          <p:nvPr>
            <p:ph type="sldNum" sz="quarter" idx="12"/>
          </p:nvPr>
        </p:nvSpPr>
        <p:spPr/>
        <p:txBody>
          <a:bodyPr/>
          <a:lstStyle>
            <a:lvl1pPr algn="l">
              <a:defRPr>
                <a:solidFill>
                  <a:srgbClr val="FFFCF7"/>
                </a:solidFill>
              </a:defRPr>
            </a:lvl1pPr>
          </a:lstStyle>
          <a:p>
            <a:pPr>
              <a:defRPr/>
            </a:pPr>
            <a:fld id="{C1DDDC83-5320-4185-AB59-CAF430A75714}" type="slidenum">
              <a:rPr lang="he-IL"/>
              <a:pPr>
                <a:defRPr/>
              </a:pPr>
              <a:t>‹#›</a:t>
            </a:fld>
            <a:endParaRPr lang="he-IL" dirty="0"/>
          </a:p>
        </p:txBody>
      </p:sp>
    </p:spTree>
    <p:extLst>
      <p:ext uri="{BB962C8B-B14F-4D97-AF65-F5344CB8AC3E}">
        <p14:creationId xmlns:p14="http://schemas.microsoft.com/office/powerpoint/2010/main" val="13612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lvl1pPr>
              <a:defRPr/>
            </a:lvl1pPr>
          </a:lstStyle>
          <a:p>
            <a:pPr>
              <a:defRPr/>
            </a:pPr>
            <a:fld id="{FE2581FC-221F-45CA-8A36-064001C24EC7}"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D0959558-DE77-4534-BC3B-E85D77836A88}" type="slidenum">
              <a:rPr lang="he-IL"/>
              <a:pPr>
                <a:defRPr/>
              </a:pPr>
              <a:t>‹#›</a:t>
            </a:fld>
            <a:endParaRPr lang="he-IL" dirty="0"/>
          </a:p>
        </p:txBody>
      </p:sp>
    </p:spTree>
    <p:extLst>
      <p:ext uri="{BB962C8B-B14F-4D97-AF65-F5344CB8AC3E}">
        <p14:creationId xmlns:p14="http://schemas.microsoft.com/office/powerpoint/2010/main" val="31886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7"/>
          <p:cNvSpPr/>
          <p:nvPr userDrawn="1"/>
        </p:nvSpPr>
        <p:spPr>
          <a:xfrm>
            <a:off x="231775" y="419100"/>
            <a:ext cx="8215313" cy="46038"/>
          </a:xfrm>
          <a:prstGeom prst="rect">
            <a:avLst/>
          </a:prstGeom>
          <a:blipFill dpi="0" rotWithShape="1">
            <a:blip r:embed="rId2" cstate="prin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 name="Title 1"/>
          <p:cNvSpPr>
            <a:spLocks noGrp="1"/>
          </p:cNvSpPr>
          <p:nvPr>
            <p:ph type="ctrTitle"/>
          </p:nvPr>
        </p:nvSpPr>
        <p:spPr>
          <a:xfrm>
            <a:off x="785786" y="130161"/>
            <a:ext cx="7772400" cy="369881"/>
          </a:xfrm>
          <a:prstGeom prst="rect">
            <a:avLst/>
          </a:prstGeom>
        </p:spPr>
        <p:txBody>
          <a:bodyPr/>
          <a:lstStyle>
            <a:lvl1pPr marL="0" marR="0" indent="0" algn="r" defTabSz="914400" rtl="1" eaLnBrk="1" fontAlgn="auto" latinLnBrk="0" hangingPunct="1">
              <a:lnSpc>
                <a:spcPct val="100000"/>
              </a:lnSpc>
              <a:spcBef>
                <a:spcPts val="0"/>
              </a:spcBef>
              <a:spcAft>
                <a:spcPts val="0"/>
              </a:spcAft>
              <a:buClrTx/>
              <a:buSzTx/>
              <a:buFontTx/>
              <a:buNone/>
              <a:tabLst/>
              <a:defRPr lang="he-IL" sz="1800" b="1" smtClean="0"/>
            </a:lvl1pPr>
          </a:lstStyle>
          <a:p>
            <a:r>
              <a:rPr lang="he-IL" noProof="0" smtClean="0"/>
              <a:t>לחץ כדי לערוך סגנון כותרת של תבנית בסיס</a:t>
            </a:r>
            <a:endParaRPr lang="he-IL" dirty="0"/>
          </a:p>
        </p:txBody>
      </p:sp>
      <p:sp>
        <p:nvSpPr>
          <p:cNvPr id="4" name="Date Placeholder 3"/>
          <p:cNvSpPr>
            <a:spLocks noGrp="1"/>
          </p:cNvSpPr>
          <p:nvPr>
            <p:ph type="dt" sz="half" idx="10"/>
          </p:nvPr>
        </p:nvSpPr>
        <p:spPr/>
        <p:txBody>
          <a:bodyPr/>
          <a:lstStyle>
            <a:lvl1pPr>
              <a:defRPr/>
            </a:lvl1pPr>
          </a:lstStyle>
          <a:p>
            <a:pPr>
              <a:defRPr/>
            </a:pPr>
            <a:fld id="{BD73CCC4-AA08-4C07-A630-E6ACBAF06740}"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lgn="l">
              <a:defRPr>
                <a:solidFill>
                  <a:srgbClr val="FFFCF7"/>
                </a:solidFill>
              </a:defRPr>
            </a:lvl1pPr>
          </a:lstStyle>
          <a:p>
            <a:pPr>
              <a:defRPr/>
            </a:pPr>
            <a:fld id="{30179EC0-8E8A-4FB8-9845-B0A67B2A2BC0}" type="slidenum">
              <a:rPr lang="he-IL"/>
              <a:pPr>
                <a:defRPr/>
              </a:pPr>
              <a:t>‹#›</a:t>
            </a:fld>
            <a:endParaRPr lang="he-IL" dirty="0"/>
          </a:p>
        </p:txBody>
      </p:sp>
    </p:spTree>
    <p:extLst>
      <p:ext uri="{BB962C8B-B14F-4D97-AF65-F5344CB8AC3E}">
        <p14:creationId xmlns:p14="http://schemas.microsoft.com/office/powerpoint/2010/main" val="238019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aelot">
    <p:spTree>
      <p:nvGrpSpPr>
        <p:cNvPr id="1" name=""/>
        <p:cNvGrpSpPr/>
        <p:nvPr/>
      </p:nvGrpSpPr>
      <p:grpSpPr>
        <a:xfrm>
          <a:off x="0" y="0"/>
          <a:ext cx="0" cy="0"/>
          <a:chOff x="0" y="0"/>
          <a:chExt cx="0" cy="0"/>
        </a:xfrm>
      </p:grpSpPr>
      <p:sp>
        <p:nvSpPr>
          <p:cNvPr id="3" name="Rectangle 6"/>
          <p:cNvSpPr/>
          <p:nvPr userDrawn="1"/>
        </p:nvSpPr>
        <p:spPr>
          <a:xfrm>
            <a:off x="231775" y="419100"/>
            <a:ext cx="8215313" cy="46038"/>
          </a:xfrm>
          <a:prstGeom prst="rect">
            <a:avLst/>
          </a:prstGeom>
          <a:blipFill dpi="0" rotWithShape="1">
            <a:blip r:embed="rId2" cstate="prin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4" name="TextBox 3"/>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5" name="TextBox 4"/>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שאלות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6"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6" name="Slide Number Placeholder 5"/>
          <p:cNvSpPr>
            <a:spLocks noGrp="1"/>
          </p:cNvSpPr>
          <p:nvPr>
            <p:ph type="sldNum" sz="quarter" idx="11"/>
          </p:nvPr>
        </p:nvSpPr>
        <p:spPr/>
        <p:txBody>
          <a:bodyPr/>
          <a:lstStyle>
            <a:lvl1pPr algn="l">
              <a:defRPr>
                <a:solidFill>
                  <a:srgbClr val="FFFCF7"/>
                </a:solidFill>
              </a:defRPr>
            </a:lvl1pPr>
          </a:lstStyle>
          <a:p>
            <a:pPr>
              <a:defRPr/>
            </a:pPr>
            <a:fld id="{7A261607-F770-46BD-8C9E-BA1C0D9D652E}" type="slidenum">
              <a:rPr lang="he-IL"/>
              <a:pPr>
                <a:defRPr/>
              </a:pPr>
              <a:t>‹#›</a:t>
            </a:fld>
            <a:endParaRPr lang="he-IL" dirty="0"/>
          </a:p>
        </p:txBody>
      </p:sp>
    </p:spTree>
    <p:extLst>
      <p:ext uri="{BB962C8B-B14F-4D97-AF65-F5344CB8AC3E}">
        <p14:creationId xmlns:p14="http://schemas.microsoft.com/office/powerpoint/2010/main" val="116514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haelot">
    <p:spTree>
      <p:nvGrpSpPr>
        <p:cNvPr id="1" name=""/>
        <p:cNvGrpSpPr/>
        <p:nvPr/>
      </p:nvGrpSpPr>
      <p:grpSpPr>
        <a:xfrm>
          <a:off x="0" y="0"/>
          <a:ext cx="0" cy="0"/>
          <a:chOff x="0" y="0"/>
          <a:chExt cx="0" cy="0"/>
        </a:xfrm>
      </p:grpSpPr>
      <p:sp>
        <p:nvSpPr>
          <p:cNvPr id="4" name="Rectangle 5"/>
          <p:cNvSpPr/>
          <p:nvPr userDrawn="1"/>
        </p:nvSpPr>
        <p:spPr>
          <a:xfrm>
            <a:off x="231775" y="419100"/>
            <a:ext cx="8215313" cy="46038"/>
          </a:xfrm>
          <a:prstGeom prst="rect">
            <a:avLst/>
          </a:prstGeom>
          <a:blipFill dpi="0" rotWithShape="1">
            <a:blip r:embed="rId2" cstate="prin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5" name="TextBox 4"/>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6" name="TextBox 5"/>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תשובות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9"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21" name="Text Placeholder 20"/>
          <p:cNvSpPr>
            <a:spLocks noGrp="1"/>
          </p:cNvSpPr>
          <p:nvPr>
            <p:ph type="body" sz="quarter" idx="11"/>
          </p:nvPr>
        </p:nvSpPr>
        <p:spPr>
          <a:xfrm>
            <a:off x="214282" y="2500306"/>
            <a:ext cx="8215312" cy="1357312"/>
          </a:xfrm>
          <a:prstGeom prst="rect">
            <a:avLst/>
          </a:prstGeom>
          <a:gradFill>
            <a:gsLst>
              <a:gs pos="0">
                <a:schemeClr val="bg1"/>
              </a:gs>
              <a:gs pos="50000">
                <a:schemeClr val="bg1">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lstStyle>
            <a:lvl1pPr marL="0" algn="r" defTabSz="914400" rtl="1" eaLnBrk="1" latinLnBrk="0" hangingPunct="1">
              <a:buNone/>
              <a:defRPr lang="he-IL" sz="1200" b="0" kern="1200" dirty="0" smtClean="0">
                <a:solidFill>
                  <a:schemeClr val="tx1"/>
                </a:solidFill>
                <a:latin typeface="+mn-lt"/>
                <a:ea typeface="+mn-ea"/>
                <a:cs typeface="+mn-cs"/>
              </a:defRPr>
            </a:lvl1pPr>
          </a:lstStyle>
          <a:p>
            <a:pPr lvl="0"/>
            <a:r>
              <a:rPr lang="he-IL" smtClean="0"/>
              <a:t>לחץ כדי לערוך סגנונות טקסט של תבנית בסיס</a:t>
            </a:r>
          </a:p>
          <a:p>
            <a:pPr lvl="1"/>
            <a:r>
              <a:rPr lang="he-IL" smtClean="0"/>
              <a:t>רמה שנייה</a:t>
            </a:r>
          </a:p>
          <a:p>
            <a:pPr lvl="2"/>
            <a:r>
              <a:rPr lang="he-IL" smtClean="0"/>
              <a:t>רמה שלישית</a:t>
            </a:r>
          </a:p>
        </p:txBody>
      </p:sp>
      <p:sp>
        <p:nvSpPr>
          <p:cNvPr id="7" name="Slide Number Placeholder 5"/>
          <p:cNvSpPr>
            <a:spLocks noGrp="1"/>
          </p:cNvSpPr>
          <p:nvPr>
            <p:ph type="sldNum" sz="quarter" idx="12"/>
          </p:nvPr>
        </p:nvSpPr>
        <p:spPr/>
        <p:txBody>
          <a:bodyPr/>
          <a:lstStyle>
            <a:lvl1pPr algn="l">
              <a:defRPr>
                <a:solidFill>
                  <a:srgbClr val="FFFCF7"/>
                </a:solidFill>
              </a:defRPr>
            </a:lvl1pPr>
          </a:lstStyle>
          <a:p>
            <a:pPr>
              <a:defRPr/>
            </a:pPr>
            <a:fld id="{2192C95E-9949-45A8-BD46-BB96B154ECA1}" type="slidenum">
              <a:rPr lang="he-IL"/>
              <a:pPr>
                <a:defRPr/>
              </a:pPr>
              <a:t>‹#›</a:t>
            </a:fld>
            <a:endParaRPr lang="he-IL" dirty="0"/>
          </a:p>
        </p:txBody>
      </p:sp>
    </p:spTree>
    <p:extLst>
      <p:ext uri="{BB962C8B-B14F-4D97-AF65-F5344CB8AC3E}">
        <p14:creationId xmlns:p14="http://schemas.microsoft.com/office/powerpoint/2010/main" val="3888860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7"/>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 name="Title 1"/>
          <p:cNvSpPr>
            <a:spLocks noGrp="1"/>
          </p:cNvSpPr>
          <p:nvPr>
            <p:ph type="ctrTitle"/>
          </p:nvPr>
        </p:nvSpPr>
        <p:spPr>
          <a:xfrm>
            <a:off x="785786" y="130161"/>
            <a:ext cx="7772400" cy="369881"/>
          </a:xfrm>
          <a:prstGeom prst="rect">
            <a:avLst/>
          </a:prstGeom>
        </p:spPr>
        <p:txBody>
          <a:bodyPr/>
          <a:lstStyle>
            <a:lvl1pPr marL="0" marR="0" indent="0" algn="r" defTabSz="914400" rtl="1" eaLnBrk="1" fontAlgn="auto" latinLnBrk="0" hangingPunct="1">
              <a:lnSpc>
                <a:spcPct val="100000"/>
              </a:lnSpc>
              <a:spcBef>
                <a:spcPts val="0"/>
              </a:spcBef>
              <a:spcAft>
                <a:spcPts val="0"/>
              </a:spcAft>
              <a:buClrTx/>
              <a:buSzTx/>
              <a:buFontTx/>
              <a:buNone/>
              <a:tabLst/>
              <a:defRPr lang="he-IL" sz="1800" b="1" smtClean="0"/>
            </a:lvl1pPr>
          </a:lstStyle>
          <a:p>
            <a:r>
              <a:rPr lang="he-IL" noProof="0" smtClean="0"/>
              <a:t>לחץ כדי לערוך סגנון כותרת של תבנית בסיס</a:t>
            </a:r>
            <a:endParaRPr lang="he-IL" dirty="0"/>
          </a:p>
        </p:txBody>
      </p:sp>
      <p:sp>
        <p:nvSpPr>
          <p:cNvPr id="4" name="Date Placeholder 3"/>
          <p:cNvSpPr>
            <a:spLocks noGrp="1"/>
          </p:cNvSpPr>
          <p:nvPr>
            <p:ph type="dt" sz="half" idx="10"/>
          </p:nvPr>
        </p:nvSpPr>
        <p:spPr/>
        <p:txBody>
          <a:bodyPr/>
          <a:lstStyle>
            <a:lvl1pPr>
              <a:defRPr/>
            </a:lvl1pPr>
          </a:lstStyle>
          <a:p>
            <a:pPr>
              <a:defRPr/>
            </a:pPr>
            <a:fld id="{4788A642-312E-4C80-B110-9A0DEDBF9CE7}" type="datetime8">
              <a:rPr lang="he-IL"/>
              <a:pPr>
                <a:defRPr/>
              </a:pPr>
              <a:t>01 אפריל 18</a:t>
            </a:fld>
            <a:endParaRPr lang="he-IL" dirty="0"/>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lgn="l">
              <a:defRPr>
                <a:solidFill>
                  <a:srgbClr val="FFFCF7"/>
                </a:solidFill>
              </a:defRPr>
            </a:lvl1pPr>
          </a:lstStyle>
          <a:p>
            <a:pPr>
              <a:defRPr/>
            </a:pPr>
            <a:fld id="{C2FD4B38-5FB0-4D7B-9D12-AF6D6E7145A0}" type="slidenum">
              <a:rPr lang="he-IL"/>
              <a:pPr>
                <a:defRPr/>
              </a:pPr>
              <a:t>‹#›</a:t>
            </a:fld>
            <a:endParaRPr lang="he-IL" dirty="0"/>
          </a:p>
        </p:txBody>
      </p:sp>
    </p:spTree>
    <p:extLst>
      <p:ext uri="{BB962C8B-B14F-4D97-AF65-F5344CB8AC3E}">
        <p14:creationId xmlns:p14="http://schemas.microsoft.com/office/powerpoint/2010/main" val="353235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aelot">
    <p:spTree>
      <p:nvGrpSpPr>
        <p:cNvPr id="1" name=""/>
        <p:cNvGrpSpPr/>
        <p:nvPr/>
      </p:nvGrpSpPr>
      <p:grpSpPr>
        <a:xfrm>
          <a:off x="0" y="0"/>
          <a:ext cx="0" cy="0"/>
          <a:chOff x="0" y="0"/>
          <a:chExt cx="0" cy="0"/>
        </a:xfrm>
      </p:grpSpPr>
      <p:sp>
        <p:nvSpPr>
          <p:cNvPr id="3" name="Rectangle 6"/>
          <p:cNvSpPr/>
          <p:nvPr userDrawn="1"/>
        </p:nvSpPr>
        <p:spPr>
          <a:xfrm>
            <a:off x="231775" y="419100"/>
            <a:ext cx="8215313" cy="46038"/>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4" name="TextBox 3"/>
          <p:cNvSpPr txBox="1"/>
          <p:nvPr userDrawn="1"/>
        </p:nvSpPr>
        <p:spPr>
          <a:xfrm>
            <a:off x="357188" y="142875"/>
            <a:ext cx="8143875" cy="30797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1400" b="1" dirty="0">
                <a:solidFill>
                  <a:srgbClr val="FF6600"/>
                </a:solidFill>
                <a:latin typeface="Arial"/>
                <a:cs typeface="Arial"/>
              </a:rPr>
              <a:t>מעבר חומרים דרך הקרום באמצעות דיפוזיה</a:t>
            </a:r>
          </a:p>
        </p:txBody>
      </p:sp>
      <p:sp>
        <p:nvSpPr>
          <p:cNvPr id="5" name="TextBox 4"/>
          <p:cNvSpPr txBox="1"/>
          <p:nvPr userDrawn="1"/>
        </p:nvSpPr>
        <p:spPr>
          <a:xfrm>
            <a:off x="4857750" y="500063"/>
            <a:ext cx="3643313" cy="357187"/>
          </a:xfrm>
          <a:prstGeom prst="rect">
            <a:avLst/>
          </a:prstGeom>
          <a:noFill/>
          <a:ln w="22225">
            <a:noFill/>
          </a:ln>
          <a:effectLst>
            <a:outerShdw sx="101000" sy="101000" algn="ctr" rotWithShape="0">
              <a:schemeClr val="bg1">
                <a:lumMod val="75000"/>
              </a:schemeClr>
            </a:outerShdw>
          </a:effectLst>
        </p:spPr>
        <p:txBody>
          <a:bodyPr wrap="none" rtlCol="1">
            <a:normAutofit/>
          </a:bodyPr>
          <a:lstStyle/>
          <a:p>
            <a:pPr fontAlgn="auto">
              <a:spcBef>
                <a:spcPts val="0"/>
              </a:spcBef>
              <a:spcAft>
                <a:spcPts val="0"/>
              </a:spcAft>
              <a:defRPr/>
            </a:pPr>
            <a:r>
              <a:rPr lang="he-IL" sz="1400" b="1" dirty="0">
                <a:solidFill>
                  <a:srgbClr val="1D4C72"/>
                </a:solidFill>
                <a:latin typeface="Arial"/>
                <a:cs typeface="Arial"/>
              </a:rPr>
              <a:t>שאלות</a:t>
            </a:r>
          </a:p>
          <a:p>
            <a:pPr fontAlgn="auto">
              <a:spcBef>
                <a:spcPts val="0"/>
              </a:spcBef>
              <a:spcAft>
                <a:spcPts val="0"/>
              </a:spcAft>
              <a:defRPr/>
            </a:pPr>
            <a:endParaRPr lang="he-IL" sz="2000" dirty="0">
              <a:solidFill>
                <a:prstClr val="black">
                  <a:lumMod val="50000"/>
                  <a:lumOff val="50000"/>
                </a:prstClr>
              </a:solidFill>
              <a:latin typeface="Arial"/>
              <a:cs typeface="Arial"/>
            </a:endParaRPr>
          </a:p>
        </p:txBody>
      </p:sp>
      <p:sp>
        <p:nvSpPr>
          <p:cNvPr id="16" name="Text Placeholder 15"/>
          <p:cNvSpPr>
            <a:spLocks noGrp="1"/>
          </p:cNvSpPr>
          <p:nvPr>
            <p:ph type="body" sz="quarter" idx="10"/>
          </p:nvPr>
        </p:nvSpPr>
        <p:spPr>
          <a:xfrm>
            <a:off x="214313" y="857250"/>
            <a:ext cx="8215312" cy="1357303"/>
          </a:xfrm>
          <a:prstGeom prst="rect">
            <a:avLst/>
          </a:prstGeom>
        </p:spPr>
        <p:txBody>
          <a:bodyPr/>
          <a:lstStyle>
            <a:lvl1pPr>
              <a:buFontTx/>
              <a:buNone/>
              <a:defRPr sz="3200"/>
            </a:lvl1pPr>
          </a:lstStyle>
          <a:p>
            <a:pPr lvl="0"/>
            <a:r>
              <a:rPr lang="he-IL" smtClean="0"/>
              <a:t>לחץ כדי לערוך סגנונות טקסט של תבנית בסיס</a:t>
            </a:r>
          </a:p>
          <a:p>
            <a:pPr lvl="1"/>
            <a:r>
              <a:rPr lang="he-IL" smtClean="0"/>
              <a:t>רמה שנייה</a:t>
            </a:r>
          </a:p>
        </p:txBody>
      </p:sp>
      <p:sp>
        <p:nvSpPr>
          <p:cNvPr id="6" name="Slide Number Placeholder 5"/>
          <p:cNvSpPr>
            <a:spLocks noGrp="1"/>
          </p:cNvSpPr>
          <p:nvPr>
            <p:ph type="sldNum" sz="quarter" idx="11"/>
          </p:nvPr>
        </p:nvSpPr>
        <p:spPr/>
        <p:txBody>
          <a:bodyPr/>
          <a:lstStyle>
            <a:lvl1pPr algn="l">
              <a:defRPr>
                <a:solidFill>
                  <a:srgbClr val="FFFCF7"/>
                </a:solidFill>
              </a:defRPr>
            </a:lvl1pPr>
          </a:lstStyle>
          <a:p>
            <a:pPr>
              <a:defRPr/>
            </a:pPr>
            <a:fld id="{930262E4-04EC-425A-AA65-023E3B578D0A}" type="slidenum">
              <a:rPr lang="he-IL"/>
              <a:pPr>
                <a:defRPr/>
              </a:pPr>
              <a:t>‹#›</a:t>
            </a:fld>
            <a:endParaRPr lang="he-IL" dirty="0"/>
          </a:p>
        </p:txBody>
      </p:sp>
    </p:spTree>
    <p:extLst>
      <p:ext uri="{BB962C8B-B14F-4D97-AF65-F5344CB8AC3E}">
        <p14:creationId xmlns:p14="http://schemas.microsoft.com/office/powerpoint/2010/main" val="3348534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1.png"/><Relationship Id="rId5" Type="http://schemas.openxmlformats.org/officeDocument/2006/relationships/theme" Target="../theme/theme8.xml"/><Relationship Id="rId4" Type="http://schemas.openxmlformats.org/officeDocument/2006/relationships/slideLayout" Target="../slideLayouts/slideLayout29.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image" Target="../media/image1.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10ED9DF-9E77-424D-A7B6-5FCD81469A91}" type="datetime8">
              <a:rPr lang="he-IL"/>
              <a:pPr>
                <a:defRPr/>
              </a:pPr>
              <a:t>01 אפריל 18</a:t>
            </a:fld>
            <a:endParaRPr lang="he-IL"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e-IL"/>
          </a:p>
        </p:txBody>
      </p:sp>
      <p:sp>
        <p:nvSpPr>
          <p:cNvPr id="7" name="Slide Number Placeholder 5"/>
          <p:cNvSpPr>
            <a:spLocks noGrp="1"/>
          </p:cNvSpPr>
          <p:nvPr>
            <p:ph type="sldNum" sz="quarter" idx="4"/>
          </p:nvPr>
        </p:nvSpPr>
        <p:spPr>
          <a:xfrm>
            <a:off x="428625" y="6564313"/>
            <a:ext cx="2133600" cy="365125"/>
          </a:xfrm>
          <a:prstGeom prst="rect">
            <a:avLst/>
          </a:prstGeom>
        </p:spPr>
        <p:txBody>
          <a:bodyPr/>
          <a:lstStyle>
            <a:lvl1pPr algn="l" fontAlgn="auto">
              <a:spcBef>
                <a:spcPts val="0"/>
              </a:spcBef>
              <a:spcAft>
                <a:spcPts val="0"/>
              </a:spcAft>
              <a:defRPr>
                <a:solidFill>
                  <a:srgbClr val="FFFCF7"/>
                </a:solidFill>
                <a:latin typeface="+mn-lt"/>
                <a:cs typeface="+mn-cs"/>
              </a:defRPr>
            </a:lvl1pPr>
          </a:lstStyle>
          <a:p>
            <a:pPr>
              <a:defRPr/>
            </a:pPr>
            <a:fld id="{4ACE3FBA-0133-4327-B6B7-D6EFF78C4F4F}" type="slidenum">
              <a:rPr lang="he-IL"/>
              <a:pPr>
                <a:defRPr/>
              </a:pPr>
              <a:t>‹#›</a:t>
            </a:fld>
            <a:endParaRPr lang="he-IL" dirty="0"/>
          </a:p>
        </p:txBody>
      </p:sp>
    </p:spTree>
  </p:cSld>
  <p:clrMap bg1="lt1" tx1="dk1" bg2="lt2" tx2="dk2" accent1="accent1" accent2="accent2" accent3="accent3" accent4="accent4" accent5="accent5" accent6="accent6" hlink="hlink" folHlink="folHlink"/>
  <p:sldLayoutIdLst>
    <p:sldLayoutId id="2147484844" r:id="rId1"/>
    <p:sldLayoutId id="2147484845" r:id="rId2"/>
    <p:sldLayoutId id="2147484846" r:id="rId3"/>
    <p:sldLayoutId id="2147484841" r:id="rId4"/>
  </p:sldLayoutIdLst>
  <p:hf hdr="0" ftr="0" dt="0"/>
  <p:txStyles>
    <p:titleStyle>
      <a:lvl1pPr algn="r" rtl="1" eaLnBrk="0" fontAlgn="base" hangingPunct="0">
        <a:spcBef>
          <a:spcPct val="0"/>
        </a:spcBef>
        <a:spcAft>
          <a:spcPct val="0"/>
        </a:spcAft>
        <a:defRPr sz="4400" kern="1200">
          <a:solidFill>
            <a:schemeClr val="tx1"/>
          </a:solidFill>
          <a:latin typeface="+mj-lt"/>
          <a:ea typeface="+mj-ea"/>
          <a:cs typeface="+mj-cs"/>
        </a:defRPr>
      </a:lvl1pPr>
      <a:lvl2pPr algn="r" rtl="1" eaLnBrk="0" fontAlgn="base" hangingPunct="0">
        <a:spcBef>
          <a:spcPct val="0"/>
        </a:spcBef>
        <a:spcAft>
          <a:spcPct val="0"/>
        </a:spcAft>
        <a:defRPr sz="4400">
          <a:solidFill>
            <a:schemeClr val="tx1"/>
          </a:solidFill>
          <a:latin typeface="Arial" pitchFamily="34" charset="0"/>
          <a:cs typeface="Arial" pitchFamily="34" charset="0"/>
        </a:defRPr>
      </a:lvl2pPr>
      <a:lvl3pPr algn="r" rtl="1" eaLnBrk="0" fontAlgn="base" hangingPunct="0">
        <a:spcBef>
          <a:spcPct val="0"/>
        </a:spcBef>
        <a:spcAft>
          <a:spcPct val="0"/>
        </a:spcAft>
        <a:defRPr sz="4400">
          <a:solidFill>
            <a:schemeClr val="tx1"/>
          </a:solidFill>
          <a:latin typeface="Arial" pitchFamily="34" charset="0"/>
          <a:cs typeface="Arial" pitchFamily="34" charset="0"/>
        </a:defRPr>
      </a:lvl3pPr>
      <a:lvl4pPr algn="r" rtl="1" eaLnBrk="0" fontAlgn="base" hangingPunct="0">
        <a:spcBef>
          <a:spcPct val="0"/>
        </a:spcBef>
        <a:spcAft>
          <a:spcPct val="0"/>
        </a:spcAft>
        <a:defRPr sz="4400">
          <a:solidFill>
            <a:schemeClr val="tx1"/>
          </a:solidFill>
          <a:latin typeface="Arial" pitchFamily="34" charset="0"/>
          <a:cs typeface="Arial" pitchFamily="34" charset="0"/>
        </a:defRPr>
      </a:lvl4pPr>
      <a:lvl5pPr algn="r" rtl="1" eaLnBrk="0" fontAlgn="base" hangingPunct="0">
        <a:spcBef>
          <a:spcPct val="0"/>
        </a:spcBef>
        <a:spcAft>
          <a:spcPct val="0"/>
        </a:spcAft>
        <a:defRPr sz="4400">
          <a:solidFill>
            <a:schemeClr val="tx1"/>
          </a:solidFill>
          <a:latin typeface="Arial" pitchFamily="34" charset="0"/>
          <a:cs typeface="Arial" pitchFamily="34" charset="0"/>
        </a:defRPr>
      </a:lvl5pPr>
      <a:lvl6pPr marL="457200" algn="r" rtl="1" fontAlgn="base">
        <a:spcBef>
          <a:spcPct val="0"/>
        </a:spcBef>
        <a:spcAft>
          <a:spcPct val="0"/>
        </a:spcAft>
        <a:defRPr sz="4400">
          <a:solidFill>
            <a:schemeClr val="tx1"/>
          </a:solidFill>
          <a:latin typeface="Calibri" pitchFamily="34" charset="0"/>
          <a:cs typeface="Times New Roman" pitchFamily="18" charset="0"/>
        </a:defRPr>
      </a:lvl6pPr>
      <a:lvl7pPr marL="914400" algn="r" rtl="1" fontAlgn="base">
        <a:spcBef>
          <a:spcPct val="0"/>
        </a:spcBef>
        <a:spcAft>
          <a:spcPct val="0"/>
        </a:spcAft>
        <a:defRPr sz="4400">
          <a:solidFill>
            <a:schemeClr val="tx1"/>
          </a:solidFill>
          <a:latin typeface="Calibri" pitchFamily="34" charset="0"/>
          <a:cs typeface="Times New Roman" pitchFamily="18" charset="0"/>
        </a:defRPr>
      </a:lvl7pPr>
      <a:lvl8pPr marL="1371600" algn="r" rtl="1" fontAlgn="base">
        <a:spcBef>
          <a:spcPct val="0"/>
        </a:spcBef>
        <a:spcAft>
          <a:spcPct val="0"/>
        </a:spcAft>
        <a:defRPr sz="4400">
          <a:solidFill>
            <a:schemeClr val="tx1"/>
          </a:solidFill>
          <a:latin typeface="Calibri" pitchFamily="34" charset="0"/>
          <a:cs typeface="Times New Roman" pitchFamily="18" charset="0"/>
        </a:defRPr>
      </a:lvl8pPr>
      <a:lvl9pPr marL="1828800" algn="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prstClr val="black">
                    <a:tint val="75000"/>
                  </a:prstClr>
                </a:solidFill>
                <a:latin typeface="+mn-lt"/>
                <a:cs typeface="+mn-cs"/>
              </a:defRPr>
            </a:lvl1pPr>
          </a:lstStyle>
          <a:p>
            <a:pPr>
              <a:defRPr/>
            </a:pPr>
            <a:fld id="{E04F85FC-0EDF-4947-96E2-AFE73DE42FCC}" type="datetime8">
              <a:rPr lang="he-IL"/>
              <a:pPr>
                <a:defRPr/>
              </a:pPr>
              <a:t>01 אפריל 18</a:t>
            </a:fld>
            <a:endParaRPr lang="he-IL"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he-IL"/>
          </a:p>
        </p:txBody>
      </p:sp>
      <p:sp>
        <p:nvSpPr>
          <p:cNvPr id="7" name="Slide Number Placeholder 5"/>
          <p:cNvSpPr>
            <a:spLocks noGrp="1"/>
          </p:cNvSpPr>
          <p:nvPr>
            <p:ph type="sldNum" sz="quarter" idx="4"/>
          </p:nvPr>
        </p:nvSpPr>
        <p:spPr>
          <a:xfrm>
            <a:off x="428625" y="6564313"/>
            <a:ext cx="2133600" cy="365125"/>
          </a:xfrm>
          <a:prstGeom prst="rect">
            <a:avLst/>
          </a:prstGeom>
        </p:spPr>
        <p:txBody>
          <a:bodyPr/>
          <a:lstStyle>
            <a:lvl1pPr algn="l" fontAlgn="auto">
              <a:spcBef>
                <a:spcPts val="0"/>
              </a:spcBef>
              <a:spcAft>
                <a:spcPts val="0"/>
              </a:spcAft>
              <a:defRPr>
                <a:solidFill>
                  <a:srgbClr val="FFFCF7"/>
                </a:solidFill>
                <a:latin typeface="+mn-lt"/>
                <a:cs typeface="+mn-cs"/>
              </a:defRPr>
            </a:lvl1pPr>
          </a:lstStyle>
          <a:p>
            <a:pPr>
              <a:defRPr/>
            </a:pPr>
            <a:fld id="{35E66A11-F6EF-421E-A148-52AA30CDD4AB}" type="slidenum">
              <a:rPr lang="he-IL"/>
              <a:pPr>
                <a:defRPr/>
              </a:pPr>
              <a:t>‹#›</a:t>
            </a:fld>
            <a:endParaRPr lang="he-IL" dirty="0"/>
          </a:p>
        </p:txBody>
      </p:sp>
    </p:spTree>
  </p:cSld>
  <p:clrMap bg1="lt1" tx1="dk1" bg2="lt2" tx2="dk2" accent1="accent1" accent2="accent2" accent3="accent3" accent4="accent4" accent5="accent5" accent6="accent6" hlink="hlink" folHlink="folHlink"/>
  <p:sldLayoutIdLst>
    <p:sldLayoutId id="2147484847" r:id="rId1"/>
    <p:sldLayoutId id="2147484848" r:id="rId2"/>
    <p:sldLayoutId id="2147484849" r:id="rId3"/>
  </p:sldLayoutIdLst>
  <p:hf hdr="0" ftr="0" dt="0"/>
  <p:txStyles>
    <p:titleStyle>
      <a:lvl1pPr algn="r" rtl="1" eaLnBrk="0" fontAlgn="base" hangingPunct="0">
        <a:spcBef>
          <a:spcPct val="0"/>
        </a:spcBef>
        <a:spcAft>
          <a:spcPct val="0"/>
        </a:spcAft>
        <a:defRPr sz="4400" kern="1200">
          <a:solidFill>
            <a:schemeClr val="tx1"/>
          </a:solidFill>
          <a:latin typeface="+mj-lt"/>
          <a:ea typeface="+mj-ea"/>
          <a:cs typeface="+mj-cs"/>
        </a:defRPr>
      </a:lvl1pPr>
      <a:lvl2pPr algn="r" rtl="1" eaLnBrk="0" fontAlgn="base" hangingPunct="0">
        <a:spcBef>
          <a:spcPct val="0"/>
        </a:spcBef>
        <a:spcAft>
          <a:spcPct val="0"/>
        </a:spcAft>
        <a:defRPr sz="4400">
          <a:solidFill>
            <a:schemeClr val="tx1"/>
          </a:solidFill>
          <a:latin typeface="Arial" pitchFamily="34" charset="0"/>
          <a:cs typeface="Arial" pitchFamily="34" charset="0"/>
        </a:defRPr>
      </a:lvl2pPr>
      <a:lvl3pPr algn="r" rtl="1" eaLnBrk="0" fontAlgn="base" hangingPunct="0">
        <a:spcBef>
          <a:spcPct val="0"/>
        </a:spcBef>
        <a:spcAft>
          <a:spcPct val="0"/>
        </a:spcAft>
        <a:defRPr sz="4400">
          <a:solidFill>
            <a:schemeClr val="tx1"/>
          </a:solidFill>
          <a:latin typeface="Arial" pitchFamily="34" charset="0"/>
          <a:cs typeface="Arial" pitchFamily="34" charset="0"/>
        </a:defRPr>
      </a:lvl3pPr>
      <a:lvl4pPr algn="r" rtl="1" eaLnBrk="0" fontAlgn="base" hangingPunct="0">
        <a:spcBef>
          <a:spcPct val="0"/>
        </a:spcBef>
        <a:spcAft>
          <a:spcPct val="0"/>
        </a:spcAft>
        <a:defRPr sz="4400">
          <a:solidFill>
            <a:schemeClr val="tx1"/>
          </a:solidFill>
          <a:latin typeface="Arial" pitchFamily="34" charset="0"/>
          <a:cs typeface="Arial" pitchFamily="34" charset="0"/>
        </a:defRPr>
      </a:lvl4pPr>
      <a:lvl5pPr algn="r" rtl="1" eaLnBrk="0" fontAlgn="base" hangingPunct="0">
        <a:spcBef>
          <a:spcPct val="0"/>
        </a:spcBef>
        <a:spcAft>
          <a:spcPct val="0"/>
        </a:spcAft>
        <a:defRPr sz="4400">
          <a:solidFill>
            <a:schemeClr val="tx1"/>
          </a:solidFill>
          <a:latin typeface="Arial" pitchFamily="34" charset="0"/>
          <a:cs typeface="Arial" pitchFamily="34" charset="0"/>
        </a:defRPr>
      </a:lvl5pPr>
      <a:lvl6pPr marL="457200" algn="r" rtl="1" fontAlgn="base">
        <a:spcBef>
          <a:spcPct val="0"/>
        </a:spcBef>
        <a:spcAft>
          <a:spcPct val="0"/>
        </a:spcAft>
        <a:defRPr sz="4400">
          <a:solidFill>
            <a:schemeClr val="tx1"/>
          </a:solidFill>
          <a:latin typeface="Calibri" pitchFamily="34" charset="0"/>
          <a:cs typeface="Times New Roman" pitchFamily="18" charset="0"/>
        </a:defRPr>
      </a:lvl6pPr>
      <a:lvl7pPr marL="914400" algn="r" rtl="1" fontAlgn="base">
        <a:spcBef>
          <a:spcPct val="0"/>
        </a:spcBef>
        <a:spcAft>
          <a:spcPct val="0"/>
        </a:spcAft>
        <a:defRPr sz="4400">
          <a:solidFill>
            <a:schemeClr val="tx1"/>
          </a:solidFill>
          <a:latin typeface="Calibri" pitchFamily="34" charset="0"/>
          <a:cs typeface="Times New Roman" pitchFamily="18" charset="0"/>
        </a:defRPr>
      </a:lvl7pPr>
      <a:lvl8pPr marL="1371600" algn="r" rtl="1" fontAlgn="base">
        <a:spcBef>
          <a:spcPct val="0"/>
        </a:spcBef>
        <a:spcAft>
          <a:spcPct val="0"/>
        </a:spcAft>
        <a:defRPr sz="4400">
          <a:solidFill>
            <a:schemeClr val="tx1"/>
          </a:solidFill>
          <a:latin typeface="Calibri" pitchFamily="34" charset="0"/>
          <a:cs typeface="Times New Roman" pitchFamily="18" charset="0"/>
        </a:defRPr>
      </a:lvl8pPr>
      <a:lvl9pPr marL="1828800" algn="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prstClr val="black">
                    <a:tint val="75000"/>
                  </a:prstClr>
                </a:solidFill>
                <a:latin typeface="+mn-lt"/>
                <a:cs typeface="+mn-cs"/>
              </a:defRPr>
            </a:lvl1pPr>
          </a:lstStyle>
          <a:p>
            <a:pPr>
              <a:defRPr/>
            </a:pPr>
            <a:fld id="{C8E309B3-CE6D-44B3-8618-298ED7FCB9A8}" type="datetime8">
              <a:rPr lang="he-IL"/>
              <a:pPr>
                <a:defRPr/>
              </a:pPr>
              <a:t>01 אפריל 18</a:t>
            </a:fld>
            <a:endParaRPr lang="he-IL"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he-IL"/>
          </a:p>
        </p:txBody>
      </p:sp>
      <p:sp>
        <p:nvSpPr>
          <p:cNvPr id="7" name="Slide Number Placeholder 5"/>
          <p:cNvSpPr>
            <a:spLocks noGrp="1"/>
          </p:cNvSpPr>
          <p:nvPr>
            <p:ph type="sldNum" sz="quarter" idx="4"/>
          </p:nvPr>
        </p:nvSpPr>
        <p:spPr>
          <a:xfrm>
            <a:off x="428625" y="6564313"/>
            <a:ext cx="2133600" cy="365125"/>
          </a:xfrm>
          <a:prstGeom prst="rect">
            <a:avLst/>
          </a:prstGeom>
        </p:spPr>
        <p:txBody>
          <a:bodyPr/>
          <a:lstStyle>
            <a:lvl1pPr algn="l" fontAlgn="auto">
              <a:spcBef>
                <a:spcPts val="0"/>
              </a:spcBef>
              <a:spcAft>
                <a:spcPts val="0"/>
              </a:spcAft>
              <a:defRPr>
                <a:solidFill>
                  <a:srgbClr val="FFFCF7"/>
                </a:solidFill>
                <a:latin typeface="+mn-lt"/>
                <a:cs typeface="+mn-cs"/>
              </a:defRPr>
            </a:lvl1pPr>
          </a:lstStyle>
          <a:p>
            <a:pPr>
              <a:defRPr/>
            </a:pPr>
            <a:fld id="{09E43F8D-220A-4716-95B8-300B9BA7701B}" type="slidenum">
              <a:rPr lang="he-IL"/>
              <a:pPr>
                <a:defRPr/>
              </a:pPr>
              <a:t>‹#›</a:t>
            </a:fld>
            <a:endParaRPr lang="he-IL" dirty="0"/>
          </a:p>
        </p:txBody>
      </p:sp>
    </p:spTree>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42" r:id="rId4"/>
  </p:sldLayoutIdLst>
  <p:hf hdr="0" ftr="0" dt="0"/>
  <p:txStyles>
    <p:titleStyle>
      <a:lvl1pPr algn="r" rtl="1" eaLnBrk="0" fontAlgn="base" hangingPunct="0">
        <a:spcBef>
          <a:spcPct val="0"/>
        </a:spcBef>
        <a:spcAft>
          <a:spcPct val="0"/>
        </a:spcAft>
        <a:defRPr sz="4400" kern="1200">
          <a:solidFill>
            <a:schemeClr val="tx1"/>
          </a:solidFill>
          <a:latin typeface="+mj-lt"/>
          <a:ea typeface="+mj-ea"/>
          <a:cs typeface="+mj-cs"/>
        </a:defRPr>
      </a:lvl1pPr>
      <a:lvl2pPr algn="r" rtl="1" eaLnBrk="0" fontAlgn="base" hangingPunct="0">
        <a:spcBef>
          <a:spcPct val="0"/>
        </a:spcBef>
        <a:spcAft>
          <a:spcPct val="0"/>
        </a:spcAft>
        <a:defRPr sz="4400">
          <a:solidFill>
            <a:schemeClr val="tx1"/>
          </a:solidFill>
          <a:latin typeface="Arial" pitchFamily="34" charset="0"/>
          <a:cs typeface="Arial" pitchFamily="34" charset="0"/>
        </a:defRPr>
      </a:lvl2pPr>
      <a:lvl3pPr algn="r" rtl="1" eaLnBrk="0" fontAlgn="base" hangingPunct="0">
        <a:spcBef>
          <a:spcPct val="0"/>
        </a:spcBef>
        <a:spcAft>
          <a:spcPct val="0"/>
        </a:spcAft>
        <a:defRPr sz="4400">
          <a:solidFill>
            <a:schemeClr val="tx1"/>
          </a:solidFill>
          <a:latin typeface="Arial" pitchFamily="34" charset="0"/>
          <a:cs typeface="Arial" pitchFamily="34" charset="0"/>
        </a:defRPr>
      </a:lvl3pPr>
      <a:lvl4pPr algn="r" rtl="1" eaLnBrk="0" fontAlgn="base" hangingPunct="0">
        <a:spcBef>
          <a:spcPct val="0"/>
        </a:spcBef>
        <a:spcAft>
          <a:spcPct val="0"/>
        </a:spcAft>
        <a:defRPr sz="4400">
          <a:solidFill>
            <a:schemeClr val="tx1"/>
          </a:solidFill>
          <a:latin typeface="Arial" pitchFamily="34" charset="0"/>
          <a:cs typeface="Arial" pitchFamily="34" charset="0"/>
        </a:defRPr>
      </a:lvl4pPr>
      <a:lvl5pPr algn="r" rtl="1" eaLnBrk="0" fontAlgn="base" hangingPunct="0">
        <a:spcBef>
          <a:spcPct val="0"/>
        </a:spcBef>
        <a:spcAft>
          <a:spcPct val="0"/>
        </a:spcAft>
        <a:defRPr sz="4400">
          <a:solidFill>
            <a:schemeClr val="tx1"/>
          </a:solidFill>
          <a:latin typeface="Arial" pitchFamily="34" charset="0"/>
          <a:cs typeface="Arial" pitchFamily="34" charset="0"/>
        </a:defRPr>
      </a:lvl5pPr>
      <a:lvl6pPr marL="457200" algn="r" rtl="1" fontAlgn="base">
        <a:spcBef>
          <a:spcPct val="0"/>
        </a:spcBef>
        <a:spcAft>
          <a:spcPct val="0"/>
        </a:spcAft>
        <a:defRPr sz="4400">
          <a:solidFill>
            <a:schemeClr val="tx1"/>
          </a:solidFill>
          <a:latin typeface="Calibri" pitchFamily="34" charset="0"/>
          <a:cs typeface="Times New Roman" pitchFamily="18" charset="0"/>
        </a:defRPr>
      </a:lvl6pPr>
      <a:lvl7pPr marL="914400" algn="r" rtl="1" fontAlgn="base">
        <a:spcBef>
          <a:spcPct val="0"/>
        </a:spcBef>
        <a:spcAft>
          <a:spcPct val="0"/>
        </a:spcAft>
        <a:defRPr sz="4400">
          <a:solidFill>
            <a:schemeClr val="tx1"/>
          </a:solidFill>
          <a:latin typeface="Calibri" pitchFamily="34" charset="0"/>
          <a:cs typeface="Times New Roman" pitchFamily="18" charset="0"/>
        </a:defRPr>
      </a:lvl7pPr>
      <a:lvl8pPr marL="1371600" algn="r" rtl="1" fontAlgn="base">
        <a:spcBef>
          <a:spcPct val="0"/>
        </a:spcBef>
        <a:spcAft>
          <a:spcPct val="0"/>
        </a:spcAft>
        <a:defRPr sz="4400">
          <a:solidFill>
            <a:schemeClr val="tx1"/>
          </a:solidFill>
          <a:latin typeface="Calibri" pitchFamily="34" charset="0"/>
          <a:cs typeface="Times New Roman" pitchFamily="18" charset="0"/>
        </a:defRPr>
      </a:lvl8pPr>
      <a:lvl9pPr marL="1828800" algn="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prstClr val="black">
                    <a:tint val="75000"/>
                  </a:prstClr>
                </a:solidFill>
                <a:latin typeface="+mn-lt"/>
                <a:cs typeface="+mn-cs"/>
              </a:defRPr>
            </a:lvl1pPr>
          </a:lstStyle>
          <a:p>
            <a:pPr>
              <a:defRPr/>
            </a:pPr>
            <a:fld id="{27DE7EB5-4885-407D-BA92-891DF10160F8}" type="datetime8">
              <a:rPr lang="he-IL"/>
              <a:pPr>
                <a:defRPr/>
              </a:pPr>
              <a:t>01 אפריל 18</a:t>
            </a:fld>
            <a:endParaRPr lang="he-IL"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he-IL"/>
          </a:p>
        </p:txBody>
      </p:sp>
      <p:sp>
        <p:nvSpPr>
          <p:cNvPr id="7" name="Slide Number Placeholder 5"/>
          <p:cNvSpPr>
            <a:spLocks noGrp="1"/>
          </p:cNvSpPr>
          <p:nvPr>
            <p:ph type="sldNum" sz="quarter" idx="4"/>
          </p:nvPr>
        </p:nvSpPr>
        <p:spPr>
          <a:xfrm>
            <a:off x="428625" y="6564313"/>
            <a:ext cx="2133600" cy="365125"/>
          </a:xfrm>
          <a:prstGeom prst="rect">
            <a:avLst/>
          </a:prstGeom>
        </p:spPr>
        <p:txBody>
          <a:bodyPr/>
          <a:lstStyle>
            <a:lvl1pPr algn="l" fontAlgn="auto">
              <a:spcBef>
                <a:spcPts val="0"/>
              </a:spcBef>
              <a:spcAft>
                <a:spcPts val="0"/>
              </a:spcAft>
              <a:defRPr>
                <a:solidFill>
                  <a:srgbClr val="FFFCF7"/>
                </a:solidFill>
                <a:latin typeface="+mn-lt"/>
                <a:cs typeface="+mn-cs"/>
              </a:defRPr>
            </a:lvl1pPr>
          </a:lstStyle>
          <a:p>
            <a:pPr>
              <a:defRPr/>
            </a:pPr>
            <a:fld id="{AE64B40D-0469-4D09-9219-E940F074E09A}" type="slidenum">
              <a:rPr lang="he-IL"/>
              <a:pPr>
                <a:defRPr/>
              </a:pPr>
              <a:t>‹#›</a:t>
            </a:fld>
            <a:endParaRPr lang="he-IL" dirty="0"/>
          </a:p>
        </p:txBody>
      </p:sp>
    </p:spTree>
  </p:cSld>
  <p:clrMap bg1="lt1" tx1="dk1" bg2="lt2" tx2="dk2" accent1="accent1" accent2="accent2" accent3="accent3" accent4="accent4" accent5="accent5" accent6="accent6" hlink="hlink" folHlink="folHlink"/>
  <p:sldLayoutIdLst>
    <p:sldLayoutId id="2147484853" r:id="rId1"/>
    <p:sldLayoutId id="2147484854" r:id="rId2"/>
    <p:sldLayoutId id="2147484855" r:id="rId3"/>
    <p:sldLayoutId id="2147484856" r:id="rId4"/>
  </p:sldLayoutIdLst>
  <p:hf hdr="0" ftr="0" dt="0"/>
  <p:txStyles>
    <p:titleStyle>
      <a:lvl1pPr algn="r" rtl="1" eaLnBrk="0" fontAlgn="base" hangingPunct="0">
        <a:spcBef>
          <a:spcPct val="0"/>
        </a:spcBef>
        <a:spcAft>
          <a:spcPct val="0"/>
        </a:spcAft>
        <a:defRPr sz="4400" kern="1200">
          <a:solidFill>
            <a:schemeClr val="tx1"/>
          </a:solidFill>
          <a:latin typeface="+mj-lt"/>
          <a:ea typeface="+mj-ea"/>
          <a:cs typeface="+mj-cs"/>
        </a:defRPr>
      </a:lvl1pPr>
      <a:lvl2pPr algn="r" rtl="1" eaLnBrk="0" fontAlgn="base" hangingPunct="0">
        <a:spcBef>
          <a:spcPct val="0"/>
        </a:spcBef>
        <a:spcAft>
          <a:spcPct val="0"/>
        </a:spcAft>
        <a:defRPr sz="4400">
          <a:solidFill>
            <a:schemeClr val="tx1"/>
          </a:solidFill>
          <a:latin typeface="Arial" pitchFamily="34" charset="0"/>
          <a:cs typeface="Arial" pitchFamily="34" charset="0"/>
        </a:defRPr>
      </a:lvl2pPr>
      <a:lvl3pPr algn="r" rtl="1" eaLnBrk="0" fontAlgn="base" hangingPunct="0">
        <a:spcBef>
          <a:spcPct val="0"/>
        </a:spcBef>
        <a:spcAft>
          <a:spcPct val="0"/>
        </a:spcAft>
        <a:defRPr sz="4400">
          <a:solidFill>
            <a:schemeClr val="tx1"/>
          </a:solidFill>
          <a:latin typeface="Arial" pitchFamily="34" charset="0"/>
          <a:cs typeface="Arial" pitchFamily="34" charset="0"/>
        </a:defRPr>
      </a:lvl3pPr>
      <a:lvl4pPr algn="r" rtl="1" eaLnBrk="0" fontAlgn="base" hangingPunct="0">
        <a:spcBef>
          <a:spcPct val="0"/>
        </a:spcBef>
        <a:spcAft>
          <a:spcPct val="0"/>
        </a:spcAft>
        <a:defRPr sz="4400">
          <a:solidFill>
            <a:schemeClr val="tx1"/>
          </a:solidFill>
          <a:latin typeface="Arial" pitchFamily="34" charset="0"/>
          <a:cs typeface="Arial" pitchFamily="34" charset="0"/>
        </a:defRPr>
      </a:lvl4pPr>
      <a:lvl5pPr algn="r" rtl="1" eaLnBrk="0" fontAlgn="base" hangingPunct="0">
        <a:spcBef>
          <a:spcPct val="0"/>
        </a:spcBef>
        <a:spcAft>
          <a:spcPct val="0"/>
        </a:spcAft>
        <a:defRPr sz="4400">
          <a:solidFill>
            <a:schemeClr val="tx1"/>
          </a:solidFill>
          <a:latin typeface="Arial" pitchFamily="34" charset="0"/>
          <a:cs typeface="Arial" pitchFamily="34" charset="0"/>
        </a:defRPr>
      </a:lvl5pPr>
      <a:lvl6pPr marL="457200" algn="r" rtl="1" fontAlgn="base">
        <a:spcBef>
          <a:spcPct val="0"/>
        </a:spcBef>
        <a:spcAft>
          <a:spcPct val="0"/>
        </a:spcAft>
        <a:defRPr sz="4400">
          <a:solidFill>
            <a:schemeClr val="tx1"/>
          </a:solidFill>
          <a:latin typeface="Calibri" pitchFamily="34" charset="0"/>
          <a:cs typeface="Times New Roman" pitchFamily="18" charset="0"/>
        </a:defRPr>
      </a:lvl6pPr>
      <a:lvl7pPr marL="914400" algn="r" rtl="1" fontAlgn="base">
        <a:spcBef>
          <a:spcPct val="0"/>
        </a:spcBef>
        <a:spcAft>
          <a:spcPct val="0"/>
        </a:spcAft>
        <a:defRPr sz="4400">
          <a:solidFill>
            <a:schemeClr val="tx1"/>
          </a:solidFill>
          <a:latin typeface="Calibri" pitchFamily="34" charset="0"/>
          <a:cs typeface="Times New Roman" pitchFamily="18" charset="0"/>
        </a:defRPr>
      </a:lvl7pPr>
      <a:lvl8pPr marL="1371600" algn="r" rtl="1" fontAlgn="base">
        <a:spcBef>
          <a:spcPct val="0"/>
        </a:spcBef>
        <a:spcAft>
          <a:spcPct val="0"/>
        </a:spcAft>
        <a:defRPr sz="4400">
          <a:solidFill>
            <a:schemeClr val="tx1"/>
          </a:solidFill>
          <a:latin typeface="Calibri" pitchFamily="34" charset="0"/>
          <a:cs typeface="Times New Roman" pitchFamily="18" charset="0"/>
        </a:defRPr>
      </a:lvl8pPr>
      <a:lvl9pPr marL="1828800" algn="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prstClr val="black">
                    <a:tint val="75000"/>
                  </a:prstClr>
                </a:solidFill>
                <a:latin typeface="+mn-lt"/>
                <a:cs typeface="+mn-cs"/>
              </a:defRPr>
            </a:lvl1pPr>
          </a:lstStyle>
          <a:p>
            <a:pPr>
              <a:defRPr/>
            </a:pPr>
            <a:fld id="{1A2D9A14-B634-4EEE-AA32-24586E499D7B}" type="datetime8">
              <a:rPr lang="he-IL"/>
              <a:pPr>
                <a:defRPr/>
              </a:pPr>
              <a:t>01 אפריל 18</a:t>
            </a:fld>
            <a:endParaRPr lang="he-IL"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he-IL"/>
          </a:p>
        </p:txBody>
      </p:sp>
      <p:sp>
        <p:nvSpPr>
          <p:cNvPr id="7" name="Slide Number Placeholder 5"/>
          <p:cNvSpPr>
            <a:spLocks noGrp="1"/>
          </p:cNvSpPr>
          <p:nvPr>
            <p:ph type="sldNum" sz="quarter" idx="4"/>
          </p:nvPr>
        </p:nvSpPr>
        <p:spPr>
          <a:xfrm>
            <a:off x="428625" y="6564313"/>
            <a:ext cx="2133600" cy="365125"/>
          </a:xfrm>
          <a:prstGeom prst="rect">
            <a:avLst/>
          </a:prstGeom>
        </p:spPr>
        <p:txBody>
          <a:bodyPr/>
          <a:lstStyle>
            <a:lvl1pPr algn="l" fontAlgn="auto">
              <a:spcBef>
                <a:spcPts val="0"/>
              </a:spcBef>
              <a:spcAft>
                <a:spcPts val="0"/>
              </a:spcAft>
              <a:defRPr>
                <a:solidFill>
                  <a:srgbClr val="FFFCF7"/>
                </a:solidFill>
                <a:latin typeface="+mn-lt"/>
                <a:cs typeface="+mn-cs"/>
              </a:defRPr>
            </a:lvl1pPr>
          </a:lstStyle>
          <a:p>
            <a:pPr>
              <a:defRPr/>
            </a:pPr>
            <a:fld id="{509055F1-3D49-4B04-9C81-D1F0F6482293}" type="slidenum">
              <a:rPr lang="he-IL"/>
              <a:pPr>
                <a:defRPr/>
              </a:pPr>
              <a:t>‹#›</a:t>
            </a:fld>
            <a:endParaRPr lang="he-IL" dirty="0"/>
          </a:p>
        </p:txBody>
      </p:sp>
    </p:spTree>
  </p:cSld>
  <p:clrMap bg1="lt1" tx1="dk1" bg2="lt2" tx2="dk2" accent1="accent1" accent2="accent2" accent3="accent3" accent4="accent4" accent5="accent5" accent6="accent6" hlink="hlink" folHlink="folHlink"/>
  <p:sldLayoutIdLst>
    <p:sldLayoutId id="2147484857" r:id="rId1"/>
    <p:sldLayoutId id="2147484858" r:id="rId2"/>
    <p:sldLayoutId id="2147484859" r:id="rId3"/>
    <p:sldLayoutId id="2147484860" r:id="rId4"/>
  </p:sldLayoutIdLst>
  <p:hf hdr="0" ftr="0" dt="0"/>
  <p:txStyles>
    <p:titleStyle>
      <a:lvl1pPr algn="r" rtl="1" eaLnBrk="0" fontAlgn="base" hangingPunct="0">
        <a:spcBef>
          <a:spcPct val="0"/>
        </a:spcBef>
        <a:spcAft>
          <a:spcPct val="0"/>
        </a:spcAft>
        <a:defRPr sz="4400" kern="1200">
          <a:solidFill>
            <a:schemeClr val="tx1"/>
          </a:solidFill>
          <a:latin typeface="+mj-lt"/>
          <a:ea typeface="+mj-ea"/>
          <a:cs typeface="+mj-cs"/>
        </a:defRPr>
      </a:lvl1pPr>
      <a:lvl2pPr algn="r" rtl="1" eaLnBrk="0" fontAlgn="base" hangingPunct="0">
        <a:spcBef>
          <a:spcPct val="0"/>
        </a:spcBef>
        <a:spcAft>
          <a:spcPct val="0"/>
        </a:spcAft>
        <a:defRPr sz="4400">
          <a:solidFill>
            <a:schemeClr val="tx1"/>
          </a:solidFill>
          <a:latin typeface="Arial" pitchFamily="34" charset="0"/>
          <a:cs typeface="Arial" pitchFamily="34" charset="0"/>
        </a:defRPr>
      </a:lvl2pPr>
      <a:lvl3pPr algn="r" rtl="1" eaLnBrk="0" fontAlgn="base" hangingPunct="0">
        <a:spcBef>
          <a:spcPct val="0"/>
        </a:spcBef>
        <a:spcAft>
          <a:spcPct val="0"/>
        </a:spcAft>
        <a:defRPr sz="4400">
          <a:solidFill>
            <a:schemeClr val="tx1"/>
          </a:solidFill>
          <a:latin typeface="Arial" pitchFamily="34" charset="0"/>
          <a:cs typeface="Arial" pitchFamily="34" charset="0"/>
        </a:defRPr>
      </a:lvl3pPr>
      <a:lvl4pPr algn="r" rtl="1" eaLnBrk="0" fontAlgn="base" hangingPunct="0">
        <a:spcBef>
          <a:spcPct val="0"/>
        </a:spcBef>
        <a:spcAft>
          <a:spcPct val="0"/>
        </a:spcAft>
        <a:defRPr sz="4400">
          <a:solidFill>
            <a:schemeClr val="tx1"/>
          </a:solidFill>
          <a:latin typeface="Arial" pitchFamily="34" charset="0"/>
          <a:cs typeface="Arial" pitchFamily="34" charset="0"/>
        </a:defRPr>
      </a:lvl4pPr>
      <a:lvl5pPr algn="r" rtl="1" eaLnBrk="0" fontAlgn="base" hangingPunct="0">
        <a:spcBef>
          <a:spcPct val="0"/>
        </a:spcBef>
        <a:spcAft>
          <a:spcPct val="0"/>
        </a:spcAft>
        <a:defRPr sz="4400">
          <a:solidFill>
            <a:schemeClr val="tx1"/>
          </a:solidFill>
          <a:latin typeface="Arial" pitchFamily="34" charset="0"/>
          <a:cs typeface="Arial" pitchFamily="34" charset="0"/>
        </a:defRPr>
      </a:lvl5pPr>
      <a:lvl6pPr marL="457200" algn="r" rtl="1" fontAlgn="base">
        <a:spcBef>
          <a:spcPct val="0"/>
        </a:spcBef>
        <a:spcAft>
          <a:spcPct val="0"/>
        </a:spcAft>
        <a:defRPr sz="4400">
          <a:solidFill>
            <a:schemeClr val="tx1"/>
          </a:solidFill>
          <a:latin typeface="Calibri" pitchFamily="34" charset="0"/>
          <a:cs typeface="Times New Roman" pitchFamily="18" charset="0"/>
        </a:defRPr>
      </a:lvl6pPr>
      <a:lvl7pPr marL="914400" algn="r" rtl="1" fontAlgn="base">
        <a:spcBef>
          <a:spcPct val="0"/>
        </a:spcBef>
        <a:spcAft>
          <a:spcPct val="0"/>
        </a:spcAft>
        <a:defRPr sz="4400">
          <a:solidFill>
            <a:schemeClr val="tx1"/>
          </a:solidFill>
          <a:latin typeface="Calibri" pitchFamily="34" charset="0"/>
          <a:cs typeface="Times New Roman" pitchFamily="18" charset="0"/>
        </a:defRPr>
      </a:lvl7pPr>
      <a:lvl8pPr marL="1371600" algn="r" rtl="1" fontAlgn="base">
        <a:spcBef>
          <a:spcPct val="0"/>
        </a:spcBef>
        <a:spcAft>
          <a:spcPct val="0"/>
        </a:spcAft>
        <a:defRPr sz="4400">
          <a:solidFill>
            <a:schemeClr val="tx1"/>
          </a:solidFill>
          <a:latin typeface="Calibri" pitchFamily="34" charset="0"/>
          <a:cs typeface="Times New Roman" pitchFamily="18" charset="0"/>
        </a:defRPr>
      </a:lvl8pPr>
      <a:lvl9pPr marL="1828800" algn="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prstClr val="black">
                    <a:tint val="75000"/>
                  </a:prstClr>
                </a:solidFill>
                <a:latin typeface="+mn-lt"/>
                <a:cs typeface="+mn-cs"/>
              </a:defRPr>
            </a:lvl1pPr>
          </a:lstStyle>
          <a:p>
            <a:pPr>
              <a:defRPr/>
            </a:pPr>
            <a:fld id="{5038EDCE-0D6C-449A-9936-E56EF33A5804}" type="datetime8">
              <a:rPr lang="he-IL"/>
              <a:pPr>
                <a:defRPr/>
              </a:pPr>
              <a:t>01 אפריל 18</a:t>
            </a:fld>
            <a:endParaRPr lang="he-IL"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he-IL"/>
          </a:p>
        </p:txBody>
      </p:sp>
      <p:sp>
        <p:nvSpPr>
          <p:cNvPr id="7" name="Slide Number Placeholder 5"/>
          <p:cNvSpPr>
            <a:spLocks noGrp="1"/>
          </p:cNvSpPr>
          <p:nvPr>
            <p:ph type="sldNum" sz="quarter" idx="4"/>
          </p:nvPr>
        </p:nvSpPr>
        <p:spPr>
          <a:xfrm>
            <a:off x="428625" y="6564313"/>
            <a:ext cx="2133600" cy="365125"/>
          </a:xfrm>
          <a:prstGeom prst="rect">
            <a:avLst/>
          </a:prstGeom>
        </p:spPr>
        <p:txBody>
          <a:bodyPr/>
          <a:lstStyle>
            <a:lvl1pPr algn="l" fontAlgn="auto">
              <a:spcBef>
                <a:spcPts val="0"/>
              </a:spcBef>
              <a:spcAft>
                <a:spcPts val="0"/>
              </a:spcAft>
              <a:defRPr>
                <a:solidFill>
                  <a:srgbClr val="FFFCF7"/>
                </a:solidFill>
                <a:latin typeface="+mn-lt"/>
                <a:cs typeface="+mn-cs"/>
              </a:defRPr>
            </a:lvl1pPr>
          </a:lstStyle>
          <a:p>
            <a:pPr>
              <a:defRPr/>
            </a:pPr>
            <a:fld id="{FB8F747E-9643-4382-BE8D-71234AF622CF}" type="slidenum">
              <a:rPr lang="he-IL"/>
              <a:pPr>
                <a:defRPr/>
              </a:pPr>
              <a:t>‹#›</a:t>
            </a:fld>
            <a:endParaRPr lang="he-IL" dirty="0"/>
          </a:p>
        </p:txBody>
      </p:sp>
    </p:spTree>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Lst>
  <p:hf hdr="0" ftr="0" dt="0"/>
  <p:txStyles>
    <p:titleStyle>
      <a:lvl1pPr algn="r" rtl="1" eaLnBrk="0" fontAlgn="base" hangingPunct="0">
        <a:spcBef>
          <a:spcPct val="0"/>
        </a:spcBef>
        <a:spcAft>
          <a:spcPct val="0"/>
        </a:spcAft>
        <a:defRPr sz="4400" kern="1200">
          <a:solidFill>
            <a:schemeClr val="tx1"/>
          </a:solidFill>
          <a:latin typeface="+mj-lt"/>
          <a:ea typeface="+mj-ea"/>
          <a:cs typeface="+mj-cs"/>
        </a:defRPr>
      </a:lvl1pPr>
      <a:lvl2pPr algn="r" rtl="1" eaLnBrk="0" fontAlgn="base" hangingPunct="0">
        <a:spcBef>
          <a:spcPct val="0"/>
        </a:spcBef>
        <a:spcAft>
          <a:spcPct val="0"/>
        </a:spcAft>
        <a:defRPr sz="4400">
          <a:solidFill>
            <a:schemeClr val="tx1"/>
          </a:solidFill>
          <a:latin typeface="Arial" pitchFamily="34" charset="0"/>
          <a:cs typeface="Arial" pitchFamily="34" charset="0"/>
        </a:defRPr>
      </a:lvl2pPr>
      <a:lvl3pPr algn="r" rtl="1" eaLnBrk="0" fontAlgn="base" hangingPunct="0">
        <a:spcBef>
          <a:spcPct val="0"/>
        </a:spcBef>
        <a:spcAft>
          <a:spcPct val="0"/>
        </a:spcAft>
        <a:defRPr sz="4400">
          <a:solidFill>
            <a:schemeClr val="tx1"/>
          </a:solidFill>
          <a:latin typeface="Arial" pitchFamily="34" charset="0"/>
          <a:cs typeface="Arial" pitchFamily="34" charset="0"/>
        </a:defRPr>
      </a:lvl3pPr>
      <a:lvl4pPr algn="r" rtl="1" eaLnBrk="0" fontAlgn="base" hangingPunct="0">
        <a:spcBef>
          <a:spcPct val="0"/>
        </a:spcBef>
        <a:spcAft>
          <a:spcPct val="0"/>
        </a:spcAft>
        <a:defRPr sz="4400">
          <a:solidFill>
            <a:schemeClr val="tx1"/>
          </a:solidFill>
          <a:latin typeface="Arial" pitchFamily="34" charset="0"/>
          <a:cs typeface="Arial" pitchFamily="34" charset="0"/>
        </a:defRPr>
      </a:lvl4pPr>
      <a:lvl5pPr algn="r" rtl="1" eaLnBrk="0" fontAlgn="base" hangingPunct="0">
        <a:spcBef>
          <a:spcPct val="0"/>
        </a:spcBef>
        <a:spcAft>
          <a:spcPct val="0"/>
        </a:spcAft>
        <a:defRPr sz="4400">
          <a:solidFill>
            <a:schemeClr val="tx1"/>
          </a:solidFill>
          <a:latin typeface="Arial" pitchFamily="34" charset="0"/>
          <a:cs typeface="Arial" pitchFamily="34" charset="0"/>
        </a:defRPr>
      </a:lvl5pPr>
      <a:lvl6pPr marL="457200" algn="r" rtl="1" fontAlgn="base">
        <a:spcBef>
          <a:spcPct val="0"/>
        </a:spcBef>
        <a:spcAft>
          <a:spcPct val="0"/>
        </a:spcAft>
        <a:defRPr sz="4400">
          <a:solidFill>
            <a:schemeClr val="tx1"/>
          </a:solidFill>
          <a:latin typeface="Calibri" pitchFamily="34" charset="0"/>
          <a:cs typeface="Times New Roman" pitchFamily="18" charset="0"/>
        </a:defRPr>
      </a:lvl6pPr>
      <a:lvl7pPr marL="914400" algn="r" rtl="1" fontAlgn="base">
        <a:spcBef>
          <a:spcPct val="0"/>
        </a:spcBef>
        <a:spcAft>
          <a:spcPct val="0"/>
        </a:spcAft>
        <a:defRPr sz="4400">
          <a:solidFill>
            <a:schemeClr val="tx1"/>
          </a:solidFill>
          <a:latin typeface="Calibri" pitchFamily="34" charset="0"/>
          <a:cs typeface="Times New Roman" pitchFamily="18" charset="0"/>
        </a:defRPr>
      </a:lvl7pPr>
      <a:lvl8pPr marL="1371600" algn="r" rtl="1" fontAlgn="base">
        <a:spcBef>
          <a:spcPct val="0"/>
        </a:spcBef>
        <a:spcAft>
          <a:spcPct val="0"/>
        </a:spcAft>
        <a:defRPr sz="4400">
          <a:solidFill>
            <a:schemeClr val="tx1"/>
          </a:solidFill>
          <a:latin typeface="Calibri" pitchFamily="34" charset="0"/>
          <a:cs typeface="Times New Roman" pitchFamily="18" charset="0"/>
        </a:defRPr>
      </a:lvl8pPr>
      <a:lvl9pPr marL="1828800" algn="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prstClr val="black">
                    <a:tint val="75000"/>
                  </a:prstClr>
                </a:solidFill>
                <a:latin typeface="+mn-lt"/>
                <a:cs typeface="+mn-cs"/>
              </a:defRPr>
            </a:lvl1pPr>
          </a:lstStyle>
          <a:p>
            <a:pPr>
              <a:defRPr/>
            </a:pPr>
            <a:fld id="{D374636F-B281-4090-9F67-75292FAC20B9}" type="datetime8">
              <a:rPr lang="he-IL"/>
              <a:pPr>
                <a:defRPr/>
              </a:pPr>
              <a:t>01 אפריל 18</a:t>
            </a:fld>
            <a:endParaRPr lang="he-IL"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he-IL"/>
          </a:p>
        </p:txBody>
      </p:sp>
      <p:sp>
        <p:nvSpPr>
          <p:cNvPr id="7" name="Slide Number Placeholder 5"/>
          <p:cNvSpPr>
            <a:spLocks noGrp="1"/>
          </p:cNvSpPr>
          <p:nvPr>
            <p:ph type="sldNum" sz="quarter" idx="4"/>
          </p:nvPr>
        </p:nvSpPr>
        <p:spPr>
          <a:xfrm>
            <a:off x="428625" y="6564313"/>
            <a:ext cx="2133600" cy="365125"/>
          </a:xfrm>
          <a:prstGeom prst="rect">
            <a:avLst/>
          </a:prstGeom>
        </p:spPr>
        <p:txBody>
          <a:bodyPr/>
          <a:lstStyle>
            <a:lvl1pPr algn="l" fontAlgn="auto">
              <a:spcBef>
                <a:spcPts val="0"/>
              </a:spcBef>
              <a:spcAft>
                <a:spcPts val="0"/>
              </a:spcAft>
              <a:defRPr>
                <a:solidFill>
                  <a:srgbClr val="FFFCF7"/>
                </a:solidFill>
                <a:latin typeface="+mn-lt"/>
                <a:cs typeface="+mn-cs"/>
              </a:defRPr>
            </a:lvl1pPr>
          </a:lstStyle>
          <a:p>
            <a:pPr>
              <a:defRPr/>
            </a:pPr>
            <a:fld id="{3BD47F5A-51F2-4DF4-99DE-C23C0E584422}" type="slidenum">
              <a:rPr lang="he-IL"/>
              <a:pPr>
                <a:defRPr/>
              </a:pPr>
              <a:t>‹#›</a:t>
            </a:fld>
            <a:endParaRPr lang="he-IL" dirty="0"/>
          </a:p>
        </p:txBody>
      </p:sp>
    </p:spTree>
  </p:cSld>
  <p:clrMap bg1="lt1" tx1="dk1" bg2="lt2" tx2="dk2" accent1="accent1" accent2="accent2" accent3="accent3" accent4="accent4" accent5="accent5" accent6="accent6" hlink="hlink" folHlink="folHlink"/>
  <p:sldLayoutIdLst>
    <p:sldLayoutId id="2147484864" r:id="rId1"/>
    <p:sldLayoutId id="2147484865" r:id="rId2"/>
    <p:sldLayoutId id="2147484866" r:id="rId3"/>
  </p:sldLayoutIdLst>
  <p:hf hdr="0" ftr="0" dt="0"/>
  <p:txStyles>
    <p:titleStyle>
      <a:lvl1pPr algn="r" rtl="1" eaLnBrk="0" fontAlgn="base" hangingPunct="0">
        <a:spcBef>
          <a:spcPct val="0"/>
        </a:spcBef>
        <a:spcAft>
          <a:spcPct val="0"/>
        </a:spcAft>
        <a:defRPr sz="4400" kern="1200">
          <a:solidFill>
            <a:schemeClr val="tx1"/>
          </a:solidFill>
          <a:latin typeface="+mj-lt"/>
          <a:ea typeface="+mj-ea"/>
          <a:cs typeface="+mj-cs"/>
        </a:defRPr>
      </a:lvl1pPr>
      <a:lvl2pPr algn="r" rtl="1" eaLnBrk="0" fontAlgn="base" hangingPunct="0">
        <a:spcBef>
          <a:spcPct val="0"/>
        </a:spcBef>
        <a:spcAft>
          <a:spcPct val="0"/>
        </a:spcAft>
        <a:defRPr sz="4400">
          <a:solidFill>
            <a:schemeClr val="tx1"/>
          </a:solidFill>
          <a:latin typeface="Arial" pitchFamily="34" charset="0"/>
          <a:cs typeface="Arial" pitchFamily="34" charset="0"/>
        </a:defRPr>
      </a:lvl2pPr>
      <a:lvl3pPr algn="r" rtl="1" eaLnBrk="0" fontAlgn="base" hangingPunct="0">
        <a:spcBef>
          <a:spcPct val="0"/>
        </a:spcBef>
        <a:spcAft>
          <a:spcPct val="0"/>
        </a:spcAft>
        <a:defRPr sz="4400">
          <a:solidFill>
            <a:schemeClr val="tx1"/>
          </a:solidFill>
          <a:latin typeface="Arial" pitchFamily="34" charset="0"/>
          <a:cs typeface="Arial" pitchFamily="34" charset="0"/>
        </a:defRPr>
      </a:lvl3pPr>
      <a:lvl4pPr algn="r" rtl="1" eaLnBrk="0" fontAlgn="base" hangingPunct="0">
        <a:spcBef>
          <a:spcPct val="0"/>
        </a:spcBef>
        <a:spcAft>
          <a:spcPct val="0"/>
        </a:spcAft>
        <a:defRPr sz="4400">
          <a:solidFill>
            <a:schemeClr val="tx1"/>
          </a:solidFill>
          <a:latin typeface="Arial" pitchFamily="34" charset="0"/>
          <a:cs typeface="Arial" pitchFamily="34" charset="0"/>
        </a:defRPr>
      </a:lvl4pPr>
      <a:lvl5pPr algn="r" rtl="1" eaLnBrk="0" fontAlgn="base" hangingPunct="0">
        <a:spcBef>
          <a:spcPct val="0"/>
        </a:spcBef>
        <a:spcAft>
          <a:spcPct val="0"/>
        </a:spcAft>
        <a:defRPr sz="4400">
          <a:solidFill>
            <a:schemeClr val="tx1"/>
          </a:solidFill>
          <a:latin typeface="Arial" pitchFamily="34" charset="0"/>
          <a:cs typeface="Arial" pitchFamily="34" charset="0"/>
        </a:defRPr>
      </a:lvl5pPr>
      <a:lvl6pPr marL="457200" algn="r" rtl="1" fontAlgn="base">
        <a:spcBef>
          <a:spcPct val="0"/>
        </a:spcBef>
        <a:spcAft>
          <a:spcPct val="0"/>
        </a:spcAft>
        <a:defRPr sz="4400">
          <a:solidFill>
            <a:schemeClr val="tx1"/>
          </a:solidFill>
          <a:latin typeface="Calibri" pitchFamily="34" charset="0"/>
          <a:cs typeface="Times New Roman" pitchFamily="18" charset="0"/>
        </a:defRPr>
      </a:lvl6pPr>
      <a:lvl7pPr marL="914400" algn="r" rtl="1" fontAlgn="base">
        <a:spcBef>
          <a:spcPct val="0"/>
        </a:spcBef>
        <a:spcAft>
          <a:spcPct val="0"/>
        </a:spcAft>
        <a:defRPr sz="4400">
          <a:solidFill>
            <a:schemeClr val="tx1"/>
          </a:solidFill>
          <a:latin typeface="Calibri" pitchFamily="34" charset="0"/>
          <a:cs typeface="Times New Roman" pitchFamily="18" charset="0"/>
        </a:defRPr>
      </a:lvl7pPr>
      <a:lvl8pPr marL="1371600" algn="r" rtl="1" fontAlgn="base">
        <a:spcBef>
          <a:spcPct val="0"/>
        </a:spcBef>
        <a:spcAft>
          <a:spcPct val="0"/>
        </a:spcAft>
        <a:defRPr sz="4400">
          <a:solidFill>
            <a:schemeClr val="tx1"/>
          </a:solidFill>
          <a:latin typeface="Calibri" pitchFamily="34" charset="0"/>
          <a:cs typeface="Times New Roman" pitchFamily="18" charset="0"/>
        </a:defRPr>
      </a:lvl8pPr>
      <a:lvl9pPr marL="1828800" algn="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prstClr val="black">
                    <a:tint val="75000"/>
                  </a:prstClr>
                </a:solidFill>
                <a:latin typeface="+mn-lt"/>
                <a:cs typeface="+mn-cs"/>
              </a:defRPr>
            </a:lvl1pPr>
          </a:lstStyle>
          <a:p>
            <a:pPr>
              <a:defRPr/>
            </a:pPr>
            <a:fld id="{D26C0DE7-49E3-4D41-A78E-6394E3E70B45}" type="datetime8">
              <a:rPr lang="he-IL"/>
              <a:pPr>
                <a:defRPr/>
              </a:pPr>
              <a:t>01 אפריל 18</a:t>
            </a:fld>
            <a:endParaRPr lang="he-IL"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he-IL"/>
          </a:p>
        </p:txBody>
      </p:sp>
      <p:sp>
        <p:nvSpPr>
          <p:cNvPr id="7" name="Slide Number Placeholder 5"/>
          <p:cNvSpPr>
            <a:spLocks noGrp="1"/>
          </p:cNvSpPr>
          <p:nvPr>
            <p:ph type="sldNum" sz="quarter" idx="4"/>
          </p:nvPr>
        </p:nvSpPr>
        <p:spPr>
          <a:xfrm>
            <a:off x="428625" y="6564313"/>
            <a:ext cx="2133600" cy="365125"/>
          </a:xfrm>
          <a:prstGeom prst="rect">
            <a:avLst/>
          </a:prstGeom>
        </p:spPr>
        <p:txBody>
          <a:bodyPr/>
          <a:lstStyle>
            <a:lvl1pPr algn="l" fontAlgn="auto">
              <a:spcBef>
                <a:spcPts val="0"/>
              </a:spcBef>
              <a:spcAft>
                <a:spcPts val="0"/>
              </a:spcAft>
              <a:defRPr>
                <a:solidFill>
                  <a:srgbClr val="FFFCF7"/>
                </a:solidFill>
                <a:latin typeface="+mn-lt"/>
                <a:cs typeface="+mn-cs"/>
              </a:defRPr>
            </a:lvl1pPr>
          </a:lstStyle>
          <a:p>
            <a:pPr>
              <a:defRPr/>
            </a:pPr>
            <a:fld id="{895469A1-F96C-4FC3-9C45-F40E413CB9AD}" type="slidenum">
              <a:rPr lang="he-IL"/>
              <a:pPr>
                <a:defRPr/>
              </a:pPr>
              <a:t>‹#›</a:t>
            </a:fld>
            <a:endParaRPr lang="he-IL" dirty="0"/>
          </a:p>
        </p:txBody>
      </p:sp>
    </p:spTree>
  </p:cSld>
  <p:clrMap bg1="lt1" tx1="dk1" bg2="lt2" tx2="dk2" accent1="accent1" accent2="accent2" accent3="accent3" accent4="accent4" accent5="accent5" accent6="accent6" hlink="hlink" folHlink="folHlink"/>
  <p:sldLayoutIdLst>
    <p:sldLayoutId id="2147484867" r:id="rId1"/>
    <p:sldLayoutId id="2147484868" r:id="rId2"/>
    <p:sldLayoutId id="2147484869" r:id="rId3"/>
    <p:sldLayoutId id="2147484843" r:id="rId4"/>
  </p:sldLayoutIdLst>
  <p:hf hdr="0" ftr="0" dt="0"/>
  <p:txStyles>
    <p:titleStyle>
      <a:lvl1pPr algn="r" rtl="1" eaLnBrk="0" fontAlgn="base" hangingPunct="0">
        <a:spcBef>
          <a:spcPct val="0"/>
        </a:spcBef>
        <a:spcAft>
          <a:spcPct val="0"/>
        </a:spcAft>
        <a:defRPr sz="4400" kern="1200">
          <a:solidFill>
            <a:schemeClr val="tx1"/>
          </a:solidFill>
          <a:latin typeface="+mj-lt"/>
          <a:ea typeface="+mj-ea"/>
          <a:cs typeface="+mj-cs"/>
        </a:defRPr>
      </a:lvl1pPr>
      <a:lvl2pPr algn="r" rtl="1" eaLnBrk="0" fontAlgn="base" hangingPunct="0">
        <a:spcBef>
          <a:spcPct val="0"/>
        </a:spcBef>
        <a:spcAft>
          <a:spcPct val="0"/>
        </a:spcAft>
        <a:defRPr sz="4400">
          <a:solidFill>
            <a:schemeClr val="tx1"/>
          </a:solidFill>
          <a:latin typeface="Arial" pitchFamily="34" charset="0"/>
          <a:cs typeface="Arial" pitchFamily="34" charset="0"/>
        </a:defRPr>
      </a:lvl2pPr>
      <a:lvl3pPr algn="r" rtl="1" eaLnBrk="0" fontAlgn="base" hangingPunct="0">
        <a:spcBef>
          <a:spcPct val="0"/>
        </a:spcBef>
        <a:spcAft>
          <a:spcPct val="0"/>
        </a:spcAft>
        <a:defRPr sz="4400">
          <a:solidFill>
            <a:schemeClr val="tx1"/>
          </a:solidFill>
          <a:latin typeface="Arial" pitchFamily="34" charset="0"/>
          <a:cs typeface="Arial" pitchFamily="34" charset="0"/>
        </a:defRPr>
      </a:lvl3pPr>
      <a:lvl4pPr algn="r" rtl="1" eaLnBrk="0" fontAlgn="base" hangingPunct="0">
        <a:spcBef>
          <a:spcPct val="0"/>
        </a:spcBef>
        <a:spcAft>
          <a:spcPct val="0"/>
        </a:spcAft>
        <a:defRPr sz="4400">
          <a:solidFill>
            <a:schemeClr val="tx1"/>
          </a:solidFill>
          <a:latin typeface="Arial" pitchFamily="34" charset="0"/>
          <a:cs typeface="Arial" pitchFamily="34" charset="0"/>
        </a:defRPr>
      </a:lvl4pPr>
      <a:lvl5pPr algn="r" rtl="1" eaLnBrk="0" fontAlgn="base" hangingPunct="0">
        <a:spcBef>
          <a:spcPct val="0"/>
        </a:spcBef>
        <a:spcAft>
          <a:spcPct val="0"/>
        </a:spcAft>
        <a:defRPr sz="4400">
          <a:solidFill>
            <a:schemeClr val="tx1"/>
          </a:solidFill>
          <a:latin typeface="Arial" pitchFamily="34" charset="0"/>
          <a:cs typeface="Arial" pitchFamily="34" charset="0"/>
        </a:defRPr>
      </a:lvl5pPr>
      <a:lvl6pPr marL="457200" algn="r" rtl="1" fontAlgn="base">
        <a:spcBef>
          <a:spcPct val="0"/>
        </a:spcBef>
        <a:spcAft>
          <a:spcPct val="0"/>
        </a:spcAft>
        <a:defRPr sz="4400">
          <a:solidFill>
            <a:schemeClr val="tx1"/>
          </a:solidFill>
          <a:latin typeface="Calibri" pitchFamily="34" charset="0"/>
          <a:cs typeface="Times New Roman" pitchFamily="18" charset="0"/>
        </a:defRPr>
      </a:lvl6pPr>
      <a:lvl7pPr marL="914400" algn="r" rtl="1" fontAlgn="base">
        <a:spcBef>
          <a:spcPct val="0"/>
        </a:spcBef>
        <a:spcAft>
          <a:spcPct val="0"/>
        </a:spcAft>
        <a:defRPr sz="4400">
          <a:solidFill>
            <a:schemeClr val="tx1"/>
          </a:solidFill>
          <a:latin typeface="Calibri" pitchFamily="34" charset="0"/>
          <a:cs typeface="Times New Roman" pitchFamily="18" charset="0"/>
        </a:defRPr>
      </a:lvl7pPr>
      <a:lvl8pPr marL="1371600" algn="r" rtl="1" fontAlgn="base">
        <a:spcBef>
          <a:spcPct val="0"/>
        </a:spcBef>
        <a:spcAft>
          <a:spcPct val="0"/>
        </a:spcAft>
        <a:defRPr sz="4400">
          <a:solidFill>
            <a:schemeClr val="tx1"/>
          </a:solidFill>
          <a:latin typeface="Calibri" pitchFamily="34" charset="0"/>
          <a:cs typeface="Times New Roman" pitchFamily="18" charset="0"/>
        </a:defRPr>
      </a:lvl8pPr>
      <a:lvl9pPr marL="1828800" algn="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a:solidFill>
                  <a:prstClr val="black">
                    <a:tint val="75000"/>
                  </a:prstClr>
                </a:solidFill>
                <a:latin typeface="+mn-lt"/>
                <a:cs typeface="+mn-cs"/>
              </a:defRPr>
            </a:lvl1pPr>
          </a:lstStyle>
          <a:p>
            <a:pPr>
              <a:defRPr/>
            </a:pPr>
            <a:fld id="{60B8DDA2-54F0-49AC-8BE0-E2E97571B8CE}" type="datetime8">
              <a:rPr lang="he-IL"/>
              <a:pPr>
                <a:defRPr/>
              </a:pPr>
              <a:t>01 אפריל 18</a:t>
            </a:fld>
            <a:endParaRPr lang="he-IL"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he-IL"/>
          </a:p>
        </p:txBody>
      </p:sp>
      <p:sp>
        <p:nvSpPr>
          <p:cNvPr id="7" name="Slide Number Placeholder 5"/>
          <p:cNvSpPr>
            <a:spLocks noGrp="1"/>
          </p:cNvSpPr>
          <p:nvPr>
            <p:ph type="sldNum" sz="quarter" idx="4"/>
          </p:nvPr>
        </p:nvSpPr>
        <p:spPr>
          <a:xfrm>
            <a:off x="428625" y="6564313"/>
            <a:ext cx="2133600" cy="365125"/>
          </a:xfrm>
          <a:prstGeom prst="rect">
            <a:avLst/>
          </a:prstGeom>
        </p:spPr>
        <p:txBody>
          <a:bodyPr/>
          <a:lstStyle>
            <a:lvl1pPr algn="l" fontAlgn="auto">
              <a:spcBef>
                <a:spcPts val="0"/>
              </a:spcBef>
              <a:spcAft>
                <a:spcPts val="0"/>
              </a:spcAft>
              <a:defRPr>
                <a:solidFill>
                  <a:srgbClr val="FFFCF7"/>
                </a:solidFill>
                <a:latin typeface="+mn-lt"/>
                <a:cs typeface="+mn-cs"/>
              </a:defRPr>
            </a:lvl1pPr>
          </a:lstStyle>
          <a:p>
            <a:pPr>
              <a:defRPr/>
            </a:pPr>
            <a:fld id="{89256728-93E0-4A69-9BC7-8C087ED69AEA}" type="slidenum">
              <a:rPr lang="he-IL"/>
              <a:pPr>
                <a:defRPr/>
              </a:pPr>
              <a:t>‹#›</a:t>
            </a:fld>
            <a:endParaRPr lang="he-IL" dirty="0"/>
          </a:p>
        </p:txBody>
      </p:sp>
    </p:spTree>
  </p:cSld>
  <p:clrMap bg1="lt1" tx1="dk1" bg2="lt2" tx2="dk2" accent1="accent1" accent2="accent2" accent3="accent3" accent4="accent4" accent5="accent5" accent6="accent6" hlink="hlink" folHlink="folHlink"/>
  <p:sldLayoutIdLst>
    <p:sldLayoutId id="2147484870" r:id="rId1"/>
    <p:sldLayoutId id="2147484871" r:id="rId2"/>
    <p:sldLayoutId id="2147484872" r:id="rId3"/>
  </p:sldLayoutIdLst>
  <p:hf hdr="0" ftr="0" dt="0"/>
  <p:txStyles>
    <p:titleStyle>
      <a:lvl1pPr algn="r" rtl="1" eaLnBrk="0" fontAlgn="base" hangingPunct="0">
        <a:spcBef>
          <a:spcPct val="0"/>
        </a:spcBef>
        <a:spcAft>
          <a:spcPct val="0"/>
        </a:spcAft>
        <a:defRPr sz="4400" kern="1200">
          <a:solidFill>
            <a:schemeClr val="tx1"/>
          </a:solidFill>
          <a:latin typeface="+mj-lt"/>
          <a:ea typeface="+mj-ea"/>
          <a:cs typeface="+mj-cs"/>
        </a:defRPr>
      </a:lvl1pPr>
      <a:lvl2pPr algn="r" rtl="1" eaLnBrk="0" fontAlgn="base" hangingPunct="0">
        <a:spcBef>
          <a:spcPct val="0"/>
        </a:spcBef>
        <a:spcAft>
          <a:spcPct val="0"/>
        </a:spcAft>
        <a:defRPr sz="4400">
          <a:solidFill>
            <a:schemeClr val="tx1"/>
          </a:solidFill>
          <a:latin typeface="Arial" pitchFamily="34" charset="0"/>
          <a:cs typeface="Arial" pitchFamily="34" charset="0"/>
        </a:defRPr>
      </a:lvl2pPr>
      <a:lvl3pPr algn="r" rtl="1" eaLnBrk="0" fontAlgn="base" hangingPunct="0">
        <a:spcBef>
          <a:spcPct val="0"/>
        </a:spcBef>
        <a:spcAft>
          <a:spcPct val="0"/>
        </a:spcAft>
        <a:defRPr sz="4400">
          <a:solidFill>
            <a:schemeClr val="tx1"/>
          </a:solidFill>
          <a:latin typeface="Arial" pitchFamily="34" charset="0"/>
          <a:cs typeface="Arial" pitchFamily="34" charset="0"/>
        </a:defRPr>
      </a:lvl3pPr>
      <a:lvl4pPr algn="r" rtl="1" eaLnBrk="0" fontAlgn="base" hangingPunct="0">
        <a:spcBef>
          <a:spcPct val="0"/>
        </a:spcBef>
        <a:spcAft>
          <a:spcPct val="0"/>
        </a:spcAft>
        <a:defRPr sz="4400">
          <a:solidFill>
            <a:schemeClr val="tx1"/>
          </a:solidFill>
          <a:latin typeface="Arial" pitchFamily="34" charset="0"/>
          <a:cs typeface="Arial" pitchFamily="34" charset="0"/>
        </a:defRPr>
      </a:lvl4pPr>
      <a:lvl5pPr algn="r" rtl="1" eaLnBrk="0" fontAlgn="base" hangingPunct="0">
        <a:spcBef>
          <a:spcPct val="0"/>
        </a:spcBef>
        <a:spcAft>
          <a:spcPct val="0"/>
        </a:spcAft>
        <a:defRPr sz="4400">
          <a:solidFill>
            <a:schemeClr val="tx1"/>
          </a:solidFill>
          <a:latin typeface="Arial" pitchFamily="34" charset="0"/>
          <a:cs typeface="Arial" pitchFamily="34" charset="0"/>
        </a:defRPr>
      </a:lvl5pPr>
      <a:lvl6pPr marL="457200" algn="r" rtl="1" fontAlgn="base">
        <a:spcBef>
          <a:spcPct val="0"/>
        </a:spcBef>
        <a:spcAft>
          <a:spcPct val="0"/>
        </a:spcAft>
        <a:defRPr sz="4400">
          <a:solidFill>
            <a:schemeClr val="tx1"/>
          </a:solidFill>
          <a:latin typeface="Calibri" pitchFamily="34" charset="0"/>
          <a:cs typeface="Times New Roman" pitchFamily="18" charset="0"/>
        </a:defRPr>
      </a:lvl6pPr>
      <a:lvl7pPr marL="914400" algn="r" rtl="1" fontAlgn="base">
        <a:spcBef>
          <a:spcPct val="0"/>
        </a:spcBef>
        <a:spcAft>
          <a:spcPct val="0"/>
        </a:spcAft>
        <a:defRPr sz="4400">
          <a:solidFill>
            <a:schemeClr val="tx1"/>
          </a:solidFill>
          <a:latin typeface="Calibri" pitchFamily="34" charset="0"/>
          <a:cs typeface="Times New Roman" pitchFamily="18" charset="0"/>
        </a:defRPr>
      </a:lvl7pPr>
      <a:lvl8pPr marL="1371600" algn="r" rtl="1" fontAlgn="base">
        <a:spcBef>
          <a:spcPct val="0"/>
        </a:spcBef>
        <a:spcAft>
          <a:spcPct val="0"/>
        </a:spcAft>
        <a:defRPr sz="4400">
          <a:solidFill>
            <a:schemeClr val="tx1"/>
          </a:solidFill>
          <a:latin typeface="Calibri" pitchFamily="34" charset="0"/>
          <a:cs typeface="Times New Roman" pitchFamily="18" charset="0"/>
        </a:defRPr>
      </a:lvl8pPr>
      <a:lvl9pPr marL="1828800" algn="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9.xml"/><Relationship Id="rId5" Type="http://schemas.openxmlformats.org/officeDocument/2006/relationships/image" Target="../media/image4.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upload.wikimedia.org/wikipedia/commons/c/c5/Hua_Yi_Secondary_School_Chemistry_Laboratory.JPG" TargetMode="External"/><Relationship Id="rId2" Type="http://schemas.openxmlformats.org/officeDocument/2006/relationships/image" Target="../media/image2.gif"/><Relationship Id="rId1" Type="http://schemas.openxmlformats.org/officeDocument/2006/relationships/slideLayout" Target="../slideLayouts/slideLayout4.xml"/><Relationship Id="rId6" Type="http://schemas.openxmlformats.org/officeDocument/2006/relationships/hyperlink" Target="http://creativecommons.org/licenses/by-sa/3.0/deed.en" TargetMode="External"/><Relationship Id="rId5" Type="http://schemas.openxmlformats.org/officeDocument/2006/relationships/hyperlink" Target="http://commons.wikimedia.org/wiki/File:Hua_Yi_Secondary_School_Chemistry_Laboratory.JPG" TargetMode="Externa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gif"/><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gif"/><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00063" y="954088"/>
            <a:ext cx="8215312" cy="46037"/>
          </a:xfrm>
          <a:prstGeom prst="rect">
            <a:avLst/>
          </a:prstGeom>
          <a:blipFill dpi="0" rotWithShape="1">
            <a:blip r:embed="rId4"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39939" name="Rectangle 18"/>
          <p:cNvSpPr>
            <a:spLocks noChangeArrowheads="1"/>
          </p:cNvSpPr>
          <p:nvPr/>
        </p:nvSpPr>
        <p:spPr bwMode="auto">
          <a:xfrm>
            <a:off x="7239000" y="1628775"/>
            <a:ext cx="143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b="1">
                <a:solidFill>
                  <a:srgbClr val="1D4C72"/>
                </a:solidFill>
                <a:latin typeface="Calibri" pitchFamily="34" charset="0"/>
              </a:rPr>
              <a:t>נושאי השיעור</a:t>
            </a:r>
          </a:p>
        </p:txBody>
      </p:sp>
      <p:sp>
        <p:nvSpPr>
          <p:cNvPr id="7" name="TextBox 6"/>
          <p:cNvSpPr txBox="1"/>
          <p:nvPr/>
        </p:nvSpPr>
        <p:spPr>
          <a:xfrm>
            <a:off x="534988" y="981075"/>
            <a:ext cx="8143875" cy="58420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3200" b="1" dirty="0">
                <a:solidFill>
                  <a:srgbClr val="FF6600"/>
                </a:solidFill>
                <a:latin typeface="Arial"/>
                <a:cs typeface="Arial"/>
              </a:rPr>
              <a:t>הכנה לבחינת הבגרות במעבדה</a:t>
            </a:r>
          </a:p>
        </p:txBody>
      </p:sp>
      <p:sp>
        <p:nvSpPr>
          <p:cNvPr id="9" name="TextBox 8"/>
          <p:cNvSpPr txBox="1"/>
          <p:nvPr/>
        </p:nvSpPr>
        <p:spPr>
          <a:xfrm>
            <a:off x="731838" y="330200"/>
            <a:ext cx="8143875" cy="646113"/>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sz="3600" b="1" dirty="0">
                <a:solidFill>
                  <a:srgbClr val="1F497D"/>
                </a:solidFill>
                <a:latin typeface="Arial"/>
                <a:cs typeface="Arial"/>
              </a:rPr>
              <a:t>מעבדה</a:t>
            </a:r>
          </a:p>
        </p:txBody>
      </p:sp>
      <p:sp>
        <p:nvSpPr>
          <p:cNvPr id="18" name="Rectangle 17"/>
          <p:cNvSpPr/>
          <p:nvPr/>
        </p:nvSpPr>
        <p:spPr bwMode="auto">
          <a:xfrm>
            <a:off x="5292725" y="2060575"/>
            <a:ext cx="3579813" cy="4464050"/>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u="sng" dirty="0">
                <a:solidFill>
                  <a:prstClr val="black"/>
                </a:solidFill>
              </a:rPr>
              <a:t>מבוא</a:t>
            </a:r>
            <a:r>
              <a:rPr lang="he-IL" dirty="0">
                <a:solidFill>
                  <a:prstClr val="black"/>
                </a:solidFill>
              </a:rPr>
              <a:t>:</a:t>
            </a:r>
          </a:p>
          <a:p>
            <a:pPr fontAlgn="auto">
              <a:spcBef>
                <a:spcPts val="0"/>
              </a:spcBef>
              <a:spcAft>
                <a:spcPts val="0"/>
              </a:spcAft>
              <a:buFontTx/>
              <a:buBlip>
                <a:blip r:embed="rId5"/>
              </a:buBlip>
              <a:defRPr/>
            </a:pPr>
            <a:r>
              <a:rPr lang="he-IL" dirty="0">
                <a:solidFill>
                  <a:prstClr val="black"/>
                </a:solidFill>
              </a:rPr>
              <a:t> מבנה הבחינה </a:t>
            </a:r>
          </a:p>
          <a:p>
            <a:pPr fontAlgn="auto">
              <a:spcBef>
                <a:spcPts val="0"/>
              </a:spcBef>
              <a:spcAft>
                <a:spcPts val="0"/>
              </a:spcAft>
              <a:buFontTx/>
              <a:buBlip>
                <a:blip r:embed="rId5"/>
              </a:buBlip>
              <a:defRPr/>
            </a:pPr>
            <a:r>
              <a:rPr lang="he-IL" dirty="0">
                <a:solidFill>
                  <a:prstClr val="black"/>
                </a:solidFill>
              </a:rPr>
              <a:t> נושאי המעבדה הנפוצים </a:t>
            </a:r>
          </a:p>
          <a:p>
            <a:pPr fontAlgn="auto">
              <a:spcBef>
                <a:spcPts val="0"/>
              </a:spcBef>
              <a:spcAft>
                <a:spcPts val="0"/>
              </a:spcAft>
              <a:buFontTx/>
              <a:buBlip>
                <a:blip r:embed="rId5"/>
              </a:buBlip>
              <a:defRPr/>
            </a:pPr>
            <a:r>
              <a:rPr lang="he-IL" dirty="0">
                <a:solidFill>
                  <a:prstClr val="black"/>
                </a:solidFill>
              </a:rPr>
              <a:t> בסיס הידע הנדרש</a:t>
            </a:r>
          </a:p>
          <a:p>
            <a:pPr fontAlgn="auto">
              <a:spcBef>
                <a:spcPts val="0"/>
              </a:spcBef>
              <a:spcAft>
                <a:spcPts val="0"/>
              </a:spcAft>
              <a:buFontTx/>
              <a:buBlip>
                <a:blip r:embed="rId5"/>
              </a:buBlip>
              <a:defRPr/>
            </a:pPr>
            <a:r>
              <a:rPr lang="he-IL" dirty="0">
                <a:solidFill>
                  <a:prstClr val="black"/>
                </a:solidFill>
              </a:rPr>
              <a:t> סוגי השאלות </a:t>
            </a:r>
            <a:r>
              <a:rPr lang="he-IL" dirty="0" smtClean="0">
                <a:solidFill>
                  <a:schemeClr val="tx1"/>
                </a:solidFill>
              </a:rPr>
              <a:t>במבחן</a:t>
            </a:r>
            <a:endParaRPr lang="he-IL" dirty="0">
              <a:solidFill>
                <a:schemeClr val="tx1"/>
              </a:solidFill>
            </a:endParaRPr>
          </a:p>
          <a:p>
            <a:pPr fontAlgn="auto">
              <a:spcBef>
                <a:spcPts val="0"/>
              </a:spcBef>
              <a:spcAft>
                <a:spcPts val="0"/>
              </a:spcAft>
              <a:buFontTx/>
              <a:buBlip>
                <a:blip r:embed="rId5"/>
              </a:buBlip>
              <a:defRPr/>
            </a:pPr>
            <a:endParaRPr lang="he-IL" dirty="0">
              <a:solidFill>
                <a:prstClr val="black"/>
              </a:solidFill>
            </a:endParaRPr>
          </a:p>
          <a:p>
            <a:pPr fontAlgn="auto">
              <a:spcBef>
                <a:spcPts val="0"/>
              </a:spcBef>
              <a:spcAft>
                <a:spcPts val="0"/>
              </a:spcAft>
              <a:defRPr/>
            </a:pPr>
            <a:r>
              <a:rPr lang="he-IL" b="1" u="sng" dirty="0">
                <a:solidFill>
                  <a:srgbClr val="FF6600"/>
                </a:solidFill>
              </a:rPr>
              <a:t>חלק א</a:t>
            </a:r>
            <a:r>
              <a:rPr lang="he-IL" b="1" dirty="0">
                <a:solidFill>
                  <a:srgbClr val="FF6600"/>
                </a:solidFill>
              </a:rPr>
              <a:t>'</a:t>
            </a:r>
          </a:p>
          <a:p>
            <a:pPr fontAlgn="auto">
              <a:spcBef>
                <a:spcPts val="0"/>
              </a:spcBef>
              <a:spcAft>
                <a:spcPts val="0"/>
              </a:spcAft>
              <a:defRPr/>
            </a:pPr>
            <a:r>
              <a:rPr lang="he-IL" b="1" u="sng" dirty="0">
                <a:solidFill>
                  <a:srgbClr val="FF6600"/>
                </a:solidFill>
              </a:rPr>
              <a:t>מרכיבי הניסוי</a:t>
            </a:r>
            <a:r>
              <a:rPr lang="he-IL" b="1" dirty="0">
                <a:solidFill>
                  <a:srgbClr val="FF6600"/>
                </a:solidFill>
              </a:rPr>
              <a:t>: </a:t>
            </a:r>
          </a:p>
          <a:p>
            <a:pPr fontAlgn="auto">
              <a:spcBef>
                <a:spcPts val="0"/>
              </a:spcBef>
              <a:spcAft>
                <a:spcPts val="0"/>
              </a:spcAft>
              <a:buFontTx/>
              <a:buBlip>
                <a:blip r:embed="rId5"/>
              </a:buBlip>
              <a:defRPr/>
            </a:pPr>
            <a:r>
              <a:rPr lang="he-IL" dirty="0">
                <a:solidFill>
                  <a:prstClr val="black"/>
                </a:solidFill>
              </a:rPr>
              <a:t> שאלת חקר</a:t>
            </a:r>
          </a:p>
          <a:p>
            <a:pPr fontAlgn="auto">
              <a:spcBef>
                <a:spcPts val="0"/>
              </a:spcBef>
              <a:spcAft>
                <a:spcPts val="0"/>
              </a:spcAft>
              <a:buFontTx/>
              <a:buBlip>
                <a:blip r:embed="rId5"/>
              </a:buBlip>
              <a:defRPr/>
            </a:pPr>
            <a:r>
              <a:rPr lang="he-IL" dirty="0">
                <a:solidFill>
                  <a:prstClr val="black"/>
                </a:solidFill>
              </a:rPr>
              <a:t> סוג המדידה: כמותי/איכותי</a:t>
            </a:r>
          </a:p>
          <a:p>
            <a:pPr fontAlgn="auto">
              <a:spcBef>
                <a:spcPts val="0"/>
              </a:spcBef>
              <a:spcAft>
                <a:spcPts val="0"/>
              </a:spcAft>
              <a:buFontTx/>
              <a:buBlip>
                <a:blip r:embed="rId5"/>
              </a:buBlip>
              <a:defRPr/>
            </a:pPr>
            <a:r>
              <a:rPr lang="he-IL" dirty="0">
                <a:solidFill>
                  <a:prstClr val="black"/>
                </a:solidFill>
              </a:rPr>
              <a:t> השערה </a:t>
            </a:r>
          </a:p>
          <a:p>
            <a:pPr fontAlgn="auto">
              <a:spcBef>
                <a:spcPts val="0"/>
              </a:spcBef>
              <a:spcAft>
                <a:spcPts val="0"/>
              </a:spcAft>
              <a:buFontTx/>
              <a:buBlip>
                <a:blip r:embed="rId5"/>
              </a:buBlip>
              <a:defRPr/>
            </a:pPr>
            <a:r>
              <a:rPr lang="he-IL" dirty="0">
                <a:solidFill>
                  <a:prstClr val="black"/>
                </a:solidFill>
              </a:rPr>
              <a:t> בסיס ביולוגי להשערה</a:t>
            </a:r>
          </a:p>
          <a:p>
            <a:pPr fontAlgn="auto">
              <a:spcBef>
                <a:spcPts val="0"/>
              </a:spcBef>
              <a:spcAft>
                <a:spcPts val="0"/>
              </a:spcAft>
              <a:buFontTx/>
              <a:buBlip>
                <a:blip r:embed="rId5"/>
              </a:buBlip>
              <a:defRPr/>
            </a:pPr>
            <a:r>
              <a:rPr lang="he-IL" dirty="0">
                <a:solidFill>
                  <a:prstClr val="black"/>
                </a:solidFill>
              </a:rPr>
              <a:t> משתנה בלתי תלוי</a:t>
            </a:r>
          </a:p>
          <a:p>
            <a:pPr fontAlgn="auto">
              <a:spcBef>
                <a:spcPts val="0"/>
              </a:spcBef>
              <a:spcAft>
                <a:spcPts val="0"/>
              </a:spcAft>
              <a:buFontTx/>
              <a:buBlip>
                <a:blip r:embed="rId5"/>
              </a:buBlip>
              <a:defRPr/>
            </a:pPr>
            <a:r>
              <a:rPr lang="he-IL" dirty="0">
                <a:solidFill>
                  <a:prstClr val="black"/>
                </a:solidFill>
              </a:rPr>
              <a:t> משתנה תלוי </a:t>
            </a:r>
          </a:p>
          <a:p>
            <a:pPr fontAlgn="auto">
              <a:spcBef>
                <a:spcPts val="0"/>
              </a:spcBef>
              <a:spcAft>
                <a:spcPts val="0"/>
              </a:spcAft>
              <a:buFontTx/>
              <a:buBlip>
                <a:blip r:embed="rId5"/>
              </a:buBlip>
              <a:defRPr/>
            </a:pPr>
            <a:r>
              <a:rPr lang="he-IL" dirty="0">
                <a:solidFill>
                  <a:prstClr val="black"/>
                </a:solidFill>
              </a:rPr>
              <a:t> דרך מדידת המשתנה התלוי</a:t>
            </a:r>
          </a:p>
        </p:txBody>
      </p:sp>
      <p:sp>
        <p:nvSpPr>
          <p:cNvPr id="11" name="Rectangle 17"/>
          <p:cNvSpPr/>
          <p:nvPr/>
        </p:nvSpPr>
        <p:spPr bwMode="auto">
          <a:xfrm>
            <a:off x="395288" y="2060575"/>
            <a:ext cx="4756150" cy="4464050"/>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buFontTx/>
              <a:buBlip>
                <a:blip r:embed="rId5"/>
              </a:buBlip>
              <a:defRPr/>
            </a:pPr>
            <a:r>
              <a:rPr lang="he-IL" dirty="0">
                <a:solidFill>
                  <a:prstClr val="black"/>
                </a:solidFill>
              </a:rPr>
              <a:t> גורמים קבועים </a:t>
            </a:r>
          </a:p>
          <a:p>
            <a:pPr fontAlgn="auto">
              <a:spcBef>
                <a:spcPts val="0"/>
              </a:spcBef>
              <a:spcAft>
                <a:spcPts val="0"/>
              </a:spcAft>
              <a:buFontTx/>
              <a:buBlip>
                <a:blip r:embed="rId5"/>
              </a:buBlip>
              <a:defRPr/>
            </a:pPr>
            <a:r>
              <a:rPr lang="he-IL" dirty="0">
                <a:solidFill>
                  <a:prstClr val="black"/>
                </a:solidFill>
              </a:rPr>
              <a:t> בקרות</a:t>
            </a:r>
          </a:p>
          <a:p>
            <a:pPr fontAlgn="auto">
              <a:spcBef>
                <a:spcPts val="0"/>
              </a:spcBef>
              <a:spcAft>
                <a:spcPts val="0"/>
              </a:spcAft>
              <a:buFontTx/>
              <a:buBlip>
                <a:blip r:embed="rId5"/>
              </a:buBlip>
              <a:defRPr/>
            </a:pPr>
            <a:r>
              <a:rPr lang="he-IL" dirty="0">
                <a:solidFill>
                  <a:prstClr val="black"/>
                </a:solidFill>
              </a:rPr>
              <a:t> חזרות</a:t>
            </a:r>
          </a:p>
          <a:p>
            <a:pPr fontAlgn="auto">
              <a:spcBef>
                <a:spcPts val="0"/>
              </a:spcBef>
              <a:spcAft>
                <a:spcPts val="0"/>
              </a:spcAft>
              <a:defRPr/>
            </a:pPr>
            <a:endParaRPr lang="he-IL" u="sng" dirty="0">
              <a:solidFill>
                <a:prstClr val="black"/>
              </a:solidFill>
            </a:endParaRPr>
          </a:p>
          <a:p>
            <a:pPr fontAlgn="auto">
              <a:spcBef>
                <a:spcPts val="0"/>
              </a:spcBef>
              <a:spcAft>
                <a:spcPts val="0"/>
              </a:spcAft>
              <a:defRPr/>
            </a:pPr>
            <a:r>
              <a:rPr lang="he-IL" b="1" u="sng" dirty="0">
                <a:solidFill>
                  <a:srgbClr val="FF6600"/>
                </a:solidFill>
              </a:rPr>
              <a:t>תיאור והסבר תוצאות הניסוי</a:t>
            </a:r>
            <a:r>
              <a:rPr lang="he-IL" b="1" dirty="0">
                <a:solidFill>
                  <a:srgbClr val="FF6600"/>
                </a:solidFill>
              </a:rPr>
              <a:t>:</a:t>
            </a:r>
          </a:p>
          <a:p>
            <a:pPr fontAlgn="auto">
              <a:spcBef>
                <a:spcPts val="0"/>
              </a:spcBef>
              <a:spcAft>
                <a:spcPts val="0"/>
              </a:spcAft>
              <a:buFontTx/>
              <a:buBlip>
                <a:blip r:embed="rId5"/>
              </a:buBlip>
              <a:defRPr/>
            </a:pPr>
            <a:r>
              <a:rPr lang="he-IL" dirty="0">
                <a:solidFill>
                  <a:prstClr val="black"/>
                </a:solidFill>
              </a:rPr>
              <a:t> בניית טבלה המתארת את מערך הניסוי ותוצאותיו</a:t>
            </a:r>
          </a:p>
          <a:p>
            <a:pPr fontAlgn="auto">
              <a:spcBef>
                <a:spcPts val="0"/>
              </a:spcBef>
              <a:spcAft>
                <a:spcPts val="0"/>
              </a:spcAft>
              <a:buFontTx/>
              <a:buBlip>
                <a:blip r:embed="rId5"/>
              </a:buBlip>
              <a:defRPr/>
            </a:pPr>
            <a:r>
              <a:rPr lang="he-IL" dirty="0">
                <a:solidFill>
                  <a:prstClr val="black"/>
                </a:solidFill>
              </a:rPr>
              <a:t> בחירת סוג הגרף הנכון ותיאור התוצאות בגרף</a:t>
            </a:r>
          </a:p>
          <a:p>
            <a:pPr fontAlgn="auto">
              <a:spcBef>
                <a:spcPts val="0"/>
              </a:spcBef>
              <a:spcAft>
                <a:spcPts val="0"/>
              </a:spcAft>
              <a:buFontTx/>
              <a:buBlip>
                <a:blip r:embed="rId5"/>
              </a:buBlip>
              <a:defRPr/>
            </a:pPr>
            <a:r>
              <a:rPr lang="he-IL" dirty="0">
                <a:solidFill>
                  <a:prstClr val="black"/>
                </a:solidFill>
              </a:rPr>
              <a:t> תיאור מילולי של התוצאות</a:t>
            </a:r>
          </a:p>
          <a:p>
            <a:pPr fontAlgn="auto">
              <a:spcBef>
                <a:spcPts val="0"/>
              </a:spcBef>
              <a:spcAft>
                <a:spcPts val="0"/>
              </a:spcAft>
              <a:buFontTx/>
              <a:buBlip>
                <a:blip r:embed="rId5"/>
              </a:buBlip>
              <a:defRPr/>
            </a:pPr>
            <a:r>
              <a:rPr lang="he-IL" dirty="0">
                <a:solidFill>
                  <a:prstClr val="black"/>
                </a:solidFill>
              </a:rPr>
              <a:t> הסבר התוצאות</a:t>
            </a:r>
          </a:p>
          <a:p>
            <a:pPr fontAlgn="auto">
              <a:spcBef>
                <a:spcPts val="0"/>
              </a:spcBef>
              <a:spcAft>
                <a:spcPts val="0"/>
              </a:spcAft>
              <a:buFontTx/>
              <a:buBlip>
                <a:blip r:embed="rId5"/>
              </a:buBlip>
              <a:defRPr/>
            </a:pPr>
            <a:r>
              <a:rPr lang="he-IL" dirty="0">
                <a:solidFill>
                  <a:prstClr val="black"/>
                </a:solidFill>
              </a:rPr>
              <a:t> אקסטרפולציה ואינטרפולציה</a:t>
            </a:r>
          </a:p>
          <a:p>
            <a:pPr fontAlgn="auto">
              <a:spcBef>
                <a:spcPts val="0"/>
              </a:spcBef>
              <a:spcAft>
                <a:spcPts val="0"/>
              </a:spcAft>
              <a:buFontTx/>
              <a:buBlip>
                <a:blip r:embed="rId5"/>
              </a:buBlip>
              <a:defRPr/>
            </a:pPr>
            <a:endParaRPr lang="he-IL" dirty="0">
              <a:solidFill>
                <a:prstClr val="black"/>
              </a:solidFill>
            </a:endParaRPr>
          </a:p>
          <a:p>
            <a:pPr fontAlgn="auto">
              <a:spcBef>
                <a:spcPts val="0"/>
              </a:spcBef>
              <a:spcAft>
                <a:spcPts val="0"/>
              </a:spcAft>
              <a:defRPr/>
            </a:pPr>
            <a:endParaRPr lang="he-IL" dirty="0">
              <a:solidFill>
                <a:prstClr val="black"/>
              </a:solidFill>
            </a:endParaRPr>
          </a:p>
          <a:p>
            <a:pPr fontAlgn="auto">
              <a:spcBef>
                <a:spcPts val="0"/>
              </a:spcBef>
              <a:spcAft>
                <a:spcPts val="0"/>
              </a:spcAft>
              <a:defRPr/>
            </a:pPr>
            <a:r>
              <a:rPr lang="he-IL" b="1" u="sng" dirty="0">
                <a:solidFill>
                  <a:srgbClr val="FF6600"/>
                </a:solidFill>
              </a:rPr>
              <a:t>חלק ב'</a:t>
            </a:r>
          </a:p>
          <a:p>
            <a:pPr fontAlgn="auto">
              <a:spcBef>
                <a:spcPts val="0"/>
              </a:spcBef>
              <a:spcAft>
                <a:spcPts val="0"/>
              </a:spcAft>
              <a:buFontTx/>
              <a:buBlip>
                <a:blip r:embed="rId5"/>
              </a:buBlip>
              <a:defRPr/>
            </a:pPr>
            <a:r>
              <a:rPr lang="he-IL" dirty="0">
                <a:solidFill>
                  <a:prstClr val="black"/>
                </a:solidFill>
              </a:rPr>
              <a:t> ניסוי איכותי וניסוי כמותי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שאלה 4: זיהוי המשתנה התלוי והבלתי תלוי בשאלת החקר</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151F830D-9CCB-4C8D-B496-63169C1190E9}" type="slidenum">
              <a:rPr lang="he-IL" sz="1000" smtClean="0">
                <a:solidFill>
                  <a:prstClr val="black">
                    <a:lumMod val="50000"/>
                    <a:lumOff val="50000"/>
                  </a:prstClr>
                </a:solidFill>
              </a:rPr>
              <a:pPr fontAlgn="base">
                <a:spcBef>
                  <a:spcPct val="0"/>
                </a:spcBef>
                <a:spcAft>
                  <a:spcPct val="0"/>
                </a:spcAft>
                <a:defRPr/>
              </a:pPr>
              <a:t>10</a:t>
            </a:fld>
            <a:endParaRPr lang="he-IL" sz="1000" dirty="0" smtClean="0">
              <a:solidFill>
                <a:prstClr val="black">
                  <a:lumMod val="50000"/>
                  <a:lumOff val="50000"/>
                </a:prstClr>
              </a:solidFill>
            </a:endParaRPr>
          </a:p>
        </p:txBody>
      </p:sp>
      <p:sp>
        <p:nvSpPr>
          <p:cNvPr id="19" name="TextBox 18"/>
          <p:cNvSpPr txBox="1"/>
          <p:nvPr/>
        </p:nvSpPr>
        <p:spPr>
          <a:xfrm>
            <a:off x="428625" y="549275"/>
            <a:ext cx="8183563" cy="1754188"/>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4:</a:t>
            </a:r>
          </a:p>
          <a:p>
            <a:pPr fontAlgn="auto">
              <a:spcBef>
                <a:spcPts val="0"/>
              </a:spcBef>
              <a:spcAft>
                <a:spcPts val="0"/>
              </a:spcAft>
              <a:defRPr/>
            </a:pPr>
            <a:r>
              <a:rPr lang="he-IL" dirty="0">
                <a:solidFill>
                  <a:srgbClr val="1D4C72"/>
                </a:solidFill>
                <a:latin typeface="Arial"/>
                <a:cs typeface="Arial"/>
              </a:rPr>
              <a:t>נחזור לשאלת החקר:</a:t>
            </a:r>
          </a:p>
          <a:p>
            <a:pPr fontAlgn="auto">
              <a:spcBef>
                <a:spcPts val="0"/>
              </a:spcBef>
              <a:spcAft>
                <a:spcPts val="0"/>
              </a:spcAft>
              <a:defRPr/>
            </a:pPr>
            <a:r>
              <a:rPr lang="he-IL" dirty="0">
                <a:solidFill>
                  <a:srgbClr val="1D4C72"/>
                </a:solidFill>
                <a:latin typeface="Arial"/>
                <a:cs typeface="Arial"/>
              </a:rPr>
              <a:t>האם יש קשר בין ריכוז המצע לבין קצב פעילות האנזים?</a:t>
            </a:r>
          </a:p>
          <a:p>
            <a:pPr fontAlgn="auto">
              <a:spcBef>
                <a:spcPts val="0"/>
              </a:spcBef>
              <a:spcAft>
                <a:spcPts val="0"/>
              </a:spcAft>
              <a:defRPr/>
            </a:pPr>
            <a:endParaRPr lang="he-IL" dirty="0">
              <a:solidFill>
                <a:srgbClr val="1D4C72"/>
              </a:solidFill>
              <a:latin typeface="Arial"/>
              <a:cs typeface="Arial"/>
            </a:endParaRPr>
          </a:p>
          <a:p>
            <a:pPr fontAlgn="auto">
              <a:spcBef>
                <a:spcPts val="0"/>
              </a:spcBef>
              <a:spcAft>
                <a:spcPts val="0"/>
              </a:spcAft>
              <a:defRPr/>
            </a:pPr>
            <a:r>
              <a:rPr lang="he-IL" dirty="0">
                <a:solidFill>
                  <a:srgbClr val="1D4C72"/>
                </a:solidFill>
                <a:latin typeface="Arial"/>
                <a:cs typeface="Arial"/>
              </a:rPr>
              <a:t>בשאלת החקר צריכים להופיע המשתנה הבלתי תלוי והמשתנה התלוי.</a:t>
            </a:r>
          </a:p>
          <a:p>
            <a:pPr fontAlgn="auto">
              <a:spcBef>
                <a:spcPts val="0"/>
              </a:spcBef>
              <a:spcAft>
                <a:spcPts val="0"/>
              </a:spcAft>
              <a:defRPr/>
            </a:pPr>
            <a:r>
              <a:rPr lang="he-IL" dirty="0">
                <a:solidFill>
                  <a:srgbClr val="1D4C72"/>
                </a:solidFill>
                <a:latin typeface="Arial"/>
                <a:cs typeface="Arial"/>
              </a:rPr>
              <a:t>סמנו בשאלת החקר את המשתנים האלה.</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96346E81-F8E6-4098-897E-6858F575E7D6}" type="slidenum">
              <a:rPr lang="he-IL" sz="1000" smtClean="0">
                <a:solidFill>
                  <a:prstClr val="black">
                    <a:lumMod val="50000"/>
                    <a:lumOff val="50000"/>
                  </a:prstClr>
                </a:solidFill>
              </a:rPr>
              <a:pPr fontAlgn="base">
                <a:spcBef>
                  <a:spcPct val="0"/>
                </a:spcBef>
                <a:spcAft>
                  <a:spcPct val="0"/>
                </a:spcAft>
                <a:defRPr/>
              </a:pPr>
              <a:t>11</a:t>
            </a:fld>
            <a:endParaRPr lang="he-IL" sz="1000" dirty="0" smtClean="0">
              <a:solidFill>
                <a:prstClr val="black">
                  <a:lumMod val="50000"/>
                  <a:lumOff val="50000"/>
                </a:prstClr>
              </a:solidFill>
            </a:endParaRPr>
          </a:p>
        </p:txBody>
      </p:sp>
      <p:sp>
        <p:nvSpPr>
          <p:cNvPr id="19" name="TextBox 18"/>
          <p:cNvSpPr txBox="1"/>
          <p:nvPr/>
        </p:nvSpPr>
        <p:spPr>
          <a:xfrm>
            <a:off x="428625" y="549275"/>
            <a:ext cx="8183563" cy="1754188"/>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4:</a:t>
            </a:r>
          </a:p>
          <a:p>
            <a:pPr fontAlgn="auto">
              <a:spcBef>
                <a:spcPts val="0"/>
              </a:spcBef>
              <a:spcAft>
                <a:spcPts val="0"/>
              </a:spcAft>
              <a:defRPr/>
            </a:pPr>
            <a:r>
              <a:rPr lang="he-IL" dirty="0">
                <a:solidFill>
                  <a:srgbClr val="1D4C72"/>
                </a:solidFill>
                <a:latin typeface="Arial"/>
                <a:cs typeface="Arial"/>
              </a:rPr>
              <a:t>נחזור לשאלת החקר:</a:t>
            </a:r>
          </a:p>
          <a:p>
            <a:pPr fontAlgn="auto">
              <a:spcBef>
                <a:spcPts val="0"/>
              </a:spcBef>
              <a:spcAft>
                <a:spcPts val="0"/>
              </a:spcAft>
              <a:defRPr/>
            </a:pPr>
            <a:r>
              <a:rPr lang="he-IL" dirty="0">
                <a:solidFill>
                  <a:srgbClr val="1D4C72"/>
                </a:solidFill>
                <a:latin typeface="Arial"/>
                <a:cs typeface="Arial"/>
              </a:rPr>
              <a:t>האם יש קשר בין ריכוז המצע לבין קצב פעילות האנזים?</a:t>
            </a:r>
          </a:p>
          <a:p>
            <a:pPr fontAlgn="auto">
              <a:spcBef>
                <a:spcPts val="0"/>
              </a:spcBef>
              <a:spcAft>
                <a:spcPts val="0"/>
              </a:spcAft>
              <a:defRPr/>
            </a:pPr>
            <a:endParaRPr lang="he-IL" dirty="0">
              <a:solidFill>
                <a:srgbClr val="1D4C72"/>
              </a:solidFill>
              <a:latin typeface="Arial"/>
              <a:cs typeface="Arial"/>
            </a:endParaRPr>
          </a:p>
          <a:p>
            <a:pPr fontAlgn="auto">
              <a:spcBef>
                <a:spcPts val="0"/>
              </a:spcBef>
              <a:spcAft>
                <a:spcPts val="0"/>
              </a:spcAft>
              <a:defRPr/>
            </a:pPr>
            <a:r>
              <a:rPr lang="he-IL" dirty="0">
                <a:solidFill>
                  <a:srgbClr val="1D4C72"/>
                </a:solidFill>
                <a:latin typeface="Arial"/>
                <a:cs typeface="Arial"/>
              </a:rPr>
              <a:t>בשאלת החקר צריכים להופיע המשתנה הבלתי תלוי והמשתנה התלוי.</a:t>
            </a:r>
          </a:p>
          <a:p>
            <a:pPr fontAlgn="auto">
              <a:spcBef>
                <a:spcPts val="0"/>
              </a:spcBef>
              <a:spcAft>
                <a:spcPts val="0"/>
              </a:spcAft>
              <a:defRPr/>
            </a:pPr>
            <a:r>
              <a:rPr lang="he-IL" dirty="0">
                <a:solidFill>
                  <a:srgbClr val="1D4C72"/>
                </a:solidFill>
                <a:latin typeface="Arial"/>
                <a:cs typeface="Arial"/>
              </a:rPr>
              <a:t>סמנו בשאלת החקר את המשתנים האלה.</a:t>
            </a:r>
          </a:p>
        </p:txBody>
      </p:sp>
      <p:sp>
        <p:nvSpPr>
          <p:cNvPr id="7" name="Rectangle 14"/>
          <p:cNvSpPr/>
          <p:nvPr/>
        </p:nvSpPr>
        <p:spPr>
          <a:xfrm>
            <a:off x="539750" y="2781300"/>
            <a:ext cx="8142288" cy="1081088"/>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dirty="0">
                <a:solidFill>
                  <a:schemeClr val="tx1"/>
                </a:solidFill>
              </a:rPr>
              <a:t>האם יש קשר בין </a:t>
            </a:r>
            <a:r>
              <a:rPr lang="he-IL" u="sng" dirty="0">
                <a:solidFill>
                  <a:schemeClr val="tx1"/>
                </a:solidFill>
              </a:rPr>
              <a:t>ריכוז המצע</a:t>
            </a:r>
            <a:r>
              <a:rPr lang="he-IL" dirty="0">
                <a:solidFill>
                  <a:schemeClr val="tx1"/>
                </a:solidFill>
              </a:rPr>
              <a:t> לבין </a:t>
            </a:r>
            <a:r>
              <a:rPr lang="he-IL" u="sng" dirty="0">
                <a:solidFill>
                  <a:schemeClr val="tx1"/>
                </a:solidFill>
              </a:rPr>
              <a:t>קצב פעילות האנזים</a:t>
            </a:r>
            <a:r>
              <a:rPr lang="he-IL" dirty="0">
                <a:solidFill>
                  <a:schemeClr val="tx1"/>
                </a:solidFill>
              </a:rPr>
              <a:t>?</a:t>
            </a:r>
          </a:p>
          <a:p>
            <a:pPr fontAlgn="auto">
              <a:spcBef>
                <a:spcPts val="0"/>
              </a:spcBef>
              <a:spcAft>
                <a:spcPts val="0"/>
              </a:spcAft>
              <a:defRPr/>
            </a:pPr>
            <a:r>
              <a:rPr lang="he-IL" dirty="0">
                <a:solidFill>
                  <a:schemeClr val="tx1"/>
                </a:solidFill>
              </a:rPr>
              <a:t>                     </a:t>
            </a:r>
            <a:r>
              <a:rPr lang="he-IL" sz="1600" b="1" dirty="0">
                <a:solidFill>
                  <a:schemeClr val="tx1"/>
                </a:solidFill>
              </a:rPr>
              <a:t>משתנה בלתי תלוי      משתנה תלוי</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השערה ובסיס ביולוגי + שאלה 5 </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6F7A59A9-97B2-4ABF-B4F1-BD00EC6C0061}" type="slidenum">
              <a:rPr lang="he-IL" sz="1000" smtClean="0">
                <a:solidFill>
                  <a:prstClr val="black">
                    <a:lumMod val="50000"/>
                    <a:lumOff val="50000"/>
                  </a:prstClr>
                </a:solidFill>
              </a:rPr>
              <a:pPr fontAlgn="base">
                <a:spcBef>
                  <a:spcPct val="0"/>
                </a:spcBef>
                <a:spcAft>
                  <a:spcPct val="0"/>
                </a:spcAft>
                <a:defRPr/>
              </a:pPr>
              <a:t>12</a:t>
            </a:fld>
            <a:endParaRPr lang="he-IL" sz="1000" dirty="0" smtClean="0">
              <a:solidFill>
                <a:prstClr val="black">
                  <a:lumMod val="50000"/>
                  <a:lumOff val="50000"/>
                </a:prstClr>
              </a:solidFill>
            </a:endParaRPr>
          </a:p>
        </p:txBody>
      </p:sp>
      <p:sp>
        <p:nvSpPr>
          <p:cNvPr id="7" name="TextBox 6"/>
          <p:cNvSpPr txBox="1"/>
          <p:nvPr/>
        </p:nvSpPr>
        <p:spPr>
          <a:xfrm>
            <a:off x="531813" y="533400"/>
            <a:ext cx="8183562" cy="2862263"/>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chemeClr val="accent3"/>
                </a:solidFill>
                <a:latin typeface="Arial"/>
                <a:cs typeface="Arial"/>
              </a:rPr>
              <a:t>השערה</a:t>
            </a:r>
            <a:r>
              <a:rPr lang="he-IL" b="1" dirty="0">
                <a:latin typeface="Arial"/>
                <a:cs typeface="Arial"/>
              </a:rPr>
              <a:t> </a:t>
            </a:r>
          </a:p>
          <a:p>
            <a:pPr fontAlgn="auto">
              <a:spcBef>
                <a:spcPts val="0"/>
              </a:spcBef>
              <a:spcAft>
                <a:spcPts val="0"/>
              </a:spcAft>
              <a:defRPr/>
            </a:pPr>
            <a:r>
              <a:rPr lang="he-IL" dirty="0">
                <a:latin typeface="Arial"/>
                <a:cs typeface="Arial"/>
              </a:rPr>
              <a:t>לשאלת החקר ייתכנו בדרך כלל </a:t>
            </a:r>
            <a:r>
              <a:rPr lang="he-IL" dirty="0" smtClean="0">
                <a:latin typeface="Arial"/>
                <a:cs typeface="Arial"/>
              </a:rPr>
              <a:t>כמה </a:t>
            </a:r>
            <a:r>
              <a:rPr lang="he-IL" dirty="0">
                <a:latin typeface="Arial"/>
                <a:cs typeface="Arial"/>
              </a:rPr>
              <a:t>הסברים אפשריים. הניסוי בודק את אחד ההסברים האלה. </a:t>
            </a:r>
            <a:r>
              <a:rPr lang="he-IL" dirty="0" smtClean="0">
                <a:latin typeface="Arial"/>
                <a:cs typeface="Arial"/>
              </a:rPr>
              <a:t>למעשה</a:t>
            </a:r>
            <a:r>
              <a:rPr lang="he-IL" dirty="0">
                <a:latin typeface="Arial"/>
                <a:cs typeface="Arial"/>
              </a:rPr>
              <a:t>, </a:t>
            </a:r>
            <a:r>
              <a:rPr lang="he-IL" dirty="0" smtClean="0">
                <a:latin typeface="Arial"/>
                <a:cs typeface="Arial"/>
              </a:rPr>
              <a:t>ההשערה היא התוצאות </a:t>
            </a:r>
            <a:r>
              <a:rPr lang="he-IL" dirty="0">
                <a:latin typeface="Arial"/>
                <a:cs typeface="Arial"/>
              </a:rPr>
              <a:t>הצפויות במקרה שההסבר נכון.</a:t>
            </a:r>
          </a:p>
          <a:p>
            <a:pPr fontAlgn="auto">
              <a:spcBef>
                <a:spcPts val="0"/>
              </a:spcBef>
              <a:spcAft>
                <a:spcPts val="0"/>
              </a:spcAft>
              <a:defRPr/>
            </a:pPr>
            <a:r>
              <a:rPr lang="he-IL" dirty="0">
                <a:latin typeface="Arial"/>
                <a:cs typeface="Arial"/>
              </a:rPr>
              <a:t>ההשערה צריכה להיות מבוססת על </a:t>
            </a:r>
            <a:r>
              <a:rPr lang="he-IL" dirty="0" smtClean="0">
                <a:latin typeface="Arial"/>
                <a:cs typeface="Arial"/>
              </a:rPr>
              <a:t>ידע </a:t>
            </a:r>
            <a:r>
              <a:rPr lang="he-IL" dirty="0">
                <a:latin typeface="Arial"/>
                <a:cs typeface="Arial"/>
              </a:rPr>
              <a:t>מדעי, ולא לסתור </a:t>
            </a:r>
            <a:r>
              <a:rPr lang="he-IL" dirty="0" smtClean="0">
                <a:latin typeface="Arial"/>
                <a:cs typeface="Arial"/>
              </a:rPr>
              <a:t>ידע </a:t>
            </a:r>
            <a:r>
              <a:rPr lang="he-IL" dirty="0">
                <a:latin typeface="Arial"/>
                <a:cs typeface="Arial"/>
              </a:rPr>
              <a:t>מדעי </a:t>
            </a:r>
            <a:r>
              <a:rPr lang="he-IL" dirty="0">
                <a:solidFill>
                  <a:prstClr val="black"/>
                </a:solidFill>
                <a:latin typeface="Arial"/>
                <a:cs typeface="Arial"/>
              </a:rPr>
              <a:t>קיים.</a:t>
            </a:r>
          </a:p>
          <a:p>
            <a:pPr fontAlgn="auto">
              <a:spcBef>
                <a:spcPts val="0"/>
              </a:spcBef>
              <a:spcAft>
                <a:spcPts val="0"/>
              </a:spcAft>
              <a:defRPr/>
            </a:pPr>
            <a:r>
              <a:rPr lang="he-IL" dirty="0">
                <a:solidFill>
                  <a:srgbClr val="00B0F0"/>
                </a:solidFill>
                <a:latin typeface="Arial"/>
                <a:cs typeface="Arial"/>
              </a:rPr>
              <a:t>ההשערה צריכה להיות מנוסחת </a:t>
            </a:r>
            <a:r>
              <a:rPr lang="he-IL" dirty="0" smtClean="0">
                <a:solidFill>
                  <a:srgbClr val="00B0F0"/>
                </a:solidFill>
                <a:latin typeface="Arial"/>
                <a:cs typeface="Arial"/>
              </a:rPr>
              <a:t>בתור משפט </a:t>
            </a:r>
            <a:r>
              <a:rPr lang="he-IL" b="1" u="sng" dirty="0">
                <a:solidFill>
                  <a:srgbClr val="FF0000"/>
                </a:solidFill>
                <a:latin typeface="Arial"/>
                <a:cs typeface="Arial"/>
              </a:rPr>
              <a:t>ולא</a:t>
            </a:r>
            <a:r>
              <a:rPr lang="he-IL" dirty="0">
                <a:solidFill>
                  <a:srgbClr val="FF0000"/>
                </a:solidFill>
                <a:latin typeface="Arial"/>
                <a:cs typeface="Arial"/>
              </a:rPr>
              <a:t> </a:t>
            </a:r>
            <a:r>
              <a:rPr lang="he-IL" dirty="0" smtClean="0">
                <a:solidFill>
                  <a:srgbClr val="FF0000"/>
                </a:solidFill>
                <a:latin typeface="Arial"/>
                <a:cs typeface="Arial"/>
              </a:rPr>
              <a:t>בתור שאלה </a:t>
            </a:r>
            <a:r>
              <a:rPr lang="he-IL" dirty="0">
                <a:latin typeface="Arial"/>
                <a:cs typeface="Arial"/>
              </a:rPr>
              <a:t>(שימו     ! </a:t>
            </a:r>
            <a:r>
              <a:rPr lang="he-IL" dirty="0" smtClean="0">
                <a:latin typeface="Arial"/>
                <a:cs typeface="Arial"/>
              </a:rPr>
              <a:t>זו </a:t>
            </a:r>
            <a:r>
              <a:rPr lang="he-IL" dirty="0">
                <a:latin typeface="Arial"/>
                <a:cs typeface="Arial"/>
              </a:rPr>
              <a:t>טעות נפוצה אצל תלמידים).</a:t>
            </a:r>
            <a:endParaRPr lang="he-IL" dirty="0">
              <a:solidFill>
                <a:srgbClr val="FF6600"/>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r>
              <a:rPr lang="he-IL" b="1" dirty="0">
                <a:solidFill>
                  <a:schemeClr val="accent3"/>
                </a:solidFill>
                <a:latin typeface="Arial"/>
                <a:cs typeface="Arial"/>
              </a:rPr>
              <a:t>בסיס ביולוגי</a:t>
            </a:r>
          </a:p>
          <a:p>
            <a:pPr fontAlgn="auto">
              <a:spcBef>
                <a:spcPts val="0"/>
              </a:spcBef>
              <a:spcAft>
                <a:spcPts val="0"/>
              </a:spcAft>
              <a:defRPr/>
            </a:pPr>
            <a:r>
              <a:rPr lang="he-IL" dirty="0">
                <a:latin typeface="Arial"/>
                <a:cs typeface="Arial"/>
              </a:rPr>
              <a:t>הבסיס הביולוגי הוא ההנמקה לבחירת ההשערה. ההנמקה מבוססת על </a:t>
            </a:r>
            <a:r>
              <a:rPr lang="he-IL" dirty="0" smtClean="0">
                <a:latin typeface="Arial"/>
                <a:cs typeface="Arial"/>
              </a:rPr>
              <a:t>ידע </a:t>
            </a:r>
            <a:r>
              <a:rPr lang="he-IL" dirty="0">
                <a:latin typeface="Arial"/>
                <a:cs typeface="Arial"/>
              </a:rPr>
              <a:t>ביולוגי.</a:t>
            </a:r>
          </a:p>
          <a:p>
            <a:pPr fontAlgn="auto">
              <a:spcBef>
                <a:spcPts val="0"/>
              </a:spcBef>
              <a:spcAft>
                <a:spcPts val="0"/>
              </a:spcAft>
              <a:defRPr/>
            </a:pPr>
            <a:endParaRPr lang="he-IL" dirty="0">
              <a:solidFill>
                <a:prstClr val="black"/>
              </a:solidFill>
              <a:latin typeface="Arial"/>
              <a:cs typeface="Arial"/>
            </a:endParaRPr>
          </a:p>
        </p:txBody>
      </p:sp>
      <p:sp>
        <p:nvSpPr>
          <p:cNvPr id="9" name="TextBox 8"/>
          <p:cNvSpPr txBox="1"/>
          <p:nvPr/>
        </p:nvSpPr>
        <p:spPr>
          <a:xfrm>
            <a:off x="506413" y="3213100"/>
            <a:ext cx="8183562" cy="1754188"/>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5:</a:t>
            </a:r>
          </a:p>
          <a:p>
            <a:pPr fontAlgn="auto">
              <a:spcBef>
                <a:spcPts val="0"/>
              </a:spcBef>
              <a:spcAft>
                <a:spcPts val="0"/>
              </a:spcAft>
              <a:defRPr/>
            </a:pPr>
            <a:r>
              <a:rPr lang="he-IL" dirty="0">
                <a:solidFill>
                  <a:srgbClr val="1D4C72"/>
                </a:solidFill>
                <a:latin typeface="Arial"/>
                <a:cs typeface="Arial"/>
              </a:rPr>
              <a:t>א. מהי ההשערה שלכם </a:t>
            </a:r>
            <a:r>
              <a:rPr lang="he-IL" dirty="0">
                <a:solidFill>
                  <a:schemeClr val="tx2"/>
                </a:solidFill>
                <a:latin typeface="Arial"/>
                <a:cs typeface="Arial"/>
              </a:rPr>
              <a:t>לניסוי זה?</a:t>
            </a:r>
          </a:p>
          <a:p>
            <a:pPr fontAlgn="auto">
              <a:spcBef>
                <a:spcPts val="0"/>
              </a:spcBef>
              <a:spcAft>
                <a:spcPts val="0"/>
              </a:spcAft>
              <a:defRPr/>
            </a:pPr>
            <a:r>
              <a:rPr lang="he-IL" dirty="0">
                <a:solidFill>
                  <a:schemeClr val="tx2"/>
                </a:solidFill>
                <a:latin typeface="Arial"/>
                <a:cs typeface="Arial"/>
              </a:rPr>
              <a:t>ב. בהשערה צריכים להופיע המשתנה הבלתי תלוי והמשתנה התלוי. סמנו אותם בהשערה   </a:t>
            </a:r>
          </a:p>
          <a:p>
            <a:pPr fontAlgn="auto">
              <a:spcBef>
                <a:spcPts val="0"/>
              </a:spcBef>
              <a:spcAft>
                <a:spcPts val="0"/>
              </a:spcAft>
              <a:defRPr/>
            </a:pPr>
            <a:r>
              <a:rPr lang="he-IL" dirty="0">
                <a:solidFill>
                  <a:schemeClr val="tx2"/>
                </a:solidFill>
                <a:latin typeface="Arial"/>
                <a:cs typeface="Arial"/>
              </a:rPr>
              <a:t>    שניסחתם.</a:t>
            </a:r>
          </a:p>
          <a:p>
            <a:pPr fontAlgn="auto">
              <a:spcBef>
                <a:spcPts val="0"/>
              </a:spcBef>
              <a:spcAft>
                <a:spcPts val="0"/>
              </a:spcAft>
              <a:defRPr/>
            </a:pPr>
            <a:r>
              <a:rPr lang="he-IL" dirty="0">
                <a:solidFill>
                  <a:schemeClr val="tx2"/>
                </a:solidFill>
                <a:latin typeface="Arial"/>
                <a:cs typeface="Arial"/>
              </a:rPr>
              <a:t>ב. מהו הבסיס הביולוגי להשערתכם, כלומר על סמך איזה </a:t>
            </a:r>
            <a:r>
              <a:rPr lang="he-IL" dirty="0" smtClean="0">
                <a:solidFill>
                  <a:schemeClr val="tx2"/>
                </a:solidFill>
                <a:latin typeface="Arial"/>
                <a:cs typeface="Arial"/>
              </a:rPr>
              <a:t>ידע </a:t>
            </a:r>
            <a:r>
              <a:rPr lang="he-IL" dirty="0">
                <a:solidFill>
                  <a:schemeClr val="tx2"/>
                </a:solidFill>
                <a:latin typeface="Arial"/>
                <a:cs typeface="Arial"/>
              </a:rPr>
              <a:t>מדעי שיערתם את ההשערה?</a:t>
            </a:r>
          </a:p>
          <a:p>
            <a:pPr fontAlgn="auto">
              <a:spcBef>
                <a:spcPts val="0"/>
              </a:spcBef>
              <a:spcAft>
                <a:spcPts val="0"/>
              </a:spcAft>
              <a:defRPr/>
            </a:pPr>
            <a:endParaRPr lang="he-IL" dirty="0">
              <a:solidFill>
                <a:schemeClr val="tx2"/>
              </a:solidFill>
              <a:latin typeface="Arial"/>
              <a:cs typeface="Arial"/>
            </a:endParaRPr>
          </a:p>
        </p:txBody>
      </p:sp>
      <p:sp>
        <p:nvSpPr>
          <p:cNvPr id="8" name="לב 7"/>
          <p:cNvSpPr/>
          <p:nvPr/>
        </p:nvSpPr>
        <p:spPr>
          <a:xfrm>
            <a:off x="2483768" y="1700808"/>
            <a:ext cx="217487" cy="215900"/>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0" y="6521450"/>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17C96D99-89EA-4D74-800F-36AA68209DC2}" type="slidenum">
              <a:rPr lang="he-IL" sz="1000" smtClean="0">
                <a:solidFill>
                  <a:prstClr val="black">
                    <a:lumMod val="50000"/>
                    <a:lumOff val="50000"/>
                  </a:prstClr>
                </a:solidFill>
              </a:rPr>
              <a:pPr fontAlgn="base">
                <a:spcBef>
                  <a:spcPct val="0"/>
                </a:spcBef>
                <a:spcAft>
                  <a:spcPct val="0"/>
                </a:spcAft>
                <a:defRPr/>
              </a:pPr>
              <a:t>13</a:t>
            </a:fld>
            <a:endParaRPr lang="he-IL" sz="1000" dirty="0" smtClean="0">
              <a:solidFill>
                <a:prstClr val="black">
                  <a:lumMod val="50000"/>
                  <a:lumOff val="50000"/>
                </a:prstClr>
              </a:solidFill>
            </a:endParaRPr>
          </a:p>
        </p:txBody>
      </p:sp>
      <p:sp>
        <p:nvSpPr>
          <p:cNvPr id="7" name="TextBox 6"/>
          <p:cNvSpPr txBox="1"/>
          <p:nvPr/>
        </p:nvSpPr>
        <p:spPr>
          <a:xfrm>
            <a:off x="531813" y="533400"/>
            <a:ext cx="8183562" cy="1477963"/>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dirty="0">
                <a:solidFill>
                  <a:srgbClr val="FF6600"/>
                </a:solidFill>
                <a:latin typeface="Arial"/>
                <a:cs typeface="Arial"/>
              </a:rPr>
              <a:t>השערה</a:t>
            </a:r>
            <a:r>
              <a:rPr lang="he-IL" dirty="0">
                <a:solidFill>
                  <a:prstClr val="black"/>
                </a:solidFill>
                <a:latin typeface="Arial"/>
                <a:cs typeface="Arial"/>
              </a:rPr>
              <a:t> </a:t>
            </a:r>
          </a:p>
          <a:p>
            <a:pPr fontAlgn="auto">
              <a:spcBef>
                <a:spcPts val="0"/>
              </a:spcBef>
              <a:spcAft>
                <a:spcPts val="0"/>
              </a:spcAft>
              <a:defRPr/>
            </a:pPr>
            <a:r>
              <a:rPr lang="he-IL" dirty="0" smtClean="0">
                <a:latin typeface="Arial"/>
                <a:cs typeface="Arial"/>
              </a:rPr>
              <a:t>לשאלת החקר ייתכנו בדרך כלל כמה הסברים אפשריים. הניסוי בודק את אחד ההסברים האלה. למעשה, ההשערה היא התוצאות הצפויות במקרה שההסבר נכון.</a:t>
            </a:r>
          </a:p>
          <a:p>
            <a:pPr fontAlgn="auto">
              <a:spcBef>
                <a:spcPts val="0"/>
              </a:spcBef>
              <a:spcAft>
                <a:spcPts val="0"/>
              </a:spcAft>
              <a:defRPr/>
            </a:pPr>
            <a:r>
              <a:rPr lang="he-IL" dirty="0" smtClean="0">
                <a:latin typeface="Arial"/>
                <a:cs typeface="Arial"/>
              </a:rPr>
              <a:t>ההשערה צריכה להיות מבוססת על ידע מדעי, ולא לסתור ידע מדעי </a:t>
            </a:r>
            <a:r>
              <a:rPr lang="he-IL" dirty="0" smtClean="0">
                <a:solidFill>
                  <a:prstClr val="black"/>
                </a:solidFill>
                <a:latin typeface="Arial"/>
                <a:cs typeface="Arial"/>
              </a:rPr>
              <a:t>קיים.</a:t>
            </a:r>
          </a:p>
          <a:p>
            <a:pPr fontAlgn="auto">
              <a:spcBef>
                <a:spcPts val="0"/>
              </a:spcBef>
              <a:spcAft>
                <a:spcPts val="0"/>
              </a:spcAft>
              <a:defRPr/>
            </a:pPr>
            <a:endParaRPr lang="he-IL" dirty="0">
              <a:solidFill>
                <a:prstClr val="black"/>
              </a:solidFill>
              <a:latin typeface="Arial"/>
              <a:cs typeface="Arial"/>
            </a:endParaRPr>
          </a:p>
        </p:txBody>
      </p:sp>
      <p:sp>
        <p:nvSpPr>
          <p:cNvPr id="8" name="Rectangle 14"/>
          <p:cNvSpPr/>
          <p:nvPr/>
        </p:nvSpPr>
        <p:spPr>
          <a:xfrm>
            <a:off x="323850" y="3644900"/>
            <a:ext cx="8286750" cy="2997200"/>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dirty="0">
                <a:solidFill>
                  <a:prstClr val="black"/>
                </a:solidFill>
              </a:rPr>
              <a:t>א. ככל </a:t>
            </a:r>
            <a:r>
              <a:rPr lang="he-IL" u="sng" dirty="0">
                <a:solidFill>
                  <a:prstClr val="black"/>
                </a:solidFill>
              </a:rPr>
              <a:t>שריכוז המצע גדל </a:t>
            </a:r>
            <a:r>
              <a:rPr lang="he-IL" dirty="0">
                <a:solidFill>
                  <a:prstClr val="black"/>
                </a:solidFill>
              </a:rPr>
              <a:t>(עד גבול מסוים), כך </a:t>
            </a:r>
            <a:r>
              <a:rPr lang="he-IL" u="sng" dirty="0">
                <a:solidFill>
                  <a:prstClr val="black"/>
                </a:solidFill>
              </a:rPr>
              <a:t>קצב פעילות האנזים</a:t>
            </a:r>
            <a:r>
              <a:rPr lang="he-IL" dirty="0">
                <a:solidFill>
                  <a:prstClr val="black"/>
                </a:solidFill>
              </a:rPr>
              <a:t> </a:t>
            </a:r>
            <a:r>
              <a:rPr lang="he-IL" dirty="0" smtClean="0">
                <a:solidFill>
                  <a:schemeClr val="tx1"/>
                </a:solidFill>
              </a:rPr>
              <a:t>גדל</a:t>
            </a:r>
            <a:r>
              <a:rPr lang="he-IL" dirty="0">
                <a:solidFill>
                  <a:schemeClr val="tx1"/>
                </a:solidFill>
              </a:rPr>
              <a:t>.</a:t>
            </a:r>
            <a:r>
              <a:rPr lang="he-IL" dirty="0">
                <a:solidFill>
                  <a:prstClr val="black"/>
                </a:solidFill>
              </a:rPr>
              <a:t>*</a:t>
            </a:r>
          </a:p>
          <a:p>
            <a:pPr fontAlgn="auto">
              <a:spcBef>
                <a:spcPts val="0"/>
              </a:spcBef>
              <a:spcAft>
                <a:spcPts val="0"/>
              </a:spcAft>
              <a:defRPr/>
            </a:pPr>
            <a:r>
              <a:rPr lang="he-IL" dirty="0">
                <a:solidFill>
                  <a:prstClr val="black"/>
                </a:solidFill>
              </a:rPr>
              <a:t>          </a:t>
            </a:r>
            <a:r>
              <a:rPr lang="he-IL" dirty="0">
                <a:solidFill>
                  <a:srgbClr val="FF6600"/>
                </a:solidFill>
              </a:rPr>
              <a:t>משתנה בלתי תלוי                                משתנה תלוי</a:t>
            </a:r>
          </a:p>
          <a:p>
            <a:pPr fontAlgn="auto">
              <a:spcBef>
                <a:spcPts val="0"/>
              </a:spcBef>
              <a:spcAft>
                <a:spcPts val="0"/>
              </a:spcAft>
              <a:defRPr/>
            </a:pPr>
            <a:endParaRPr lang="he-IL" sz="1400" b="1" dirty="0">
              <a:solidFill>
                <a:prstClr val="black"/>
              </a:solidFill>
            </a:endParaRPr>
          </a:p>
          <a:p>
            <a:pPr fontAlgn="auto">
              <a:spcBef>
                <a:spcPts val="0"/>
              </a:spcBef>
              <a:spcAft>
                <a:spcPts val="0"/>
              </a:spcAft>
              <a:defRPr/>
            </a:pPr>
            <a:r>
              <a:rPr lang="he-IL" sz="1400" b="1" dirty="0">
                <a:solidFill>
                  <a:prstClr val="black"/>
                </a:solidFill>
              </a:rPr>
              <a:t>*השערה המנוסחת בדרך זו: "ככל ש.......כך......." מתאימה לניסוי שהמשתנה הבלתי תלוי בו כמותי. בניסויים איכותיים, או </a:t>
            </a:r>
            <a:r>
              <a:rPr lang="he-IL" sz="1400" b="1" dirty="0">
                <a:solidFill>
                  <a:schemeClr val="tx1"/>
                </a:solidFill>
              </a:rPr>
              <a:t>בניסויים כמותיים שבהם המשתנה הבלתי תלוי </a:t>
            </a:r>
            <a:r>
              <a:rPr lang="he-IL" sz="1400" b="1" dirty="0" smtClean="0">
                <a:solidFill>
                  <a:schemeClr val="tx1"/>
                </a:solidFill>
              </a:rPr>
              <a:t>בדיד, תנוסח ההשערה בתור משפט </a:t>
            </a:r>
            <a:r>
              <a:rPr lang="he-IL" sz="1400" b="1" dirty="0">
                <a:solidFill>
                  <a:schemeClr val="tx1"/>
                </a:solidFill>
              </a:rPr>
              <a:t>חיובי קצר.</a:t>
            </a:r>
          </a:p>
          <a:p>
            <a:pPr fontAlgn="auto">
              <a:spcBef>
                <a:spcPts val="0"/>
              </a:spcBef>
              <a:spcAft>
                <a:spcPts val="0"/>
              </a:spcAft>
              <a:defRPr/>
            </a:pPr>
            <a:r>
              <a:rPr lang="he-IL" sz="1400" b="1" dirty="0">
                <a:solidFill>
                  <a:schemeClr val="tx1"/>
                </a:solidFill>
              </a:rPr>
              <a:t>נעסוק בניסויים  מסוגים </a:t>
            </a:r>
            <a:r>
              <a:rPr lang="he-IL" sz="1400" b="1" dirty="0" smtClean="0">
                <a:solidFill>
                  <a:schemeClr val="tx1"/>
                </a:solidFill>
              </a:rPr>
              <a:t>אלו </a:t>
            </a:r>
            <a:r>
              <a:rPr lang="he-IL" sz="1400" b="1" dirty="0">
                <a:solidFill>
                  <a:schemeClr val="tx1"/>
                </a:solidFill>
              </a:rPr>
              <a:t>בחלק השני של המצגת.</a:t>
            </a:r>
          </a:p>
          <a:p>
            <a:pPr fontAlgn="auto">
              <a:spcBef>
                <a:spcPts val="0"/>
              </a:spcBef>
              <a:spcAft>
                <a:spcPts val="0"/>
              </a:spcAft>
              <a:defRPr/>
            </a:pPr>
            <a:endParaRPr lang="he-IL" dirty="0">
              <a:solidFill>
                <a:schemeClr val="tx1"/>
              </a:solidFill>
            </a:endParaRPr>
          </a:p>
          <a:p>
            <a:pPr fontAlgn="auto">
              <a:spcBef>
                <a:spcPts val="0"/>
              </a:spcBef>
              <a:spcAft>
                <a:spcPts val="0"/>
              </a:spcAft>
              <a:defRPr/>
            </a:pPr>
            <a:r>
              <a:rPr lang="he-IL" dirty="0">
                <a:solidFill>
                  <a:schemeClr val="tx1"/>
                </a:solidFill>
              </a:rPr>
              <a:t>ב. הבסיס הביולוגי: ככל שריכוז המצע גדל, כך יש </a:t>
            </a:r>
            <a:r>
              <a:rPr lang="he-IL" dirty="0" smtClean="0">
                <a:solidFill>
                  <a:schemeClr val="tx1"/>
                </a:solidFill>
              </a:rPr>
              <a:t>התנגשויות אנזים</a:t>
            </a:r>
            <a:r>
              <a:rPr lang="he-IL" dirty="0" smtClean="0">
                <a:solidFill>
                  <a:schemeClr val="tx1"/>
                </a:solidFill>
                <a:latin typeface="Arial"/>
                <a:cs typeface="Arial"/>
              </a:rPr>
              <a:t>־</a:t>
            </a:r>
            <a:r>
              <a:rPr lang="he-IL" dirty="0" smtClean="0">
                <a:solidFill>
                  <a:schemeClr val="tx1"/>
                </a:solidFill>
              </a:rPr>
              <a:t>מצע רבות יותר, </a:t>
            </a:r>
            <a:r>
              <a:rPr lang="he-IL" dirty="0">
                <a:solidFill>
                  <a:schemeClr val="tx1"/>
                </a:solidFill>
              </a:rPr>
              <a:t>ולכן </a:t>
            </a:r>
            <a:r>
              <a:rPr lang="he-IL" dirty="0" smtClean="0">
                <a:solidFill>
                  <a:schemeClr val="tx1"/>
                </a:solidFill>
              </a:rPr>
              <a:t>יעלה קצב הפעילות. </a:t>
            </a:r>
            <a:r>
              <a:rPr lang="he-IL" dirty="0">
                <a:solidFill>
                  <a:schemeClr val="tx1"/>
                </a:solidFill>
              </a:rPr>
              <a:t>מעל לריכוז מצע מסוים </a:t>
            </a:r>
            <a:r>
              <a:rPr lang="he-IL" dirty="0" smtClean="0">
                <a:solidFill>
                  <a:schemeClr val="tx1"/>
                </a:solidFill>
              </a:rPr>
              <a:t>לא יעלה קצב </a:t>
            </a:r>
            <a:r>
              <a:rPr lang="he-IL" dirty="0">
                <a:solidFill>
                  <a:schemeClr val="tx1"/>
                </a:solidFill>
              </a:rPr>
              <a:t>הפעילות </a:t>
            </a:r>
            <a:r>
              <a:rPr lang="he-IL" dirty="0" smtClean="0">
                <a:solidFill>
                  <a:schemeClr val="tx1"/>
                </a:solidFill>
              </a:rPr>
              <a:t>כי </a:t>
            </a:r>
            <a:r>
              <a:rPr lang="he-IL" dirty="0">
                <a:solidFill>
                  <a:schemeClr val="tx1"/>
                </a:solidFill>
              </a:rPr>
              <a:t>מולקולות האנזים פועלות בקצב מרבי.</a:t>
            </a:r>
          </a:p>
          <a:p>
            <a:pPr fontAlgn="auto">
              <a:spcBef>
                <a:spcPts val="0"/>
              </a:spcBef>
              <a:spcAft>
                <a:spcPts val="0"/>
              </a:spcAft>
              <a:defRPr/>
            </a:pPr>
            <a:endParaRPr lang="he-IL" sz="1400" b="1" dirty="0">
              <a:solidFill>
                <a:srgbClr val="5F0060">
                  <a:lumMod val="50000"/>
                  <a:lumOff val="50000"/>
                </a:srgbClr>
              </a:solidFill>
            </a:endParaRPr>
          </a:p>
        </p:txBody>
      </p:sp>
      <p:sp>
        <p:nvSpPr>
          <p:cNvPr id="9" name="TextBox 8"/>
          <p:cNvSpPr txBox="1"/>
          <p:nvPr/>
        </p:nvSpPr>
        <p:spPr>
          <a:xfrm>
            <a:off x="371475" y="1989138"/>
            <a:ext cx="8183563" cy="1754187"/>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5:</a:t>
            </a:r>
          </a:p>
          <a:p>
            <a:pPr fontAlgn="auto">
              <a:spcBef>
                <a:spcPts val="0"/>
              </a:spcBef>
              <a:spcAft>
                <a:spcPts val="0"/>
              </a:spcAft>
              <a:defRPr/>
            </a:pPr>
            <a:r>
              <a:rPr lang="he-IL" dirty="0">
                <a:solidFill>
                  <a:srgbClr val="1D4C72"/>
                </a:solidFill>
                <a:latin typeface="Arial"/>
                <a:cs typeface="Arial"/>
              </a:rPr>
              <a:t>א. מהי ההשערה שלכם לניסוי זה?</a:t>
            </a:r>
          </a:p>
          <a:p>
            <a:pPr fontAlgn="auto">
              <a:spcBef>
                <a:spcPts val="0"/>
              </a:spcBef>
              <a:spcAft>
                <a:spcPts val="0"/>
              </a:spcAft>
              <a:defRPr/>
            </a:pPr>
            <a:r>
              <a:rPr lang="he-IL" dirty="0">
                <a:solidFill>
                  <a:srgbClr val="1D4C72"/>
                </a:solidFill>
                <a:latin typeface="Arial"/>
                <a:cs typeface="Arial"/>
              </a:rPr>
              <a:t>ב. בהשערה צריכים להופיע המשתנה </a:t>
            </a:r>
            <a:r>
              <a:rPr lang="he-IL" dirty="0">
                <a:solidFill>
                  <a:schemeClr val="tx2"/>
                </a:solidFill>
                <a:latin typeface="Arial"/>
                <a:cs typeface="Arial"/>
              </a:rPr>
              <a:t>הבלתי תלוי והמשתנה התלוי. סמנו אותם בהשערה   </a:t>
            </a:r>
          </a:p>
          <a:p>
            <a:pPr fontAlgn="auto">
              <a:spcBef>
                <a:spcPts val="0"/>
              </a:spcBef>
              <a:spcAft>
                <a:spcPts val="0"/>
              </a:spcAft>
              <a:defRPr/>
            </a:pPr>
            <a:r>
              <a:rPr lang="he-IL" dirty="0">
                <a:solidFill>
                  <a:schemeClr val="tx2"/>
                </a:solidFill>
                <a:latin typeface="Arial"/>
                <a:cs typeface="Arial"/>
              </a:rPr>
              <a:t>    שניסחתם.</a:t>
            </a:r>
          </a:p>
          <a:p>
            <a:pPr fontAlgn="auto">
              <a:spcBef>
                <a:spcPts val="0"/>
              </a:spcBef>
              <a:spcAft>
                <a:spcPts val="0"/>
              </a:spcAft>
              <a:defRPr/>
            </a:pPr>
            <a:r>
              <a:rPr lang="he-IL" dirty="0">
                <a:solidFill>
                  <a:schemeClr val="tx2"/>
                </a:solidFill>
                <a:latin typeface="Arial"/>
                <a:cs typeface="Arial"/>
              </a:rPr>
              <a:t>ב. מהו הבסיס הביולוגי להשערתכם, כלומר על סמך איזה </a:t>
            </a:r>
            <a:r>
              <a:rPr lang="he-IL" dirty="0" smtClean="0">
                <a:solidFill>
                  <a:schemeClr val="tx2"/>
                </a:solidFill>
                <a:latin typeface="Arial"/>
                <a:cs typeface="Arial"/>
              </a:rPr>
              <a:t>ידע </a:t>
            </a:r>
            <a:r>
              <a:rPr lang="he-IL" dirty="0">
                <a:solidFill>
                  <a:schemeClr val="tx2"/>
                </a:solidFill>
                <a:latin typeface="Arial"/>
                <a:cs typeface="Arial"/>
              </a:rPr>
              <a:t>מדעי </a:t>
            </a:r>
            <a:r>
              <a:rPr lang="he-IL" dirty="0">
                <a:solidFill>
                  <a:srgbClr val="1D4C72"/>
                </a:solidFill>
                <a:latin typeface="Arial"/>
                <a:cs typeface="Arial"/>
              </a:rPr>
              <a:t>שיערתם את ההשערה?</a:t>
            </a:r>
          </a:p>
          <a:p>
            <a:pPr fontAlgn="auto">
              <a:spcBef>
                <a:spcPts val="0"/>
              </a:spcBef>
              <a:spcAft>
                <a:spcPts val="0"/>
              </a:spcAft>
              <a:defRPr/>
            </a:pPr>
            <a:endParaRPr lang="he-IL" dirty="0">
              <a:solidFill>
                <a:srgbClr val="1D4C72"/>
              </a:solidFill>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גורמים קבועים במערך הניסוי</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3210CE79-212C-43A8-9E5E-295FCA0C3C47}" type="slidenum">
              <a:rPr lang="he-IL" sz="1000" smtClean="0">
                <a:solidFill>
                  <a:prstClr val="black">
                    <a:lumMod val="50000"/>
                    <a:lumOff val="50000"/>
                  </a:prstClr>
                </a:solidFill>
              </a:rPr>
              <a:pPr fontAlgn="base">
                <a:spcBef>
                  <a:spcPct val="0"/>
                </a:spcBef>
                <a:spcAft>
                  <a:spcPct val="0"/>
                </a:spcAft>
                <a:defRPr/>
              </a:pPr>
              <a:t>14</a:t>
            </a:fld>
            <a:endParaRPr lang="he-IL" sz="1000" dirty="0" smtClean="0">
              <a:solidFill>
                <a:prstClr val="black">
                  <a:lumMod val="50000"/>
                  <a:lumOff val="50000"/>
                </a:prstClr>
              </a:solidFill>
            </a:endParaRPr>
          </a:p>
        </p:txBody>
      </p:sp>
      <p:sp>
        <p:nvSpPr>
          <p:cNvPr id="7" name="TextBox 6"/>
          <p:cNvSpPr txBox="1"/>
          <p:nvPr/>
        </p:nvSpPr>
        <p:spPr>
          <a:xfrm>
            <a:off x="531813" y="533400"/>
            <a:ext cx="8183562" cy="2862263"/>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FF6600"/>
                </a:solidFill>
                <a:latin typeface="Arial"/>
                <a:cs typeface="Arial"/>
              </a:rPr>
              <a:t>גורמים קבועים</a:t>
            </a:r>
            <a:endParaRPr lang="he-IL" b="1" dirty="0">
              <a:solidFill>
                <a:prstClr val="black"/>
              </a:solidFill>
              <a:latin typeface="Arial"/>
              <a:cs typeface="Arial"/>
            </a:endParaRPr>
          </a:p>
          <a:p>
            <a:pPr fontAlgn="auto">
              <a:spcBef>
                <a:spcPts val="0"/>
              </a:spcBef>
              <a:spcAft>
                <a:spcPts val="0"/>
              </a:spcAft>
              <a:defRPr/>
            </a:pPr>
            <a:r>
              <a:rPr lang="he-IL" dirty="0">
                <a:solidFill>
                  <a:prstClr val="black"/>
                </a:solidFill>
                <a:latin typeface="Arial"/>
                <a:cs typeface="Arial"/>
              </a:rPr>
              <a:t>כל הגורמים המהווים חלק </a:t>
            </a:r>
            <a:r>
              <a:rPr lang="he-IL" dirty="0" smtClean="0">
                <a:solidFill>
                  <a:prstClr val="black"/>
                </a:solidFill>
                <a:latin typeface="Arial"/>
                <a:cs typeface="Arial"/>
              </a:rPr>
              <a:t>מן הניסוי</a:t>
            </a:r>
            <a:r>
              <a:rPr lang="he-IL" dirty="0">
                <a:solidFill>
                  <a:prstClr val="black"/>
                </a:solidFill>
                <a:latin typeface="Arial"/>
                <a:cs typeface="Arial"/>
              </a:rPr>
              <a:t>, ושידוע שהם משפיעים על התהליך הנבדק, חייבים </a:t>
            </a:r>
          </a:p>
          <a:p>
            <a:pPr fontAlgn="auto">
              <a:spcBef>
                <a:spcPts val="0"/>
              </a:spcBef>
              <a:spcAft>
                <a:spcPts val="0"/>
              </a:spcAft>
              <a:defRPr/>
            </a:pPr>
            <a:r>
              <a:rPr lang="he-IL" dirty="0">
                <a:solidFill>
                  <a:prstClr val="black"/>
                </a:solidFill>
                <a:latin typeface="Arial"/>
                <a:cs typeface="Arial"/>
              </a:rPr>
              <a:t>להיות זהים פרט למשתנה הבלתי תלוי.</a:t>
            </a:r>
          </a:p>
          <a:p>
            <a:pPr fontAlgn="auto">
              <a:spcBef>
                <a:spcPts val="0"/>
              </a:spcBef>
              <a:spcAft>
                <a:spcPts val="0"/>
              </a:spcAft>
              <a:defRPr/>
            </a:pPr>
            <a:r>
              <a:rPr lang="he-IL" dirty="0">
                <a:solidFill>
                  <a:prstClr val="black"/>
                </a:solidFill>
                <a:latin typeface="Arial"/>
                <a:cs typeface="Arial"/>
              </a:rPr>
              <a:t>הסיבה לכך היא שאם יהיה יותר מגורם אחד </a:t>
            </a:r>
            <a:r>
              <a:rPr lang="he-IL" dirty="0">
                <a:latin typeface="Arial"/>
                <a:cs typeface="Arial"/>
              </a:rPr>
              <a:t>שונה, </a:t>
            </a:r>
            <a:r>
              <a:rPr lang="he-IL" dirty="0" smtClean="0">
                <a:latin typeface="Arial"/>
                <a:cs typeface="Arial"/>
              </a:rPr>
              <a:t>לא יהיה אפשר לדעת </a:t>
            </a:r>
            <a:r>
              <a:rPr lang="he-IL" dirty="0">
                <a:latin typeface="Arial"/>
                <a:cs typeface="Arial"/>
              </a:rPr>
              <a:t>איזה גורם </a:t>
            </a:r>
          </a:p>
          <a:p>
            <a:pPr fontAlgn="auto">
              <a:spcBef>
                <a:spcPts val="0"/>
              </a:spcBef>
              <a:spcAft>
                <a:spcPts val="0"/>
              </a:spcAft>
              <a:defRPr/>
            </a:pPr>
            <a:r>
              <a:rPr lang="he-IL" dirty="0">
                <a:latin typeface="Arial"/>
                <a:cs typeface="Arial"/>
              </a:rPr>
              <a:t>השפיע וגרם לתוצאות שהתקבלו בניסוי.</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r>
              <a:rPr lang="he-IL" b="1" dirty="0">
                <a:solidFill>
                  <a:schemeClr val="accent3"/>
                </a:solidFill>
                <a:latin typeface="Arial"/>
                <a:cs typeface="Arial"/>
              </a:rPr>
              <a:t>הסבר חשיבות שמירה על הגורם </a:t>
            </a:r>
            <a:r>
              <a:rPr lang="he-IL" b="1" dirty="0" smtClean="0">
                <a:solidFill>
                  <a:schemeClr val="accent3"/>
                </a:solidFill>
                <a:latin typeface="Arial"/>
                <a:cs typeface="Arial"/>
              </a:rPr>
              <a:t>הקבוע </a:t>
            </a:r>
            <a:r>
              <a:rPr lang="he-IL" b="1" dirty="0">
                <a:solidFill>
                  <a:schemeClr val="accent3"/>
                </a:solidFill>
                <a:latin typeface="Arial"/>
                <a:cs typeface="Arial"/>
              </a:rPr>
              <a:t>בניסוי</a:t>
            </a:r>
          </a:p>
          <a:p>
            <a:pPr fontAlgn="auto">
              <a:spcBef>
                <a:spcPts val="0"/>
              </a:spcBef>
              <a:spcAft>
                <a:spcPts val="0"/>
              </a:spcAft>
              <a:defRPr/>
            </a:pPr>
            <a:r>
              <a:rPr lang="he-IL" dirty="0">
                <a:solidFill>
                  <a:prstClr val="black"/>
                </a:solidFill>
                <a:latin typeface="Arial"/>
                <a:cs typeface="Arial"/>
              </a:rPr>
              <a:t>יש להסביר באיזה אופן </a:t>
            </a:r>
            <a:r>
              <a:rPr lang="he-IL" dirty="0">
                <a:latin typeface="Arial"/>
                <a:cs typeface="Arial"/>
              </a:rPr>
              <a:t>גורם מסוים </a:t>
            </a:r>
            <a:r>
              <a:rPr lang="he-IL" dirty="0" smtClean="0">
                <a:latin typeface="Arial"/>
                <a:cs typeface="Arial"/>
              </a:rPr>
              <a:t>זה </a:t>
            </a:r>
            <a:r>
              <a:rPr lang="he-IL" dirty="0">
                <a:solidFill>
                  <a:prstClr val="black"/>
                </a:solidFill>
                <a:latin typeface="Arial"/>
                <a:cs typeface="Arial"/>
              </a:rPr>
              <a:t>משפיע על המשתנה התלוי, ולא להסתפק רק בהסבר הכללי שצוין למעלה.</a:t>
            </a:r>
          </a:p>
          <a:p>
            <a:pPr fontAlgn="auto">
              <a:spcBef>
                <a:spcPts val="0"/>
              </a:spcBef>
              <a:spcAft>
                <a:spcPts val="0"/>
              </a:spcAft>
              <a:defRPr/>
            </a:pPr>
            <a:endParaRPr lang="he-IL" dirty="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שאלה 6: גורמים קבועים</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B5614A60-C91F-4CFD-B63E-D2FE7B7674CD}" type="slidenum">
              <a:rPr lang="he-IL" sz="1000" smtClean="0">
                <a:solidFill>
                  <a:prstClr val="black">
                    <a:lumMod val="50000"/>
                    <a:lumOff val="50000"/>
                  </a:prstClr>
                </a:solidFill>
              </a:rPr>
              <a:pPr fontAlgn="base">
                <a:spcBef>
                  <a:spcPct val="0"/>
                </a:spcBef>
                <a:spcAft>
                  <a:spcPct val="0"/>
                </a:spcAft>
                <a:defRPr/>
              </a:pPr>
              <a:t>15</a:t>
            </a:fld>
            <a:endParaRPr lang="he-IL" sz="1000" dirty="0" smtClean="0">
              <a:solidFill>
                <a:prstClr val="black">
                  <a:lumMod val="50000"/>
                  <a:lumOff val="50000"/>
                </a:prstClr>
              </a:solidFill>
            </a:endParaRPr>
          </a:p>
        </p:txBody>
      </p:sp>
      <p:sp>
        <p:nvSpPr>
          <p:cNvPr id="9" name="TextBox 8"/>
          <p:cNvSpPr txBox="1"/>
          <p:nvPr/>
        </p:nvSpPr>
        <p:spPr>
          <a:xfrm>
            <a:off x="512763" y="765175"/>
            <a:ext cx="8183562" cy="646113"/>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6:</a:t>
            </a:r>
          </a:p>
          <a:p>
            <a:pPr fontAlgn="auto">
              <a:spcBef>
                <a:spcPts val="0"/>
              </a:spcBef>
              <a:spcAft>
                <a:spcPts val="0"/>
              </a:spcAft>
              <a:defRPr/>
            </a:pPr>
            <a:r>
              <a:rPr lang="he-IL" dirty="0">
                <a:solidFill>
                  <a:srgbClr val="1D4C72"/>
                </a:solidFill>
                <a:latin typeface="Arial"/>
                <a:cs typeface="Arial"/>
              </a:rPr>
              <a:t>ציינו מהם הגורמים שצריכים להישמר קבועים בניסוי שלנו ונמקו את תשובתכם.</a:t>
            </a:r>
          </a:p>
        </p:txBody>
      </p:sp>
      <p:graphicFrame>
        <p:nvGraphicFramePr>
          <p:cNvPr id="2" name="טבלה 1"/>
          <p:cNvGraphicFramePr>
            <a:graphicFrameLocks noGrp="1"/>
          </p:cNvGraphicFramePr>
          <p:nvPr/>
        </p:nvGraphicFramePr>
        <p:xfrm>
          <a:off x="955675" y="1557338"/>
          <a:ext cx="7688263" cy="4298950"/>
        </p:xfrm>
        <a:graphic>
          <a:graphicData uri="http://schemas.openxmlformats.org/drawingml/2006/table">
            <a:tbl>
              <a:tblPr rtl="1" firstRow="1" bandRow="1">
                <a:tableStyleId>{5940675A-B579-460E-94D1-54222C63F5DA}</a:tableStyleId>
              </a:tblPr>
              <a:tblGrid>
                <a:gridCol w="1782704"/>
                <a:gridCol w="5905559"/>
              </a:tblGrid>
              <a:tr h="640610">
                <a:tc>
                  <a:txBody>
                    <a:bodyPr/>
                    <a:lstStyle/>
                    <a:p>
                      <a:pPr rtl="1"/>
                      <a:r>
                        <a:rPr lang="he-IL" sz="1800" dirty="0" smtClean="0"/>
                        <a:t>גורם קבוע</a:t>
                      </a:r>
                      <a:endParaRPr lang="he-IL" sz="1800" dirty="0"/>
                    </a:p>
                  </a:txBody>
                  <a:tcPr marL="91449" marR="91449" marT="45758" marB="45758"/>
                </a:tc>
                <a:tc>
                  <a:txBody>
                    <a:bodyPr/>
                    <a:lstStyle/>
                    <a:p>
                      <a:pPr rtl="1"/>
                      <a:r>
                        <a:rPr lang="he-IL" sz="1800" dirty="0" smtClean="0"/>
                        <a:t>בהתבסס על סמך הידע המדעי</a:t>
                      </a:r>
                      <a:r>
                        <a:rPr lang="he-IL" sz="1800" baseline="0" dirty="0" smtClean="0"/>
                        <a:t> שלכם הסבירו מדוע גורם זה צריך להישמר קבוע (זהה בכל המבחנות).</a:t>
                      </a:r>
                      <a:endParaRPr lang="he-IL" sz="1800" dirty="0"/>
                    </a:p>
                  </a:txBody>
                  <a:tcPr marL="91449" marR="91449" marT="45758" marB="45758"/>
                </a:tc>
              </a:tr>
              <a:tr h="914585">
                <a:tc>
                  <a:txBody>
                    <a:bodyPr/>
                    <a:lstStyle/>
                    <a:p>
                      <a:endParaRPr lang="he-IL" sz="1800" dirty="0" smtClean="0"/>
                    </a:p>
                    <a:p>
                      <a:endParaRPr lang="he-IL" sz="1800" dirty="0"/>
                    </a:p>
                  </a:txBody>
                  <a:tcPr marL="91449" marR="91449" marT="45758" marB="45758"/>
                </a:tc>
                <a:tc>
                  <a:txBody>
                    <a:bodyPr/>
                    <a:lstStyle/>
                    <a:p>
                      <a:pPr rtl="1"/>
                      <a:endParaRPr lang="he-IL" sz="1800" dirty="0" smtClean="0"/>
                    </a:p>
                    <a:p>
                      <a:pPr rtl="1"/>
                      <a:endParaRPr lang="he-IL" sz="1800" dirty="0" smtClean="0"/>
                    </a:p>
                    <a:p>
                      <a:pPr rtl="1"/>
                      <a:endParaRPr lang="he-IL" sz="1800" dirty="0"/>
                    </a:p>
                  </a:txBody>
                  <a:tcPr marL="91449" marR="91449" marT="45758" marB="45758"/>
                </a:tc>
              </a:tr>
              <a:tr h="914585">
                <a:tc>
                  <a:txBody>
                    <a:bodyPr/>
                    <a:lstStyle/>
                    <a:p>
                      <a:pPr rtl="1"/>
                      <a:endParaRPr lang="he-IL" sz="1800" dirty="0" smtClean="0"/>
                    </a:p>
                    <a:p>
                      <a:pPr rtl="1"/>
                      <a:endParaRPr lang="he-IL" sz="1800" dirty="0"/>
                    </a:p>
                  </a:txBody>
                  <a:tcPr marL="91449" marR="91449" marT="45758" marB="45758"/>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dirty="0" smtClean="0">
                        <a:ln>
                          <a:noFill/>
                        </a:ln>
                        <a:solidFill>
                          <a:prstClr val="black"/>
                        </a:solidFill>
                        <a:effectLst/>
                        <a:uLnTx/>
                        <a:uFillTx/>
                        <a:latin typeface="+mn-lt"/>
                        <a:ea typeface="+mn-ea"/>
                        <a:cs typeface="+mn-cs"/>
                      </a:endParaRPr>
                    </a:p>
                  </a:txBody>
                  <a:tcPr marL="91449" marR="91449" marT="45758" marB="45758"/>
                </a:tc>
              </a:tr>
              <a:tr h="914585">
                <a:tc>
                  <a:txBody>
                    <a:bodyPr/>
                    <a:lstStyle/>
                    <a:p>
                      <a:pPr rtl="1"/>
                      <a:endParaRPr lang="he-IL" sz="1800" dirty="0" smtClean="0"/>
                    </a:p>
                    <a:p>
                      <a:pPr rtl="1"/>
                      <a:endParaRPr lang="he-IL" sz="1800" dirty="0"/>
                    </a:p>
                  </a:txBody>
                  <a:tcPr marL="91449" marR="91449" marT="45758" marB="45758"/>
                </a:tc>
                <a:tc>
                  <a:txBody>
                    <a:bodyPr/>
                    <a:lstStyle/>
                    <a:p>
                      <a:pPr rtl="1"/>
                      <a:endParaRPr lang="he-IL" sz="1800" dirty="0" smtClean="0"/>
                    </a:p>
                    <a:p>
                      <a:pPr rtl="1"/>
                      <a:endParaRPr lang="he-IL" sz="1800" dirty="0" smtClean="0"/>
                    </a:p>
                    <a:p>
                      <a:pPr rtl="1"/>
                      <a:endParaRPr lang="he-IL" sz="1800" dirty="0"/>
                    </a:p>
                  </a:txBody>
                  <a:tcPr marL="91449" marR="91449" marT="45758" marB="45758"/>
                </a:tc>
              </a:tr>
              <a:tr h="914585">
                <a:tc>
                  <a:txBody>
                    <a:bodyPr/>
                    <a:lstStyle/>
                    <a:p>
                      <a:pPr rtl="1"/>
                      <a:endParaRPr lang="he-IL" sz="1800" dirty="0" smtClean="0"/>
                    </a:p>
                    <a:p>
                      <a:pPr rtl="1"/>
                      <a:endParaRPr lang="he-IL" sz="1800" dirty="0"/>
                    </a:p>
                  </a:txBody>
                  <a:tcPr marL="91449" marR="91449" marT="45758" marB="45758"/>
                </a:tc>
                <a:tc>
                  <a:txBody>
                    <a:bodyPr/>
                    <a:lstStyle/>
                    <a:p>
                      <a:pPr rtl="1"/>
                      <a:endParaRPr lang="he-IL" sz="1800" dirty="0" smtClean="0"/>
                    </a:p>
                    <a:p>
                      <a:pPr rtl="1"/>
                      <a:endParaRPr lang="he-IL" sz="1800" dirty="0" smtClean="0"/>
                    </a:p>
                    <a:p>
                      <a:pPr rtl="1"/>
                      <a:endParaRPr lang="he-IL" sz="1800" dirty="0"/>
                    </a:p>
                  </a:txBody>
                  <a:tcPr marL="91449" marR="91449" marT="45758" marB="45758"/>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3A42906D-A3D7-4B49-8357-0636C14CF213}" type="slidenum">
              <a:rPr lang="he-IL" sz="1000" smtClean="0">
                <a:solidFill>
                  <a:prstClr val="black">
                    <a:lumMod val="50000"/>
                    <a:lumOff val="50000"/>
                  </a:prstClr>
                </a:solidFill>
              </a:rPr>
              <a:pPr fontAlgn="base">
                <a:spcBef>
                  <a:spcPct val="0"/>
                </a:spcBef>
                <a:spcAft>
                  <a:spcPct val="0"/>
                </a:spcAft>
                <a:defRPr/>
              </a:pPr>
              <a:t>16</a:t>
            </a:fld>
            <a:endParaRPr lang="he-IL" sz="1000" dirty="0" smtClean="0">
              <a:solidFill>
                <a:prstClr val="black">
                  <a:lumMod val="50000"/>
                  <a:lumOff val="50000"/>
                </a:prstClr>
              </a:solidFill>
            </a:endParaRPr>
          </a:p>
        </p:txBody>
      </p:sp>
      <p:sp>
        <p:nvSpPr>
          <p:cNvPr id="9" name="TextBox 8"/>
          <p:cNvSpPr txBox="1"/>
          <p:nvPr/>
        </p:nvSpPr>
        <p:spPr>
          <a:xfrm>
            <a:off x="512763" y="549275"/>
            <a:ext cx="8183562" cy="36830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6:</a:t>
            </a:r>
          </a:p>
        </p:txBody>
      </p:sp>
      <p:graphicFrame>
        <p:nvGraphicFramePr>
          <p:cNvPr id="2" name="טבלה 1"/>
          <p:cNvGraphicFramePr>
            <a:graphicFrameLocks noGrp="1"/>
          </p:cNvGraphicFramePr>
          <p:nvPr>
            <p:extLst>
              <p:ext uri="{D42A27DB-BD31-4B8C-83A1-F6EECF244321}">
                <p14:modId xmlns:p14="http://schemas.microsoft.com/office/powerpoint/2010/main" val="1450000942"/>
              </p:ext>
            </p:extLst>
          </p:nvPr>
        </p:nvGraphicFramePr>
        <p:xfrm>
          <a:off x="901700" y="1052513"/>
          <a:ext cx="7688263" cy="5121276"/>
        </p:xfrm>
        <a:graphic>
          <a:graphicData uri="http://schemas.openxmlformats.org/drawingml/2006/table">
            <a:tbl>
              <a:tblPr rtl="1" firstRow="1" bandRow="1">
                <a:tableStyleId>{5940675A-B579-460E-94D1-54222C63F5DA}</a:tableStyleId>
              </a:tblPr>
              <a:tblGrid>
                <a:gridCol w="1782704"/>
                <a:gridCol w="5905559"/>
              </a:tblGrid>
              <a:tr h="640361">
                <a:tc>
                  <a:txBody>
                    <a:bodyPr/>
                    <a:lstStyle/>
                    <a:p>
                      <a:pPr rtl="1"/>
                      <a:r>
                        <a:rPr lang="he-IL" sz="1800" dirty="0" smtClean="0"/>
                        <a:t>גורם קבוע</a:t>
                      </a:r>
                      <a:endParaRPr lang="he-IL" sz="1800" dirty="0"/>
                    </a:p>
                  </a:txBody>
                  <a:tcPr marL="91449" marR="91449" marT="45740" marB="45740"/>
                </a:tc>
                <a:tc>
                  <a:txBody>
                    <a:bodyPr/>
                    <a:lstStyle/>
                    <a:p>
                      <a:pPr rtl="1"/>
                      <a:r>
                        <a:rPr lang="he-IL" sz="1800" dirty="0" smtClean="0">
                          <a:solidFill>
                            <a:schemeClr val="tx1"/>
                          </a:solidFill>
                        </a:rPr>
                        <a:t>בהתבסס על סמך הידע המדעי</a:t>
                      </a:r>
                      <a:r>
                        <a:rPr lang="he-IL" sz="1800" baseline="0" dirty="0" smtClean="0">
                          <a:solidFill>
                            <a:schemeClr val="tx1"/>
                          </a:solidFill>
                        </a:rPr>
                        <a:t> שלכם הסבירו מדוע גורם זה צריך להישמר קבוע.</a:t>
                      </a:r>
                      <a:endParaRPr lang="he-IL" sz="1800" dirty="0">
                        <a:solidFill>
                          <a:schemeClr val="tx1"/>
                        </a:solidFill>
                      </a:endParaRPr>
                    </a:p>
                  </a:txBody>
                  <a:tcPr marL="91449" marR="91449" marT="45740" marB="45740"/>
                </a:tc>
              </a:tr>
              <a:tr h="1463145">
                <a:tc>
                  <a:txBody>
                    <a:bodyPr/>
                    <a:lstStyle/>
                    <a:p>
                      <a:pPr rtl="1"/>
                      <a:r>
                        <a:rPr lang="he-IL" sz="1800" dirty="0" smtClean="0"/>
                        <a:t>הטמפרטורה</a:t>
                      </a:r>
                      <a:endParaRPr lang="he-IL" sz="1800" dirty="0"/>
                    </a:p>
                  </a:txBody>
                  <a:tcPr marL="91449" marR="91449" marT="45740" marB="45740"/>
                </a:tc>
                <a:tc>
                  <a:txBody>
                    <a:bodyPr/>
                    <a:lstStyle/>
                    <a:p>
                      <a:pPr rtl="1"/>
                      <a:r>
                        <a:rPr lang="he-IL" sz="1800" dirty="0" smtClean="0">
                          <a:solidFill>
                            <a:schemeClr val="tx1"/>
                          </a:solidFill>
                        </a:rPr>
                        <a:t>הטמפרטורה משפיעה על</a:t>
                      </a:r>
                      <a:r>
                        <a:rPr lang="he-IL" sz="1800" baseline="0" dirty="0" smtClean="0">
                          <a:solidFill>
                            <a:schemeClr val="tx1"/>
                          </a:solidFill>
                        </a:rPr>
                        <a:t> קצב הפעילות האנזימתית. ככל שהיא עולה (עד גבול מסוים*), קצב תנועת המולקולות עולה ויש התנגשויות אנזים</a:t>
                      </a:r>
                      <a:r>
                        <a:rPr lang="he-IL" sz="1800" baseline="0" dirty="0" smtClean="0">
                          <a:solidFill>
                            <a:schemeClr val="tx1"/>
                          </a:solidFill>
                          <a:latin typeface="Arial"/>
                          <a:cs typeface="Arial"/>
                        </a:rPr>
                        <a:t>־</a:t>
                      </a:r>
                      <a:r>
                        <a:rPr lang="he-IL" sz="1800" baseline="0" dirty="0" smtClean="0">
                          <a:solidFill>
                            <a:schemeClr val="tx1"/>
                          </a:solidFill>
                        </a:rPr>
                        <a:t>מצע רבות יותר. לכן הטמפרטורה בכל המבחנות צריכה להיות זהה. </a:t>
                      </a:r>
                    </a:p>
                    <a:p>
                      <a:pPr rtl="1"/>
                      <a:r>
                        <a:rPr lang="he-IL" sz="1600" baseline="0" dirty="0" smtClean="0">
                          <a:solidFill>
                            <a:schemeClr val="tx1"/>
                          </a:solidFill>
                        </a:rPr>
                        <a:t>*בטמפרטורות גבוהות מאוד, האנזימים עוברים דנטורציה.</a:t>
                      </a:r>
                    </a:p>
                  </a:txBody>
                  <a:tcPr marL="91449" marR="91449" marT="45740" marB="45740"/>
                </a:tc>
              </a:tr>
              <a:tr h="1188812">
                <a:tc>
                  <a:txBody>
                    <a:bodyPr/>
                    <a:lstStyle/>
                    <a:p>
                      <a:pPr rtl="1"/>
                      <a:r>
                        <a:rPr lang="he-IL" sz="1800" dirty="0" smtClean="0"/>
                        <a:t>דרגת ה</a:t>
                      </a:r>
                      <a:r>
                        <a:rPr lang="he-IL" sz="1800" dirty="0" smtClean="0">
                          <a:latin typeface="Arial"/>
                          <a:cs typeface="Arial"/>
                        </a:rPr>
                        <a:t>־</a:t>
                      </a:r>
                      <a:r>
                        <a:rPr lang="en-US" sz="1800" dirty="0" smtClean="0"/>
                        <a:t>pH</a:t>
                      </a:r>
                      <a:endParaRPr lang="he-IL" sz="1800" dirty="0"/>
                    </a:p>
                  </a:txBody>
                  <a:tcPr marL="91449" marR="91449" marT="45740" marB="45740"/>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schemeClr val="tx1"/>
                          </a:solidFill>
                          <a:effectLst/>
                          <a:uLnTx/>
                          <a:uFillTx/>
                          <a:latin typeface="+mn-lt"/>
                          <a:ea typeface="+mn-ea"/>
                          <a:cs typeface="+mn-cs"/>
                        </a:rPr>
                        <a:t>דרגת ה</a:t>
                      </a:r>
                      <a:r>
                        <a:rPr kumimoji="0" lang="he-IL" sz="1800" b="0" i="0" u="none" strike="noStrike" kern="1200" cap="none" spc="0" normalizeH="0" baseline="0" noProof="0" dirty="0" smtClean="0">
                          <a:ln>
                            <a:noFill/>
                          </a:ln>
                          <a:solidFill>
                            <a:schemeClr val="tx1"/>
                          </a:solidFill>
                          <a:effectLst/>
                          <a:uLnTx/>
                          <a:uFillTx/>
                          <a:latin typeface="Arial"/>
                          <a:ea typeface="+mn-ea"/>
                          <a:cs typeface="Arial"/>
                        </a:rPr>
                        <a: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pH</a:t>
                      </a:r>
                      <a:r>
                        <a:rPr kumimoji="0" lang="he-IL" sz="1800" b="0" i="0" u="none" strike="noStrike" kern="1200" cap="none" spc="0" normalizeH="0" baseline="0" noProof="0" dirty="0" smtClean="0">
                          <a:ln>
                            <a:noFill/>
                          </a:ln>
                          <a:solidFill>
                            <a:schemeClr val="tx1"/>
                          </a:solidFill>
                          <a:effectLst/>
                          <a:uLnTx/>
                          <a:uFillTx/>
                          <a:latin typeface="+mn-lt"/>
                          <a:ea typeface="+mn-ea"/>
                          <a:cs typeface="+mn-cs"/>
                        </a:rPr>
                        <a:t> משפיעה על המבנה המרחבי של האנזימים (חלבונים). המבנה המרחבי של האנזים קובע את מידת ההתאמה למצע, ולכן הוא משפיע על פעילות האנזים. ולכן דרגת ה</a:t>
                      </a:r>
                      <a:r>
                        <a:rPr kumimoji="0" lang="he-IL" sz="1800" b="0" i="0" u="none" strike="noStrike" kern="1200" cap="none" spc="0" normalizeH="0" baseline="0" noProof="0" dirty="0" smtClean="0">
                          <a:ln>
                            <a:noFill/>
                          </a:ln>
                          <a:solidFill>
                            <a:schemeClr val="tx1"/>
                          </a:solidFill>
                          <a:effectLst/>
                          <a:uLnTx/>
                          <a:uFillTx/>
                          <a:latin typeface="Arial"/>
                          <a:ea typeface="+mn-ea"/>
                          <a:cs typeface="Arial"/>
                        </a:rPr>
                        <a: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pH</a:t>
                      </a:r>
                      <a:r>
                        <a:rPr kumimoji="0" lang="he-IL" sz="1800" b="0" i="0" u="none" strike="noStrike" kern="1200" cap="none" spc="0" normalizeH="0" baseline="0" noProof="0" dirty="0" smtClean="0">
                          <a:ln>
                            <a:noFill/>
                          </a:ln>
                          <a:solidFill>
                            <a:schemeClr val="tx1"/>
                          </a:solidFill>
                          <a:effectLst/>
                          <a:uLnTx/>
                          <a:uFillTx/>
                          <a:latin typeface="+mn-lt"/>
                          <a:ea typeface="+mn-ea"/>
                          <a:cs typeface="+mn-cs"/>
                        </a:rPr>
                        <a:t> צריכה להיות זהה בכל המבחנות.</a:t>
                      </a:r>
                    </a:p>
                  </a:txBody>
                  <a:tcPr marL="91449" marR="91449" marT="45740" marB="45740"/>
                </a:tc>
              </a:tr>
              <a:tr h="914479">
                <a:tc>
                  <a:txBody>
                    <a:bodyPr/>
                    <a:lstStyle/>
                    <a:p>
                      <a:pPr rtl="1"/>
                      <a:r>
                        <a:rPr lang="he-IL" sz="1800" dirty="0" smtClean="0"/>
                        <a:t>ריכוז האנזים</a:t>
                      </a:r>
                      <a:endParaRPr lang="he-IL" sz="1800" dirty="0"/>
                    </a:p>
                  </a:txBody>
                  <a:tcPr marL="91449" marR="91449" marT="45740" marB="45740"/>
                </a:tc>
                <a:tc>
                  <a:txBody>
                    <a:bodyPr/>
                    <a:lstStyle/>
                    <a:p>
                      <a:pPr rtl="1"/>
                      <a:r>
                        <a:rPr lang="he-IL" sz="1800" dirty="0" smtClean="0">
                          <a:solidFill>
                            <a:schemeClr val="tx1"/>
                          </a:solidFill>
                        </a:rPr>
                        <a:t>ככל שריכוז</a:t>
                      </a:r>
                      <a:r>
                        <a:rPr lang="he-IL" sz="1800" baseline="0" dirty="0" smtClean="0">
                          <a:solidFill>
                            <a:schemeClr val="tx1"/>
                          </a:solidFill>
                        </a:rPr>
                        <a:t> האנזים גדול יותר (עד גבול מסוים), כך יהיו התנגשויות אנזים</a:t>
                      </a:r>
                      <a:r>
                        <a:rPr lang="he-IL" sz="1800" baseline="0" dirty="0" smtClean="0">
                          <a:solidFill>
                            <a:schemeClr val="tx1"/>
                          </a:solidFill>
                          <a:latin typeface="Arial"/>
                          <a:cs typeface="Arial"/>
                        </a:rPr>
                        <a:t>־</a:t>
                      </a:r>
                      <a:r>
                        <a:rPr lang="he-IL" sz="1800" baseline="0" dirty="0" smtClean="0">
                          <a:solidFill>
                            <a:schemeClr val="tx1"/>
                          </a:solidFill>
                        </a:rPr>
                        <a:t>מצע רבות יותר, וקצב הפעילות יעלה. לכן ריכוז האנזים צריך להיות זהה בכל המבחנות.</a:t>
                      </a:r>
                      <a:endParaRPr lang="he-IL" sz="1800" dirty="0">
                        <a:solidFill>
                          <a:schemeClr val="tx1"/>
                        </a:solidFill>
                      </a:endParaRPr>
                    </a:p>
                  </a:txBody>
                  <a:tcPr marL="91449" marR="91449" marT="45740" marB="45740"/>
                </a:tc>
              </a:tr>
              <a:tr h="914479">
                <a:tc>
                  <a:txBody>
                    <a:bodyPr/>
                    <a:lstStyle/>
                    <a:p>
                      <a:pPr rtl="1"/>
                      <a:r>
                        <a:rPr lang="he-IL" sz="1800" dirty="0" smtClean="0"/>
                        <a:t>זמן</a:t>
                      </a:r>
                      <a:endParaRPr lang="he-IL" sz="1800" dirty="0"/>
                    </a:p>
                  </a:txBody>
                  <a:tcPr marL="91449" marR="91449" marT="45740" marB="45740"/>
                </a:tc>
                <a:tc>
                  <a:txBody>
                    <a:bodyPr/>
                    <a:lstStyle/>
                    <a:p>
                      <a:pPr rtl="1"/>
                      <a:r>
                        <a:rPr lang="he-IL" sz="1800" dirty="0" smtClean="0">
                          <a:solidFill>
                            <a:schemeClr val="tx1"/>
                          </a:solidFill>
                        </a:rPr>
                        <a:t>ברור שככל שמשך הזמן ארוך יותר, כך תהיה הפעילות</a:t>
                      </a:r>
                      <a:r>
                        <a:rPr lang="he-IL" sz="1800" baseline="0" dirty="0" smtClean="0">
                          <a:solidFill>
                            <a:schemeClr val="tx1"/>
                          </a:solidFill>
                        </a:rPr>
                        <a:t> האנזימתית ארוכה יותר, ולכן משך זמן הפעילות צריך להיות זהה בכל המבחנות.</a:t>
                      </a:r>
                      <a:endParaRPr lang="he-IL" sz="1800" dirty="0">
                        <a:solidFill>
                          <a:schemeClr val="tx1"/>
                        </a:solidFill>
                      </a:endParaRPr>
                    </a:p>
                  </a:txBody>
                  <a:tcPr marL="91449" marR="91449" marT="45740" marB="4574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בקרה (ביקורת)</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9EC5093-0F3C-4647-A884-9D7F2CF29901}" type="slidenum">
              <a:rPr lang="he-IL" sz="1000" smtClean="0">
                <a:solidFill>
                  <a:prstClr val="black">
                    <a:lumMod val="50000"/>
                    <a:lumOff val="50000"/>
                  </a:prstClr>
                </a:solidFill>
              </a:rPr>
              <a:pPr fontAlgn="base">
                <a:spcBef>
                  <a:spcPct val="0"/>
                </a:spcBef>
                <a:spcAft>
                  <a:spcPct val="0"/>
                </a:spcAft>
                <a:defRPr/>
              </a:pPr>
              <a:t>17</a:t>
            </a:fld>
            <a:endParaRPr lang="he-IL" sz="1000" dirty="0" smtClean="0">
              <a:solidFill>
                <a:prstClr val="black">
                  <a:lumMod val="50000"/>
                  <a:lumOff val="50000"/>
                </a:prstClr>
              </a:solidFill>
            </a:endParaRPr>
          </a:p>
        </p:txBody>
      </p:sp>
      <p:sp>
        <p:nvSpPr>
          <p:cNvPr id="7" name="TextBox 6"/>
          <p:cNvSpPr txBox="1"/>
          <p:nvPr/>
        </p:nvSpPr>
        <p:spPr>
          <a:xfrm>
            <a:off x="584200" y="479425"/>
            <a:ext cx="8183563" cy="6463308"/>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u="sng" dirty="0">
                <a:solidFill>
                  <a:prstClr val="black"/>
                </a:solidFill>
                <a:latin typeface="Arial"/>
                <a:cs typeface="Arial"/>
              </a:rPr>
              <a:t>נדון בשני סוגים עיקריים של בקרות</a:t>
            </a:r>
            <a:r>
              <a:rPr lang="he-IL" dirty="0">
                <a:solidFill>
                  <a:prstClr val="black"/>
                </a:solidFill>
                <a:latin typeface="Arial"/>
                <a:cs typeface="Arial"/>
              </a:rPr>
              <a:t>:</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r>
              <a:rPr lang="he-IL" b="1" dirty="0">
                <a:solidFill>
                  <a:schemeClr val="accent3"/>
                </a:solidFill>
                <a:latin typeface="Arial"/>
                <a:cs typeface="Arial"/>
              </a:rPr>
              <a:t>בקרה </a:t>
            </a:r>
            <a:r>
              <a:rPr lang="he-IL" b="1" dirty="0" smtClean="0">
                <a:solidFill>
                  <a:schemeClr val="accent3"/>
                </a:solidFill>
                <a:latin typeface="Arial"/>
                <a:cs typeface="Arial"/>
              </a:rPr>
              <a:t>בלי </a:t>
            </a:r>
            <a:r>
              <a:rPr lang="he-IL" b="1" dirty="0">
                <a:solidFill>
                  <a:schemeClr val="accent3"/>
                </a:solidFill>
                <a:latin typeface="Arial"/>
                <a:cs typeface="Arial"/>
              </a:rPr>
              <a:t>הגורם המשפיע</a:t>
            </a:r>
          </a:p>
          <a:p>
            <a:pPr fontAlgn="auto">
              <a:spcBef>
                <a:spcPts val="0"/>
              </a:spcBef>
              <a:spcAft>
                <a:spcPts val="0"/>
              </a:spcAft>
              <a:defRPr/>
            </a:pPr>
            <a:r>
              <a:rPr lang="he-IL" dirty="0">
                <a:latin typeface="Arial"/>
                <a:cs typeface="Arial"/>
              </a:rPr>
              <a:t>בקרה זו היא טיפול הזהה לשאר הטיפולים בניסוי, אך הושמט בו המשתנה הבלתי תלוי.</a:t>
            </a:r>
          </a:p>
          <a:p>
            <a:pPr fontAlgn="auto">
              <a:spcBef>
                <a:spcPts val="0"/>
              </a:spcBef>
              <a:spcAft>
                <a:spcPts val="0"/>
              </a:spcAft>
              <a:defRPr/>
            </a:pPr>
            <a:r>
              <a:rPr lang="he-IL" dirty="0" smtClean="0">
                <a:latin typeface="Arial"/>
                <a:cs typeface="Arial"/>
              </a:rPr>
              <a:t>לדוגמה, </a:t>
            </a:r>
            <a:r>
              <a:rPr lang="he-IL" dirty="0">
                <a:latin typeface="Arial"/>
                <a:cs typeface="Arial"/>
              </a:rPr>
              <a:t>בניסוי </a:t>
            </a:r>
            <a:r>
              <a:rPr lang="he-IL" dirty="0" smtClean="0">
                <a:latin typeface="Arial"/>
                <a:cs typeface="Arial"/>
              </a:rPr>
              <a:t>שבו נבדקת השאלה אם במיצוי מגזר יש אנזים </a:t>
            </a:r>
            <a:r>
              <a:rPr lang="he-IL" dirty="0" err="1" smtClean="0">
                <a:latin typeface="Arial"/>
                <a:cs typeface="Arial"/>
              </a:rPr>
              <a:t>קטלאז</a:t>
            </a:r>
            <a:r>
              <a:rPr lang="he-IL" smtClean="0">
                <a:latin typeface="Arial"/>
                <a:cs typeface="Arial"/>
              </a:rPr>
              <a:t> המפרק </a:t>
            </a:r>
            <a:r>
              <a:rPr lang="he-IL" dirty="0" smtClean="0">
                <a:latin typeface="Arial"/>
                <a:cs typeface="Arial"/>
              </a:rPr>
              <a:t>מי חמצן, </a:t>
            </a:r>
          </a:p>
          <a:p>
            <a:pPr fontAlgn="auto">
              <a:spcBef>
                <a:spcPts val="0"/>
              </a:spcBef>
              <a:spcAft>
                <a:spcPts val="0"/>
              </a:spcAft>
              <a:defRPr/>
            </a:pPr>
            <a:r>
              <a:rPr lang="he-IL" dirty="0" smtClean="0">
                <a:latin typeface="Arial"/>
                <a:cs typeface="Arial"/>
              </a:rPr>
              <a:t>בקרה בלי </a:t>
            </a:r>
            <a:r>
              <a:rPr lang="he-IL" dirty="0">
                <a:latin typeface="Arial"/>
                <a:cs typeface="Arial"/>
              </a:rPr>
              <a:t>הגורם המשפיע היא מבחנה </a:t>
            </a:r>
            <a:r>
              <a:rPr lang="he-IL" dirty="0" smtClean="0">
                <a:latin typeface="Arial"/>
                <a:cs typeface="Arial"/>
              </a:rPr>
              <a:t>המכילה מי חמצן ואינה מכילה מיצוי גזר (ומבחנת הניסוי מכילה מי חמצן ומיצוי מגזר).</a:t>
            </a:r>
            <a:endParaRPr lang="he-IL" dirty="0">
              <a:latin typeface="Arial"/>
              <a:cs typeface="Arial"/>
            </a:endParaRPr>
          </a:p>
          <a:p>
            <a:pPr fontAlgn="auto">
              <a:spcBef>
                <a:spcPts val="0"/>
              </a:spcBef>
              <a:spcAft>
                <a:spcPts val="0"/>
              </a:spcAft>
              <a:defRPr/>
            </a:pPr>
            <a:r>
              <a:rPr lang="he-IL" dirty="0">
                <a:latin typeface="Arial"/>
                <a:cs typeface="Arial"/>
              </a:rPr>
              <a:t>חשיבותה של בקרה זו היא שלילת הסבר חלופי לתוצאות הניסוי. לדוגמה: המצע מתפרק באופן ספונטני ("מעצמו") </a:t>
            </a:r>
            <a:r>
              <a:rPr lang="he-IL" dirty="0" smtClean="0">
                <a:latin typeface="Arial"/>
                <a:cs typeface="Arial"/>
              </a:rPr>
              <a:t>בלי </a:t>
            </a:r>
            <a:r>
              <a:rPr lang="he-IL" dirty="0">
                <a:latin typeface="Arial"/>
                <a:cs typeface="Arial"/>
              </a:rPr>
              <a:t>קשר לפעילות האנזים.</a:t>
            </a:r>
          </a:p>
          <a:p>
            <a:pPr fontAlgn="auto">
              <a:spcBef>
                <a:spcPts val="0"/>
              </a:spcBef>
              <a:spcAft>
                <a:spcPts val="0"/>
              </a:spcAft>
              <a:defRPr/>
            </a:pPr>
            <a:endParaRPr lang="he-IL" b="1" dirty="0">
              <a:solidFill>
                <a:schemeClr val="accent3"/>
              </a:solidFill>
              <a:latin typeface="Arial"/>
              <a:cs typeface="Arial"/>
            </a:endParaRPr>
          </a:p>
          <a:p>
            <a:pPr fontAlgn="auto">
              <a:spcBef>
                <a:spcPts val="0"/>
              </a:spcBef>
              <a:spcAft>
                <a:spcPts val="0"/>
              </a:spcAft>
              <a:defRPr/>
            </a:pPr>
            <a:r>
              <a:rPr lang="he-IL" b="1" dirty="0">
                <a:solidFill>
                  <a:schemeClr val="accent3"/>
                </a:solidFill>
                <a:latin typeface="Arial"/>
                <a:cs typeface="Arial"/>
              </a:rPr>
              <a:t>בקרה </a:t>
            </a:r>
            <a:r>
              <a:rPr lang="he-IL" b="1" dirty="0" smtClean="0">
                <a:solidFill>
                  <a:schemeClr val="accent3"/>
                </a:solidFill>
                <a:latin typeface="Arial"/>
                <a:cs typeface="Arial"/>
              </a:rPr>
              <a:t>פנימית־</a:t>
            </a:r>
            <a:r>
              <a:rPr lang="he-IL" b="1" dirty="0" smtClean="0">
                <a:solidFill>
                  <a:srgbClr val="FF0000"/>
                </a:solidFill>
                <a:latin typeface="Arial"/>
                <a:cs typeface="Arial"/>
              </a:rPr>
              <a:t>השוואתית</a:t>
            </a:r>
            <a:endParaRPr lang="he-IL" b="1" dirty="0">
              <a:solidFill>
                <a:srgbClr val="FF0000"/>
              </a:solidFill>
              <a:latin typeface="Arial"/>
              <a:cs typeface="Arial"/>
            </a:endParaRPr>
          </a:p>
          <a:p>
            <a:pPr fontAlgn="auto">
              <a:spcBef>
                <a:spcPts val="0"/>
              </a:spcBef>
              <a:spcAft>
                <a:spcPts val="0"/>
              </a:spcAft>
              <a:defRPr/>
            </a:pPr>
            <a:r>
              <a:rPr lang="he-IL" dirty="0">
                <a:latin typeface="Arial"/>
                <a:cs typeface="Arial"/>
              </a:rPr>
              <a:t>מערך ניסוי שבו הגורם המשפיע משתנה </a:t>
            </a:r>
            <a:r>
              <a:rPr lang="he-IL" dirty="0" smtClean="0">
                <a:latin typeface="Arial"/>
                <a:cs typeface="Arial"/>
              </a:rPr>
              <a:t>בהדרגה </a:t>
            </a:r>
            <a:r>
              <a:rPr lang="he-IL" dirty="0">
                <a:latin typeface="Arial"/>
                <a:cs typeface="Arial"/>
              </a:rPr>
              <a:t>וכולל השוואה בין טיפולים שונים, הוא מערך </a:t>
            </a:r>
            <a:r>
              <a:rPr lang="he-IL" dirty="0" smtClean="0">
                <a:latin typeface="Arial"/>
                <a:cs typeface="Arial"/>
              </a:rPr>
              <a:t>שמתקיימת בו בקרה </a:t>
            </a:r>
            <a:r>
              <a:rPr lang="he-IL" dirty="0">
                <a:latin typeface="Arial"/>
                <a:cs typeface="Arial"/>
              </a:rPr>
              <a:t>פנימית. הסיבה לכך היא שההבדל היחיד </a:t>
            </a:r>
            <a:r>
              <a:rPr lang="he-IL" dirty="0" smtClean="0">
                <a:latin typeface="Arial"/>
                <a:cs typeface="Arial"/>
              </a:rPr>
              <a:t>בין הטיפולים </a:t>
            </a:r>
            <a:r>
              <a:rPr lang="he-IL" dirty="0">
                <a:latin typeface="Arial"/>
                <a:cs typeface="Arial"/>
              </a:rPr>
              <a:t>הוא הגורם המשפיע, ואילו שאר הגורמים האחרים קבועים, ולכן </a:t>
            </a:r>
            <a:r>
              <a:rPr lang="he-IL" dirty="0" smtClean="0">
                <a:latin typeface="Arial"/>
                <a:cs typeface="Arial"/>
              </a:rPr>
              <a:t>אפשר </a:t>
            </a:r>
            <a:r>
              <a:rPr lang="he-IL" dirty="0">
                <a:latin typeface="Arial"/>
                <a:cs typeface="Arial"/>
              </a:rPr>
              <a:t>לייחס את ההבדל בתוצאות להשפעת הגורם המשפיע.</a:t>
            </a:r>
          </a:p>
          <a:p>
            <a:pPr fontAlgn="auto">
              <a:spcBef>
                <a:spcPts val="0"/>
              </a:spcBef>
              <a:spcAft>
                <a:spcPts val="0"/>
              </a:spcAft>
              <a:defRPr/>
            </a:pPr>
            <a:r>
              <a:rPr lang="he-IL" dirty="0">
                <a:latin typeface="Arial"/>
                <a:cs typeface="Arial"/>
              </a:rPr>
              <a:t>בניסויים שבהם המשתנה הבלתי תלוי הוא טמפרטורה או דרגת </a:t>
            </a:r>
            <a:r>
              <a:rPr lang="he-IL" dirty="0" smtClean="0">
                <a:latin typeface="Arial"/>
                <a:cs typeface="Arial"/>
              </a:rPr>
              <a:t>ה־</a:t>
            </a:r>
            <a:r>
              <a:rPr lang="en-US" dirty="0" smtClean="0">
                <a:latin typeface="Arial"/>
                <a:cs typeface="Arial"/>
              </a:rPr>
              <a:t>pH</a:t>
            </a:r>
            <a:r>
              <a:rPr lang="he-IL" dirty="0" smtClean="0">
                <a:latin typeface="Arial"/>
                <a:cs typeface="Arial"/>
              </a:rPr>
              <a:t> </a:t>
            </a:r>
            <a:r>
              <a:rPr lang="he-IL" dirty="0">
                <a:latin typeface="Arial"/>
                <a:cs typeface="Arial"/>
              </a:rPr>
              <a:t>אין אפשרות לבצע בקרה </a:t>
            </a:r>
            <a:r>
              <a:rPr lang="he-IL" dirty="0" smtClean="0">
                <a:latin typeface="Arial"/>
                <a:cs typeface="Arial"/>
              </a:rPr>
              <a:t>בלי </a:t>
            </a:r>
            <a:r>
              <a:rPr lang="he-IL" dirty="0">
                <a:latin typeface="Arial"/>
                <a:cs typeface="Arial"/>
              </a:rPr>
              <a:t>הגורם המשפיע. (אי אפשר לבצע טיפול </a:t>
            </a:r>
            <a:r>
              <a:rPr lang="he-IL" dirty="0" smtClean="0">
                <a:latin typeface="Arial"/>
                <a:cs typeface="Arial"/>
              </a:rPr>
              <a:t>"בלי </a:t>
            </a:r>
            <a:r>
              <a:rPr lang="he-IL" dirty="0">
                <a:latin typeface="Arial"/>
                <a:cs typeface="Arial"/>
              </a:rPr>
              <a:t>טמפרטורה" או </a:t>
            </a:r>
            <a:r>
              <a:rPr lang="he-IL" dirty="0" smtClean="0">
                <a:latin typeface="Arial"/>
                <a:cs typeface="Arial"/>
              </a:rPr>
              <a:t>בלי </a:t>
            </a:r>
            <a:r>
              <a:rPr lang="en-US" dirty="0">
                <a:latin typeface="Arial"/>
                <a:cs typeface="Arial"/>
              </a:rPr>
              <a:t>pH</a:t>
            </a:r>
            <a:r>
              <a:rPr lang="he-IL" dirty="0">
                <a:latin typeface="Arial"/>
                <a:cs typeface="Arial"/>
              </a:rPr>
              <a:t>).</a:t>
            </a:r>
          </a:p>
          <a:p>
            <a:pPr fontAlgn="auto">
              <a:spcBef>
                <a:spcPts val="0"/>
              </a:spcBef>
              <a:spcAft>
                <a:spcPts val="0"/>
              </a:spcAft>
              <a:defRPr/>
            </a:pPr>
            <a:endParaRPr lang="he-IL" dirty="0">
              <a:latin typeface="Arial"/>
              <a:cs typeface="Arial"/>
            </a:endParaRPr>
          </a:p>
          <a:p>
            <a:pPr fontAlgn="auto">
              <a:spcBef>
                <a:spcPts val="0"/>
              </a:spcBef>
              <a:spcAft>
                <a:spcPts val="0"/>
              </a:spcAft>
              <a:defRPr/>
            </a:pPr>
            <a:endParaRPr lang="he-IL" dirty="0">
              <a:latin typeface="Arial"/>
              <a:cs typeface="Arial"/>
            </a:endParaRPr>
          </a:p>
          <a:p>
            <a:pPr fontAlgn="auto">
              <a:spcBef>
                <a:spcPts val="0"/>
              </a:spcBef>
              <a:spcAft>
                <a:spcPts val="0"/>
              </a:spcAft>
              <a:defRPr/>
            </a:pPr>
            <a:endParaRPr lang="he-IL" dirty="0">
              <a:latin typeface="Arial"/>
              <a:cs typeface="Arial"/>
            </a:endParaRPr>
          </a:p>
          <a:p>
            <a:pPr fontAlgn="auto">
              <a:spcBef>
                <a:spcPts val="0"/>
              </a:spcBef>
              <a:spcAft>
                <a:spcPts val="0"/>
              </a:spcAft>
              <a:defRPr/>
            </a:pPr>
            <a:endParaRPr lang="he-IL" dirty="0">
              <a:latin typeface="Arial"/>
              <a:cs typeface="Arial"/>
            </a:endParaRPr>
          </a:p>
          <a:p>
            <a:pPr fontAlgn="auto">
              <a:spcBef>
                <a:spcPts val="0"/>
              </a:spcBef>
              <a:spcAft>
                <a:spcPts val="0"/>
              </a:spcAft>
              <a:defRPr/>
            </a:pPr>
            <a:endParaRPr lang="he-IL" dirty="0">
              <a:latin typeface="Arial"/>
              <a:cs typeface="Arial"/>
            </a:endParaRPr>
          </a:p>
          <a:p>
            <a:pPr fontAlgn="auto">
              <a:spcBef>
                <a:spcPts val="0"/>
              </a:spcBef>
              <a:spcAft>
                <a:spcPts val="0"/>
              </a:spcAft>
              <a:defRPr/>
            </a:pPr>
            <a:endParaRPr lang="he-IL" dirty="0">
              <a:latin typeface="Arial"/>
              <a:cs typeface="Arial"/>
            </a:endParaRPr>
          </a:p>
        </p:txBody>
      </p:sp>
      <p:sp>
        <p:nvSpPr>
          <p:cNvPr id="56326" name="מלבן 1"/>
          <p:cNvSpPr>
            <a:spLocks noChangeArrowheads="1"/>
          </p:cNvSpPr>
          <p:nvPr/>
        </p:nvSpPr>
        <p:spPr bwMode="auto">
          <a:xfrm>
            <a:off x="531813" y="5949950"/>
            <a:ext cx="82883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dirty="0">
                <a:solidFill>
                  <a:srgbClr val="000000"/>
                </a:solidFill>
              </a:rPr>
              <a:t>* </a:t>
            </a:r>
            <a:r>
              <a:rPr lang="he-IL" sz="1600" dirty="0" smtClean="0"/>
              <a:t>לעתים</a:t>
            </a:r>
            <a:r>
              <a:rPr lang="he-IL" sz="1600" dirty="0"/>
              <a:t>, מערך הניסוי כולל בקרות נוספות כגון בקרה לשינוי צבע או בקרות שבהן משמיטים אחד מן   </a:t>
            </a:r>
          </a:p>
          <a:p>
            <a:r>
              <a:rPr lang="he-IL" sz="1600" dirty="0"/>
              <a:t>הגורמים הקבועים</a:t>
            </a:r>
            <a:r>
              <a:rPr lang="he-IL" sz="1600" dirty="0">
                <a:solidFill>
                  <a:srgbClr val="000000"/>
                </a:solidFill>
              </a:rPr>
              <a:t>. לא נעסוק בהן במצגת זו.</a:t>
            </a:r>
            <a:endParaRPr lang="he-IL"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שאלה 7: בקרות</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B293E18-D037-4ED0-B1B8-46CD05D08AB5}" type="slidenum">
              <a:rPr lang="he-IL" sz="1000" smtClean="0">
                <a:solidFill>
                  <a:prstClr val="black">
                    <a:lumMod val="50000"/>
                    <a:lumOff val="50000"/>
                  </a:prstClr>
                </a:solidFill>
              </a:rPr>
              <a:pPr fontAlgn="base">
                <a:spcBef>
                  <a:spcPct val="0"/>
                </a:spcBef>
                <a:spcAft>
                  <a:spcPct val="0"/>
                </a:spcAft>
                <a:defRPr/>
              </a:pPr>
              <a:t>18</a:t>
            </a:fld>
            <a:endParaRPr lang="he-IL" sz="1000" dirty="0" smtClean="0">
              <a:solidFill>
                <a:prstClr val="black">
                  <a:lumMod val="50000"/>
                  <a:lumOff val="50000"/>
                </a:prstClr>
              </a:solidFill>
            </a:endParaRPr>
          </a:p>
        </p:txBody>
      </p:sp>
      <p:sp>
        <p:nvSpPr>
          <p:cNvPr id="7" name="TextBox 6"/>
          <p:cNvSpPr txBox="1"/>
          <p:nvPr/>
        </p:nvSpPr>
        <p:spPr>
          <a:xfrm>
            <a:off x="584200" y="479425"/>
            <a:ext cx="8183563" cy="230822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p:txBody>
      </p:sp>
      <p:sp>
        <p:nvSpPr>
          <p:cNvPr id="10" name="TextBox 9"/>
          <p:cNvSpPr txBox="1"/>
          <p:nvPr/>
        </p:nvSpPr>
        <p:spPr>
          <a:xfrm>
            <a:off x="477838" y="620713"/>
            <a:ext cx="8183562" cy="646112"/>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chemeClr val="tx2"/>
                </a:solidFill>
                <a:latin typeface="Arial"/>
                <a:cs typeface="Arial"/>
              </a:rPr>
              <a:t>שאלה 7:</a:t>
            </a:r>
          </a:p>
          <a:p>
            <a:pPr fontAlgn="auto">
              <a:spcBef>
                <a:spcPts val="0"/>
              </a:spcBef>
              <a:spcAft>
                <a:spcPts val="0"/>
              </a:spcAft>
              <a:defRPr/>
            </a:pPr>
            <a:r>
              <a:rPr lang="he-IL" dirty="0">
                <a:solidFill>
                  <a:schemeClr val="tx2"/>
                </a:solidFill>
                <a:latin typeface="Arial"/>
                <a:cs typeface="Arial"/>
              </a:rPr>
              <a:t>ציינו </a:t>
            </a:r>
            <a:r>
              <a:rPr lang="he-IL" dirty="0" smtClean="0">
                <a:solidFill>
                  <a:schemeClr val="tx2"/>
                </a:solidFill>
                <a:latin typeface="Arial"/>
                <a:cs typeface="Arial"/>
              </a:rPr>
              <a:t>מהן </a:t>
            </a:r>
            <a:r>
              <a:rPr lang="he-IL" dirty="0">
                <a:solidFill>
                  <a:schemeClr val="tx2"/>
                </a:solidFill>
                <a:latin typeface="Arial"/>
                <a:cs typeface="Arial"/>
              </a:rPr>
              <a:t>הבקרות </a:t>
            </a:r>
            <a:r>
              <a:rPr lang="he-IL" dirty="0">
                <a:solidFill>
                  <a:srgbClr val="1D4C72"/>
                </a:solidFill>
                <a:latin typeface="Arial"/>
                <a:cs typeface="Arial"/>
              </a:rPr>
              <a:t>במערך הניסוי </a:t>
            </a:r>
            <a:r>
              <a:rPr lang="he-IL" dirty="0" smtClean="0">
                <a:solidFill>
                  <a:srgbClr val="1D4C72"/>
                </a:solidFill>
                <a:latin typeface="Arial"/>
                <a:cs typeface="Arial"/>
              </a:rPr>
              <a:t>שלנו </a:t>
            </a:r>
            <a:r>
              <a:rPr lang="he-IL" dirty="0">
                <a:solidFill>
                  <a:srgbClr val="1D4C72"/>
                </a:solidFill>
                <a:latin typeface="Arial"/>
                <a:cs typeface="Arial"/>
              </a:rPr>
              <a:t>והסבירו את חשיבותן.</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A55936AD-E960-4080-9FC7-DB5919812E23}" type="slidenum">
              <a:rPr lang="he-IL" sz="1000" smtClean="0">
                <a:solidFill>
                  <a:prstClr val="black">
                    <a:lumMod val="50000"/>
                    <a:lumOff val="50000"/>
                  </a:prstClr>
                </a:solidFill>
              </a:rPr>
              <a:pPr fontAlgn="base">
                <a:spcBef>
                  <a:spcPct val="0"/>
                </a:spcBef>
                <a:spcAft>
                  <a:spcPct val="0"/>
                </a:spcAft>
                <a:defRPr/>
              </a:pPr>
              <a:t>19</a:t>
            </a:fld>
            <a:endParaRPr lang="he-IL" sz="1000" dirty="0" smtClean="0">
              <a:solidFill>
                <a:prstClr val="black">
                  <a:lumMod val="50000"/>
                  <a:lumOff val="50000"/>
                </a:prstClr>
              </a:solidFill>
            </a:endParaRPr>
          </a:p>
        </p:txBody>
      </p:sp>
      <p:sp>
        <p:nvSpPr>
          <p:cNvPr id="10" name="TextBox 9"/>
          <p:cNvSpPr txBox="1"/>
          <p:nvPr/>
        </p:nvSpPr>
        <p:spPr>
          <a:xfrm>
            <a:off x="477838" y="548680"/>
            <a:ext cx="8183562" cy="646112"/>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chemeClr val="tx2"/>
                </a:solidFill>
                <a:latin typeface="Arial"/>
                <a:cs typeface="Arial"/>
              </a:rPr>
              <a:t>שאלה 7:</a:t>
            </a:r>
          </a:p>
          <a:p>
            <a:pPr fontAlgn="auto">
              <a:spcBef>
                <a:spcPts val="0"/>
              </a:spcBef>
              <a:spcAft>
                <a:spcPts val="0"/>
              </a:spcAft>
              <a:defRPr/>
            </a:pPr>
            <a:r>
              <a:rPr lang="he-IL" dirty="0" smtClean="0">
                <a:solidFill>
                  <a:schemeClr val="tx2"/>
                </a:solidFill>
                <a:latin typeface="Arial"/>
                <a:cs typeface="Arial"/>
              </a:rPr>
              <a:t>ציינו מהן הבקרות </a:t>
            </a:r>
            <a:r>
              <a:rPr lang="he-IL" dirty="0" smtClean="0">
                <a:solidFill>
                  <a:srgbClr val="1D4C72"/>
                </a:solidFill>
                <a:latin typeface="Arial"/>
                <a:cs typeface="Arial"/>
              </a:rPr>
              <a:t>במערך הניסוי שלנו והסבירו את חשיבותן.</a:t>
            </a:r>
            <a:endParaRPr lang="he-IL" dirty="0">
              <a:solidFill>
                <a:srgbClr val="1D4C72"/>
              </a:solidFill>
              <a:latin typeface="Arial"/>
              <a:cs typeface="Arial"/>
            </a:endParaRPr>
          </a:p>
        </p:txBody>
      </p:sp>
      <p:sp>
        <p:nvSpPr>
          <p:cNvPr id="33" name="Rectangle 14"/>
          <p:cNvSpPr/>
          <p:nvPr/>
        </p:nvSpPr>
        <p:spPr>
          <a:xfrm>
            <a:off x="533722" y="1231132"/>
            <a:ext cx="8286750" cy="5436487"/>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smtClean="0">
                <a:solidFill>
                  <a:prstClr val="black"/>
                </a:solidFill>
              </a:rPr>
              <a:t>תשובה:</a:t>
            </a:r>
            <a:endParaRPr lang="he-IL" b="1" dirty="0">
              <a:solidFill>
                <a:prstClr val="black"/>
              </a:solidFill>
            </a:endParaRPr>
          </a:p>
        </p:txBody>
      </p:sp>
      <p:sp>
        <p:nvSpPr>
          <p:cNvPr id="7" name="TextBox 6"/>
          <p:cNvSpPr txBox="1"/>
          <p:nvPr/>
        </p:nvSpPr>
        <p:spPr>
          <a:xfrm>
            <a:off x="467544" y="1196752"/>
            <a:ext cx="4176465" cy="2031325"/>
          </a:xfrm>
          <a:prstGeom prst="rect">
            <a:avLst/>
          </a:prstGeom>
          <a:noFill/>
          <a:ln w="19050">
            <a:noFill/>
          </a:ln>
          <a:effectLst>
            <a:outerShdw sx="102000" sy="102000" algn="tl" rotWithShape="0">
              <a:schemeClr val="bg1">
                <a:lumMod val="65000"/>
                <a:alpha val="0"/>
              </a:schemeClr>
            </a:outerShdw>
          </a:effectLst>
        </p:spPr>
        <p:txBody>
          <a:bodyPr wrap="square" rtlCol="1">
            <a:spAutoFit/>
          </a:bodyPr>
          <a:lstStyle/>
          <a:p>
            <a:pPr fontAlgn="auto">
              <a:spcBef>
                <a:spcPts val="0"/>
              </a:spcBef>
              <a:spcAft>
                <a:spcPts val="0"/>
              </a:spcAft>
              <a:defRPr/>
            </a:pPr>
            <a:r>
              <a:rPr lang="he-IL" b="1" dirty="0">
                <a:solidFill>
                  <a:schemeClr val="accent3"/>
                </a:solidFill>
                <a:latin typeface="Arial"/>
                <a:cs typeface="Arial"/>
              </a:rPr>
              <a:t>                   בקרה פנימית </a:t>
            </a:r>
          </a:p>
          <a:p>
            <a:pPr fontAlgn="auto">
              <a:spcBef>
                <a:spcPts val="0"/>
              </a:spcBef>
              <a:spcAft>
                <a:spcPts val="0"/>
              </a:spcAft>
              <a:defRPr/>
            </a:pPr>
            <a:r>
              <a:rPr lang="he-IL" dirty="0">
                <a:latin typeface="Arial"/>
                <a:cs typeface="Arial"/>
              </a:rPr>
              <a:t>כל אחת </a:t>
            </a:r>
            <a:r>
              <a:rPr lang="he-IL" dirty="0" smtClean="0">
                <a:latin typeface="Arial"/>
                <a:cs typeface="Arial"/>
              </a:rPr>
              <a:t>מן המבחנות מכילה ריכוז מצע שונה.</a:t>
            </a:r>
            <a:endParaRPr lang="he-IL" dirty="0">
              <a:latin typeface="Arial"/>
              <a:cs typeface="Arial"/>
            </a:endParaRPr>
          </a:p>
          <a:p>
            <a:pPr fontAlgn="auto">
              <a:spcBef>
                <a:spcPts val="0"/>
              </a:spcBef>
              <a:spcAft>
                <a:spcPts val="0"/>
              </a:spcAft>
              <a:defRPr/>
            </a:pPr>
            <a:r>
              <a:rPr lang="he-IL" dirty="0">
                <a:latin typeface="Arial"/>
                <a:cs typeface="Arial"/>
              </a:rPr>
              <a:t>חשיבותה: מכיוון שההבדל היחידי בין </a:t>
            </a:r>
            <a:endParaRPr lang="he-IL" dirty="0" smtClean="0">
              <a:latin typeface="Arial"/>
              <a:cs typeface="Arial"/>
            </a:endParaRPr>
          </a:p>
          <a:p>
            <a:pPr fontAlgn="auto">
              <a:spcBef>
                <a:spcPts val="0"/>
              </a:spcBef>
              <a:spcAft>
                <a:spcPts val="0"/>
              </a:spcAft>
              <a:defRPr/>
            </a:pPr>
            <a:r>
              <a:rPr lang="he-IL" dirty="0" smtClean="0">
                <a:latin typeface="Arial"/>
                <a:cs typeface="Arial"/>
              </a:rPr>
              <a:t>המבחנות הוא ריכוז </a:t>
            </a:r>
            <a:r>
              <a:rPr lang="he-IL" dirty="0">
                <a:latin typeface="Arial"/>
                <a:cs typeface="Arial"/>
              </a:rPr>
              <a:t>המצע, אפשר לקבוע </a:t>
            </a:r>
            <a:endParaRPr lang="he-IL" dirty="0" smtClean="0">
              <a:latin typeface="Arial"/>
              <a:cs typeface="Arial"/>
            </a:endParaRPr>
          </a:p>
          <a:p>
            <a:pPr fontAlgn="auto">
              <a:spcBef>
                <a:spcPts val="0"/>
              </a:spcBef>
              <a:spcAft>
                <a:spcPts val="0"/>
              </a:spcAft>
              <a:defRPr/>
            </a:pPr>
            <a:r>
              <a:rPr lang="he-IL" dirty="0" smtClean="0">
                <a:latin typeface="Arial"/>
                <a:cs typeface="Arial"/>
              </a:rPr>
              <a:t>בביטחון שההבדל בין התוצאות </a:t>
            </a:r>
            <a:r>
              <a:rPr lang="he-IL" dirty="0">
                <a:latin typeface="Arial"/>
                <a:cs typeface="Arial"/>
              </a:rPr>
              <a:t>במבחנות </a:t>
            </a:r>
            <a:endParaRPr lang="he-IL" dirty="0" smtClean="0">
              <a:latin typeface="Arial"/>
              <a:cs typeface="Arial"/>
            </a:endParaRPr>
          </a:p>
          <a:p>
            <a:pPr fontAlgn="auto">
              <a:spcBef>
                <a:spcPts val="0"/>
              </a:spcBef>
              <a:spcAft>
                <a:spcPts val="0"/>
              </a:spcAft>
              <a:defRPr/>
            </a:pPr>
            <a:r>
              <a:rPr lang="he-IL" dirty="0" smtClean="0">
                <a:latin typeface="Arial"/>
                <a:cs typeface="Arial"/>
              </a:rPr>
              <a:t>השונות </a:t>
            </a:r>
            <a:r>
              <a:rPr lang="he-IL" dirty="0">
                <a:latin typeface="Arial"/>
                <a:cs typeface="Arial"/>
              </a:rPr>
              <a:t>נובע מהשפעת </a:t>
            </a:r>
            <a:r>
              <a:rPr lang="he-IL" dirty="0" smtClean="0">
                <a:latin typeface="Arial"/>
                <a:cs typeface="Arial"/>
              </a:rPr>
              <a:t>ריכוז </a:t>
            </a:r>
            <a:r>
              <a:rPr lang="he-IL" dirty="0">
                <a:latin typeface="Arial"/>
                <a:cs typeface="Arial"/>
              </a:rPr>
              <a:t>המצע.</a:t>
            </a:r>
          </a:p>
          <a:p>
            <a:pPr fontAlgn="auto">
              <a:spcBef>
                <a:spcPts val="0"/>
              </a:spcBef>
              <a:spcAft>
                <a:spcPts val="0"/>
              </a:spcAft>
              <a:defRPr/>
            </a:pPr>
            <a:endParaRPr lang="he-IL" dirty="0">
              <a:latin typeface="Arial"/>
              <a:cs typeface="Arial"/>
            </a:endParaRPr>
          </a:p>
        </p:txBody>
      </p:sp>
      <p:sp>
        <p:nvSpPr>
          <p:cNvPr id="5" name="סוגר מסולסל שמאלי 4"/>
          <p:cNvSpPr/>
          <p:nvPr/>
        </p:nvSpPr>
        <p:spPr>
          <a:xfrm rot="5400000">
            <a:off x="2036949" y="1817495"/>
            <a:ext cx="273226" cy="254793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solidFill>
                <a:prstClr val="black"/>
              </a:solidFill>
            </a:endParaRPr>
          </a:p>
        </p:txBody>
      </p:sp>
      <p:sp>
        <p:nvSpPr>
          <p:cNvPr id="2" name="מלבן 1"/>
          <p:cNvSpPr/>
          <p:nvPr/>
        </p:nvSpPr>
        <p:spPr>
          <a:xfrm>
            <a:off x="4932040" y="1484784"/>
            <a:ext cx="3369891" cy="3416320"/>
          </a:xfrm>
          <a:prstGeom prst="rect">
            <a:avLst/>
          </a:prstGeom>
        </p:spPr>
        <p:txBody>
          <a:bodyPr wrap="square">
            <a:spAutoFit/>
          </a:bodyPr>
          <a:lstStyle/>
          <a:p>
            <a:pPr>
              <a:defRPr/>
            </a:pPr>
            <a:r>
              <a:rPr lang="he-IL" b="1" dirty="0">
                <a:solidFill>
                  <a:schemeClr val="accent3"/>
                </a:solidFill>
                <a:latin typeface="Arial"/>
                <a:cs typeface="Arial"/>
              </a:rPr>
              <a:t>בקרה </a:t>
            </a:r>
            <a:r>
              <a:rPr lang="he-IL" b="1" dirty="0" smtClean="0">
                <a:solidFill>
                  <a:schemeClr val="accent3"/>
                </a:solidFill>
                <a:latin typeface="Arial"/>
                <a:cs typeface="Arial"/>
              </a:rPr>
              <a:t>בלי הגורם </a:t>
            </a:r>
            <a:r>
              <a:rPr lang="he-IL" b="1" dirty="0">
                <a:solidFill>
                  <a:schemeClr val="accent3"/>
                </a:solidFill>
                <a:latin typeface="Arial"/>
                <a:cs typeface="Arial"/>
              </a:rPr>
              <a:t>המשפיע:</a:t>
            </a:r>
          </a:p>
          <a:p>
            <a:pPr>
              <a:defRPr/>
            </a:pPr>
            <a:r>
              <a:rPr lang="he-IL" dirty="0" smtClean="0">
                <a:latin typeface="Arial"/>
                <a:cs typeface="Arial"/>
              </a:rPr>
              <a:t>מבחנה עם אנזים </a:t>
            </a:r>
            <a:r>
              <a:rPr lang="he-IL" u="sng" dirty="0" smtClean="0">
                <a:latin typeface="Arial"/>
                <a:cs typeface="Arial"/>
              </a:rPr>
              <a:t>בלי מצע</a:t>
            </a:r>
            <a:r>
              <a:rPr lang="he-IL" dirty="0" smtClean="0">
                <a:latin typeface="Arial"/>
                <a:cs typeface="Arial"/>
              </a:rPr>
              <a:t>.</a:t>
            </a:r>
            <a:endParaRPr lang="he-IL" dirty="0">
              <a:latin typeface="Arial"/>
              <a:cs typeface="Arial"/>
            </a:endParaRPr>
          </a:p>
          <a:p>
            <a:pPr>
              <a:defRPr/>
            </a:pPr>
            <a:r>
              <a:rPr lang="he-IL" dirty="0">
                <a:latin typeface="Arial"/>
                <a:cs typeface="Arial"/>
              </a:rPr>
              <a:t>חשיבותה: </a:t>
            </a:r>
            <a:endParaRPr lang="he-IL" dirty="0" smtClean="0">
              <a:latin typeface="Arial"/>
              <a:cs typeface="Arial"/>
            </a:endParaRPr>
          </a:p>
          <a:p>
            <a:pPr>
              <a:defRPr/>
            </a:pPr>
            <a:r>
              <a:rPr lang="he-IL" dirty="0" smtClean="0">
                <a:latin typeface="Arial"/>
                <a:cs typeface="Arial"/>
              </a:rPr>
              <a:t>שלילת </a:t>
            </a:r>
            <a:r>
              <a:rPr lang="he-IL" dirty="0">
                <a:latin typeface="Arial"/>
                <a:cs typeface="Arial"/>
              </a:rPr>
              <a:t>האפשרות </a:t>
            </a:r>
            <a:r>
              <a:rPr lang="he-IL" dirty="0" smtClean="0">
                <a:latin typeface="Arial"/>
                <a:cs typeface="Arial"/>
              </a:rPr>
              <a:t>שמסיבה בלתי צפויה כלשהי</a:t>
            </a:r>
            <a:r>
              <a:rPr lang="he-IL" dirty="0">
                <a:latin typeface="Arial"/>
                <a:cs typeface="Arial"/>
              </a:rPr>
              <a:t>, </a:t>
            </a:r>
            <a:r>
              <a:rPr lang="he-IL" dirty="0" smtClean="0">
                <a:latin typeface="Arial"/>
                <a:cs typeface="Arial"/>
              </a:rPr>
              <a:t>תמיסת האנזים הכילה מראש את תוצרי הפירוק, או שהיא הכילה את המצע.</a:t>
            </a:r>
          </a:p>
          <a:p>
            <a:pPr>
              <a:defRPr/>
            </a:pPr>
            <a:r>
              <a:rPr lang="he-IL" dirty="0" smtClean="0">
                <a:latin typeface="Arial"/>
                <a:cs typeface="Arial"/>
              </a:rPr>
              <a:t>כלומר הבקרה מאפשרת לנו לקבוע בביטחון שהחומרים שנוצרים במבחנות האחרות הן תוצרי פירוק המצע שהוספנו למבחנות.</a:t>
            </a:r>
          </a:p>
          <a:p>
            <a:pPr>
              <a:defRPr/>
            </a:pPr>
            <a:endParaRPr lang="he-IL" dirty="0" smtClean="0">
              <a:latin typeface="Arial"/>
              <a:cs typeface="Arial"/>
            </a:endParaRPr>
          </a:p>
        </p:txBody>
      </p:sp>
      <p:grpSp>
        <p:nvGrpSpPr>
          <p:cNvPr id="58378" name="קבוצה 29"/>
          <p:cNvGrpSpPr>
            <a:grpSpLocks/>
          </p:cNvGrpSpPr>
          <p:nvPr/>
        </p:nvGrpSpPr>
        <p:grpSpPr bwMode="auto">
          <a:xfrm>
            <a:off x="683568" y="3212976"/>
            <a:ext cx="3725862" cy="2414587"/>
            <a:chOff x="2483768" y="3552716"/>
            <a:chExt cx="3726222" cy="2415221"/>
          </a:xfrm>
        </p:grpSpPr>
        <p:grpSp>
          <p:nvGrpSpPr>
            <p:cNvPr id="58380" name="קבוצה 2"/>
            <p:cNvGrpSpPr>
              <a:grpSpLocks/>
            </p:cNvGrpSpPr>
            <p:nvPr/>
          </p:nvGrpSpPr>
          <p:grpSpPr bwMode="auto">
            <a:xfrm>
              <a:off x="2672769" y="3563424"/>
              <a:ext cx="387620" cy="1744722"/>
              <a:chOff x="5868144" y="1917072"/>
              <a:chExt cx="864206" cy="2592048"/>
            </a:xfrm>
          </p:grpSpPr>
          <p:sp>
            <p:nvSpPr>
              <p:cNvPr id="51" name="פחית 50"/>
              <p:cNvSpPr/>
              <p:nvPr/>
            </p:nvSpPr>
            <p:spPr>
              <a:xfrm>
                <a:off x="5867986" y="1917677"/>
                <a:ext cx="863686" cy="2590281"/>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2" name="פחית 51"/>
              <p:cNvSpPr/>
              <p:nvPr/>
            </p:nvSpPr>
            <p:spPr>
              <a:xfrm>
                <a:off x="5867986" y="3293027"/>
                <a:ext cx="863686" cy="1214931"/>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8381" name="קבוצה 2"/>
            <p:cNvGrpSpPr>
              <a:grpSpLocks/>
            </p:cNvGrpSpPr>
            <p:nvPr/>
          </p:nvGrpSpPr>
          <p:grpSpPr bwMode="auto">
            <a:xfrm>
              <a:off x="3229933" y="3552716"/>
              <a:ext cx="387620" cy="1744722"/>
              <a:chOff x="5868144" y="1917072"/>
              <a:chExt cx="864206" cy="2592048"/>
            </a:xfrm>
          </p:grpSpPr>
          <p:sp>
            <p:nvSpPr>
              <p:cNvPr id="49" name="פחית 48"/>
              <p:cNvSpPr/>
              <p:nvPr/>
            </p:nvSpPr>
            <p:spPr>
              <a:xfrm>
                <a:off x="5868215" y="1917072"/>
                <a:ext cx="863686" cy="2592639"/>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0" name="פחית 49"/>
              <p:cNvSpPr/>
              <p:nvPr/>
            </p:nvSpPr>
            <p:spPr>
              <a:xfrm>
                <a:off x="5868215" y="3294781"/>
                <a:ext cx="863686" cy="1214931"/>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8382" name="קבוצה 2"/>
            <p:cNvGrpSpPr>
              <a:grpSpLocks/>
            </p:cNvGrpSpPr>
            <p:nvPr/>
          </p:nvGrpSpPr>
          <p:grpSpPr bwMode="auto">
            <a:xfrm>
              <a:off x="3779912" y="3563424"/>
              <a:ext cx="387620" cy="1744722"/>
              <a:chOff x="5868144" y="1917072"/>
              <a:chExt cx="864206" cy="2592048"/>
            </a:xfrm>
          </p:grpSpPr>
          <p:sp>
            <p:nvSpPr>
              <p:cNvPr id="47" name="פחית 46"/>
              <p:cNvSpPr/>
              <p:nvPr/>
            </p:nvSpPr>
            <p:spPr>
              <a:xfrm>
                <a:off x="5866764" y="1917677"/>
                <a:ext cx="867225" cy="2590281"/>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8" name="פחית 47"/>
              <p:cNvSpPr/>
              <p:nvPr/>
            </p:nvSpPr>
            <p:spPr>
              <a:xfrm>
                <a:off x="5866764" y="3293027"/>
                <a:ext cx="867225" cy="1214931"/>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8383" name="קבוצה 2"/>
            <p:cNvGrpSpPr>
              <a:grpSpLocks/>
            </p:cNvGrpSpPr>
            <p:nvPr/>
          </p:nvGrpSpPr>
          <p:grpSpPr bwMode="auto">
            <a:xfrm>
              <a:off x="4375809" y="3552716"/>
              <a:ext cx="387620" cy="1744722"/>
              <a:chOff x="5868144" y="1917072"/>
              <a:chExt cx="864206" cy="2592048"/>
            </a:xfrm>
          </p:grpSpPr>
          <p:sp>
            <p:nvSpPr>
              <p:cNvPr id="45" name="פחית 44"/>
              <p:cNvSpPr/>
              <p:nvPr/>
            </p:nvSpPr>
            <p:spPr>
              <a:xfrm>
                <a:off x="5869130" y="1917072"/>
                <a:ext cx="863686" cy="2592639"/>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6" name="פחית 45"/>
              <p:cNvSpPr/>
              <p:nvPr/>
            </p:nvSpPr>
            <p:spPr>
              <a:xfrm>
                <a:off x="5869130" y="3294781"/>
                <a:ext cx="863686" cy="1214931"/>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8384" name="קבוצה 2"/>
            <p:cNvGrpSpPr>
              <a:grpSpLocks/>
            </p:cNvGrpSpPr>
            <p:nvPr/>
          </p:nvGrpSpPr>
          <p:grpSpPr bwMode="auto">
            <a:xfrm>
              <a:off x="4932040" y="3552716"/>
              <a:ext cx="387620" cy="1744722"/>
              <a:chOff x="5868144" y="1917072"/>
              <a:chExt cx="864206" cy="2592048"/>
            </a:xfrm>
          </p:grpSpPr>
          <p:sp>
            <p:nvSpPr>
              <p:cNvPr id="43" name="פחית 42"/>
              <p:cNvSpPr/>
              <p:nvPr/>
            </p:nvSpPr>
            <p:spPr>
              <a:xfrm>
                <a:off x="5867899" y="1917072"/>
                <a:ext cx="863686" cy="2592639"/>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4" name="פחית 43"/>
              <p:cNvSpPr/>
              <p:nvPr/>
            </p:nvSpPr>
            <p:spPr>
              <a:xfrm>
                <a:off x="5867899" y="3294781"/>
                <a:ext cx="863686" cy="1214931"/>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8385" name="קבוצה 2"/>
            <p:cNvGrpSpPr>
              <a:grpSpLocks/>
            </p:cNvGrpSpPr>
            <p:nvPr/>
          </p:nvGrpSpPr>
          <p:grpSpPr bwMode="auto">
            <a:xfrm>
              <a:off x="5508104" y="3576811"/>
              <a:ext cx="387620" cy="1744722"/>
              <a:chOff x="5868144" y="1917072"/>
              <a:chExt cx="864206" cy="2592048"/>
            </a:xfrm>
          </p:grpSpPr>
          <p:sp>
            <p:nvSpPr>
              <p:cNvPr id="41" name="פחית 40"/>
              <p:cNvSpPr/>
              <p:nvPr/>
            </p:nvSpPr>
            <p:spPr>
              <a:xfrm>
                <a:off x="5868463" y="1916660"/>
                <a:ext cx="863686" cy="2592641"/>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2" name="פחית 41"/>
              <p:cNvSpPr/>
              <p:nvPr/>
            </p:nvSpPr>
            <p:spPr>
              <a:xfrm>
                <a:off x="5868463" y="3294369"/>
                <a:ext cx="863686" cy="1214932"/>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
          <p:nvSpPr>
            <p:cNvPr id="37" name="חץ שמאלה 36"/>
            <p:cNvSpPr/>
            <p:nvPr/>
          </p:nvSpPr>
          <p:spPr>
            <a:xfrm>
              <a:off x="2672698" y="5445513"/>
              <a:ext cx="2646619" cy="215957"/>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8387" name="מלבן 37"/>
            <p:cNvSpPr>
              <a:spLocks noChangeArrowheads="1"/>
            </p:cNvSpPr>
            <p:nvPr/>
          </p:nvSpPr>
          <p:spPr bwMode="auto">
            <a:xfrm>
              <a:off x="2483768" y="5629383"/>
              <a:ext cx="24991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600" b="1">
                  <a:solidFill>
                    <a:srgbClr val="1D4C72"/>
                  </a:solidFill>
                </a:rPr>
                <a:t>ריכוז מצע הולך וגדל</a:t>
              </a:r>
              <a:endParaRPr lang="he-IL" sz="1600" b="1"/>
            </a:p>
          </p:txBody>
        </p:sp>
        <p:sp>
          <p:nvSpPr>
            <p:cNvPr id="58388" name="מלבן 38"/>
            <p:cNvSpPr>
              <a:spLocks noChangeArrowheads="1"/>
            </p:cNvSpPr>
            <p:nvPr/>
          </p:nvSpPr>
          <p:spPr bwMode="auto">
            <a:xfrm>
              <a:off x="5319660" y="5327893"/>
              <a:ext cx="89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dirty="0">
                  <a:solidFill>
                    <a:srgbClr val="1D4C72"/>
                  </a:solidFill>
                </a:rPr>
                <a:t>מבחנה </a:t>
              </a:r>
            </a:p>
            <a:p>
              <a:r>
                <a:rPr lang="he-IL" sz="1400" b="1" dirty="0" smtClean="0">
                  <a:solidFill>
                    <a:srgbClr val="1D4C72"/>
                  </a:solidFill>
                </a:rPr>
                <a:t>בלי מצע</a:t>
              </a:r>
              <a:endParaRPr lang="he-IL" sz="1400" b="1" dirty="0"/>
            </a:p>
          </p:txBody>
        </p:sp>
      </p:grpSp>
      <p:cxnSp>
        <p:nvCxnSpPr>
          <p:cNvPr id="9" name="מחבר חץ ישר 8"/>
          <p:cNvCxnSpPr/>
          <p:nvPr/>
        </p:nvCxnSpPr>
        <p:spPr>
          <a:xfrm flipH="1">
            <a:off x="3901430" y="3645024"/>
            <a:ext cx="9794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מלבן 34"/>
          <p:cNvSpPr/>
          <p:nvPr/>
        </p:nvSpPr>
        <p:spPr>
          <a:xfrm>
            <a:off x="577826" y="6084585"/>
            <a:ext cx="7954614" cy="584775"/>
          </a:xfrm>
          <a:prstGeom prst="rect">
            <a:avLst/>
          </a:prstGeom>
        </p:spPr>
        <p:txBody>
          <a:bodyPr wrap="square">
            <a:spAutoFit/>
          </a:bodyPr>
          <a:lstStyle/>
          <a:p>
            <a:pPr>
              <a:defRPr/>
            </a:pPr>
            <a:r>
              <a:rPr lang="he-IL" sz="1600" b="1" dirty="0" smtClean="0">
                <a:solidFill>
                  <a:schemeClr val="accent3"/>
                </a:solidFill>
                <a:latin typeface="Arial"/>
                <a:cs typeface="Arial"/>
              </a:rPr>
              <a:t>כדאי להוסיף עוד בקרה:</a:t>
            </a:r>
            <a:r>
              <a:rPr lang="he-IL" sz="1600" b="1" dirty="0">
                <a:solidFill>
                  <a:schemeClr val="accent3"/>
                </a:solidFill>
                <a:latin typeface="Arial"/>
                <a:cs typeface="Arial"/>
              </a:rPr>
              <a:t> </a:t>
            </a:r>
            <a:r>
              <a:rPr lang="he-IL" sz="1600" dirty="0" smtClean="0">
                <a:latin typeface="Arial"/>
                <a:cs typeface="Arial"/>
              </a:rPr>
              <a:t>מבחנה עם מצע </a:t>
            </a:r>
            <a:r>
              <a:rPr lang="he-IL" sz="1600" u="sng" dirty="0" smtClean="0">
                <a:latin typeface="Arial"/>
                <a:cs typeface="Arial"/>
              </a:rPr>
              <a:t>בלי אנזים</a:t>
            </a:r>
            <a:r>
              <a:rPr lang="he-IL" sz="1600" dirty="0" smtClean="0">
                <a:latin typeface="Arial"/>
                <a:cs typeface="Arial"/>
              </a:rPr>
              <a:t>. חשיבותה</a:t>
            </a:r>
            <a:r>
              <a:rPr lang="he-IL" sz="1600" dirty="0">
                <a:latin typeface="Arial"/>
                <a:cs typeface="Arial"/>
              </a:rPr>
              <a:t>: שלילת האפשרות שמי החמצן מתפרקים </a:t>
            </a:r>
            <a:r>
              <a:rPr lang="he-IL" sz="1600" dirty="0">
                <a:solidFill>
                  <a:prstClr val="black"/>
                </a:solidFill>
                <a:latin typeface="Arial"/>
                <a:cs typeface="Arial"/>
              </a:rPr>
              <a:t>באופן ספונטני ("</a:t>
            </a:r>
            <a:r>
              <a:rPr lang="he-IL" sz="1600" dirty="0" smtClean="0">
                <a:solidFill>
                  <a:prstClr val="black"/>
                </a:solidFill>
                <a:latin typeface="Arial"/>
                <a:cs typeface="Arial"/>
              </a:rPr>
              <a:t>מעצמם") </a:t>
            </a:r>
            <a:r>
              <a:rPr lang="he-IL" sz="1600" dirty="0">
                <a:solidFill>
                  <a:prstClr val="black"/>
                </a:solidFill>
                <a:latin typeface="Arial"/>
                <a:cs typeface="Arial"/>
              </a:rPr>
              <a:t>בלי קשר לפעילות האנזים.</a:t>
            </a:r>
          </a:p>
        </p:txBody>
      </p:sp>
      <p:sp>
        <p:nvSpPr>
          <p:cNvPr id="36" name="לב 35"/>
          <p:cNvSpPr/>
          <p:nvPr/>
        </p:nvSpPr>
        <p:spPr bwMode="auto">
          <a:xfrm>
            <a:off x="7374066" y="4725321"/>
            <a:ext cx="300523" cy="215847"/>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מלבן 7"/>
          <p:cNvSpPr/>
          <p:nvPr/>
        </p:nvSpPr>
        <p:spPr>
          <a:xfrm>
            <a:off x="4355975" y="4615968"/>
            <a:ext cx="3858473" cy="1477328"/>
          </a:xfrm>
          <a:prstGeom prst="rect">
            <a:avLst/>
          </a:prstGeom>
        </p:spPr>
        <p:txBody>
          <a:bodyPr wrap="square">
            <a:spAutoFit/>
          </a:bodyPr>
          <a:lstStyle/>
          <a:p>
            <a:pPr lvl="0">
              <a:defRPr/>
            </a:pPr>
            <a:r>
              <a:rPr lang="he-IL" dirty="0">
                <a:solidFill>
                  <a:prstClr val="black"/>
                </a:solidFill>
                <a:latin typeface="Arial"/>
                <a:cs typeface="Arial"/>
              </a:rPr>
              <a:t>שימו       ! </a:t>
            </a:r>
          </a:p>
          <a:p>
            <a:pPr lvl="0">
              <a:defRPr/>
            </a:pPr>
            <a:r>
              <a:rPr lang="he-IL" dirty="0">
                <a:solidFill>
                  <a:prstClr val="black"/>
                </a:solidFill>
                <a:latin typeface="Arial"/>
                <a:cs typeface="Arial"/>
              </a:rPr>
              <a:t>בתשובה על שאלה העוסקת בחשיבות הבקרה, כדאי להסביר מה הבקרה שוללת, וגם מה היא מאשרת ביחס לתוצאות המבחנות האחרות. </a:t>
            </a:r>
          </a:p>
        </p:txBody>
      </p:sp>
      <p:sp>
        <p:nvSpPr>
          <p:cNvPr id="11" name="חץ מעוקל שמאלה 10"/>
          <p:cNvSpPr/>
          <p:nvPr/>
        </p:nvSpPr>
        <p:spPr>
          <a:xfrm flipV="1">
            <a:off x="8244408" y="2452902"/>
            <a:ext cx="432049" cy="2760324"/>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39" name="חץ מעוקל שמאלה 38"/>
          <p:cNvSpPr/>
          <p:nvPr/>
        </p:nvSpPr>
        <p:spPr>
          <a:xfrm flipV="1">
            <a:off x="8244408" y="3577475"/>
            <a:ext cx="432049" cy="2155780"/>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2" name="מלבן 11"/>
          <p:cNvSpPr/>
          <p:nvPr/>
        </p:nvSpPr>
        <p:spPr>
          <a:xfrm>
            <a:off x="4427984" y="4615968"/>
            <a:ext cx="3816205" cy="1405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לבן 7"/>
          <p:cNvSpPr/>
          <p:nvPr/>
        </p:nvSpPr>
        <p:spPr>
          <a:xfrm>
            <a:off x="461963" y="5876925"/>
            <a:ext cx="8286750" cy="6477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 name="מלבן 6"/>
          <p:cNvSpPr/>
          <p:nvPr/>
        </p:nvSpPr>
        <p:spPr>
          <a:xfrm>
            <a:off x="461963" y="4437063"/>
            <a:ext cx="8286750" cy="11525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מלבן 1"/>
          <p:cNvSpPr/>
          <p:nvPr/>
        </p:nvSpPr>
        <p:spPr>
          <a:xfrm>
            <a:off x="461963" y="620713"/>
            <a:ext cx="8286750" cy="352836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6" name="TextBox 25"/>
          <p:cNvSpPr txBox="1"/>
          <p:nvPr/>
        </p:nvSpPr>
        <p:spPr>
          <a:xfrm>
            <a:off x="303213" y="642938"/>
            <a:ext cx="8358187" cy="625475"/>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b="1" dirty="0">
                <a:solidFill>
                  <a:srgbClr val="FF6600"/>
                </a:solidFill>
              </a:rPr>
              <a:t>מבנה הבחינה</a:t>
            </a:r>
          </a:p>
          <a:p>
            <a:pPr fontAlgn="auto">
              <a:spcBef>
                <a:spcPts val="0"/>
              </a:spcBef>
              <a:spcAft>
                <a:spcPts val="0"/>
              </a:spcAft>
              <a:defRPr/>
            </a:pPr>
            <a:r>
              <a:rPr lang="he-IL" dirty="0">
                <a:solidFill>
                  <a:prstClr val="black"/>
                </a:solidFill>
              </a:rPr>
              <a:t>הבחינה נערכת בסוף כיתה י"ב. </a:t>
            </a:r>
          </a:p>
          <a:p>
            <a:pPr fontAlgn="auto">
              <a:spcBef>
                <a:spcPts val="0"/>
              </a:spcBef>
              <a:spcAft>
                <a:spcPts val="0"/>
              </a:spcAft>
              <a:defRPr/>
            </a:pPr>
            <a:r>
              <a:rPr lang="he-IL" u="sng" dirty="0">
                <a:solidFill>
                  <a:prstClr val="black"/>
                </a:solidFill>
              </a:rPr>
              <a:t>התלמידים </a:t>
            </a:r>
            <a:r>
              <a:rPr lang="he-IL" u="sng" dirty="0" smtClean="0">
                <a:solidFill>
                  <a:prstClr val="black"/>
                </a:solidFill>
              </a:rPr>
              <a:t>מקבלים דף </a:t>
            </a:r>
            <a:r>
              <a:rPr lang="he-IL" u="sng" dirty="0" smtClean="0"/>
              <a:t>הוראות, ובו הם נדרשים, </a:t>
            </a:r>
            <a:r>
              <a:rPr lang="he-IL" u="sng" dirty="0"/>
              <a:t>לבצע ניסוי </a:t>
            </a:r>
            <a:r>
              <a:rPr lang="he-IL" u="sng" dirty="0" smtClean="0"/>
              <a:t>מעבדה, שבדרך </a:t>
            </a:r>
            <a:r>
              <a:rPr lang="he-IL" u="sng" dirty="0"/>
              <a:t>כלל </a:t>
            </a:r>
            <a:r>
              <a:rPr lang="he-IL" u="sng" dirty="0" smtClean="0"/>
              <a:t>כולל שני </a:t>
            </a:r>
            <a:r>
              <a:rPr lang="he-IL" u="sng" dirty="0"/>
              <a:t>שלבים</a:t>
            </a:r>
            <a:r>
              <a:rPr lang="he-IL" dirty="0"/>
              <a:t>:</a:t>
            </a:r>
          </a:p>
          <a:p>
            <a:pPr fontAlgn="auto">
              <a:spcBef>
                <a:spcPts val="0"/>
              </a:spcBef>
              <a:spcAft>
                <a:spcPts val="0"/>
              </a:spcAft>
              <a:defRPr/>
            </a:pPr>
            <a:r>
              <a:rPr lang="he-IL" u="sng" dirty="0"/>
              <a:t>שלב ראשון</a:t>
            </a:r>
            <a:r>
              <a:rPr lang="he-IL" dirty="0"/>
              <a:t>: ניסוי קטן מקדים </a:t>
            </a:r>
            <a:r>
              <a:rPr lang="he-IL" dirty="0" smtClean="0"/>
              <a:t>שנועד </a:t>
            </a:r>
            <a:r>
              <a:rPr lang="he-IL" dirty="0"/>
              <a:t>להכרת שיטת המדידה.</a:t>
            </a:r>
          </a:p>
          <a:p>
            <a:pPr fontAlgn="auto">
              <a:spcBef>
                <a:spcPts val="0"/>
              </a:spcBef>
              <a:spcAft>
                <a:spcPts val="0"/>
              </a:spcAft>
              <a:defRPr/>
            </a:pPr>
            <a:r>
              <a:rPr lang="he-IL" u="sng" dirty="0"/>
              <a:t>שלב </a:t>
            </a:r>
            <a:r>
              <a:rPr lang="he-IL" u="sng" dirty="0" smtClean="0"/>
              <a:t>שני*</a:t>
            </a:r>
            <a:r>
              <a:rPr lang="he-IL" dirty="0" smtClean="0"/>
              <a:t>: </a:t>
            </a:r>
            <a:r>
              <a:rPr lang="he-IL" dirty="0"/>
              <a:t>הניסוי עצמו.  </a:t>
            </a:r>
          </a:p>
          <a:p>
            <a:pPr fontAlgn="auto">
              <a:spcBef>
                <a:spcPts val="0"/>
              </a:spcBef>
              <a:spcAft>
                <a:spcPts val="0"/>
              </a:spcAft>
              <a:defRPr/>
            </a:pPr>
            <a:r>
              <a:rPr lang="he-IL" dirty="0"/>
              <a:t>במהלך ביצוע הניסויים ולאחריהם התלמידים נדרשים לענות על שאלות בכתב.</a:t>
            </a:r>
          </a:p>
          <a:p>
            <a:pPr fontAlgn="auto">
              <a:spcBef>
                <a:spcPts val="0"/>
              </a:spcBef>
              <a:spcAft>
                <a:spcPts val="0"/>
              </a:spcAft>
              <a:defRPr/>
            </a:pPr>
            <a:r>
              <a:rPr lang="he-IL" dirty="0"/>
              <a:t>התשובות נשלחות לבדיקה </a:t>
            </a:r>
            <a:r>
              <a:rPr lang="he-IL" dirty="0" smtClean="0"/>
              <a:t>במשרד </a:t>
            </a:r>
            <a:r>
              <a:rPr lang="he-IL" dirty="0"/>
              <a:t>החינוך, והציון בבחינה נקבע על פי התשובות. </a:t>
            </a:r>
          </a:p>
          <a:p>
            <a:pPr fontAlgn="auto">
              <a:spcBef>
                <a:spcPts val="0"/>
              </a:spcBef>
              <a:spcAft>
                <a:spcPts val="0"/>
              </a:spcAft>
              <a:defRPr/>
            </a:pPr>
            <a:r>
              <a:rPr lang="he-IL" dirty="0" smtClean="0"/>
              <a:t>*בשלב השני, </a:t>
            </a:r>
            <a:r>
              <a:rPr lang="he-IL" u="sng" dirty="0"/>
              <a:t>שליש</a:t>
            </a:r>
            <a:r>
              <a:rPr lang="he-IL" dirty="0"/>
              <a:t> מתלמידי הכיתה אינם עושים ניסוי "רטוב", אלא </a:t>
            </a:r>
            <a:r>
              <a:rPr lang="he-IL" dirty="0" smtClean="0"/>
              <a:t>מתארים, </a:t>
            </a:r>
            <a:r>
              <a:rPr lang="he-IL" dirty="0"/>
              <a:t>מנתחים</a:t>
            </a:r>
          </a:p>
          <a:p>
            <a:pPr fontAlgn="auto">
              <a:spcBef>
                <a:spcPts val="0"/>
              </a:spcBef>
              <a:spcAft>
                <a:spcPts val="0"/>
              </a:spcAft>
              <a:defRPr/>
            </a:pPr>
            <a:r>
              <a:rPr lang="he-IL" dirty="0"/>
              <a:t> ומסבירים תוצאות ניסוי הניתנות להם </a:t>
            </a:r>
            <a:r>
              <a:rPr lang="he-IL" dirty="0" smtClean="0"/>
              <a:t>אגב </a:t>
            </a:r>
            <a:r>
              <a:rPr lang="he-IL" dirty="0"/>
              <a:t>שימוש </a:t>
            </a:r>
            <a:r>
              <a:rPr lang="he-IL" dirty="0" smtClean="0"/>
              <a:t>ב"אקסל" </a:t>
            </a:r>
            <a:r>
              <a:rPr lang="he-IL" dirty="0"/>
              <a:t>ליצירת טבלאות וגרפים. </a:t>
            </a:r>
          </a:p>
          <a:p>
            <a:pPr fontAlgn="auto">
              <a:spcBef>
                <a:spcPts val="0"/>
              </a:spcBef>
              <a:spcAft>
                <a:spcPts val="0"/>
              </a:spcAft>
              <a:defRPr/>
            </a:pPr>
            <a:r>
              <a:rPr lang="he-IL" dirty="0"/>
              <a:t>שאר התלמידים עושים </a:t>
            </a:r>
            <a:r>
              <a:rPr lang="he-IL" dirty="0" smtClean="0"/>
              <a:t>ניסוי </a:t>
            </a:r>
            <a:r>
              <a:rPr lang="he-IL" dirty="0"/>
              <a:t>בפועל, </a:t>
            </a:r>
            <a:r>
              <a:rPr lang="he-IL" dirty="0" smtClean="0"/>
              <a:t>מנתחים </a:t>
            </a:r>
            <a:r>
              <a:rPr lang="he-IL" dirty="0"/>
              <a:t>ומתארים את התוצאות </a:t>
            </a:r>
            <a:r>
              <a:rPr lang="he-IL" dirty="0" smtClean="0"/>
              <a:t>בטבלאות </a:t>
            </a:r>
            <a:r>
              <a:rPr lang="he-IL" dirty="0"/>
              <a:t>וגרפים שהם יוצרים באופן ידני.</a:t>
            </a:r>
          </a:p>
          <a:p>
            <a:pPr fontAlgn="auto">
              <a:spcBef>
                <a:spcPts val="0"/>
              </a:spcBef>
              <a:spcAft>
                <a:spcPts val="0"/>
              </a:spcAft>
              <a:defRPr/>
            </a:pPr>
            <a:endParaRPr lang="he-IL" dirty="0">
              <a:solidFill>
                <a:prstClr val="black"/>
              </a:solidFill>
            </a:endParaRPr>
          </a:p>
          <a:p>
            <a:pPr fontAlgn="auto">
              <a:spcBef>
                <a:spcPts val="0"/>
              </a:spcBef>
              <a:spcAft>
                <a:spcPts val="0"/>
              </a:spcAft>
              <a:defRPr/>
            </a:pPr>
            <a:endParaRPr lang="he-IL" b="1" dirty="0">
              <a:solidFill>
                <a:schemeClr val="accent3"/>
              </a:solidFill>
            </a:endParaRPr>
          </a:p>
          <a:p>
            <a:pPr fontAlgn="auto">
              <a:spcBef>
                <a:spcPts val="0"/>
              </a:spcBef>
              <a:spcAft>
                <a:spcPts val="0"/>
              </a:spcAft>
              <a:defRPr/>
            </a:pPr>
            <a:r>
              <a:rPr lang="he-IL" b="1" dirty="0">
                <a:solidFill>
                  <a:schemeClr val="accent3"/>
                </a:solidFill>
              </a:rPr>
              <a:t>הנושאים הנפוצים בבחינת המעבדה </a:t>
            </a:r>
          </a:p>
          <a:p>
            <a:pPr fontAlgn="auto">
              <a:spcBef>
                <a:spcPts val="0"/>
              </a:spcBef>
              <a:spcAft>
                <a:spcPts val="0"/>
              </a:spcAft>
              <a:defRPr/>
            </a:pPr>
            <a:r>
              <a:rPr lang="he-IL" dirty="0">
                <a:solidFill>
                  <a:prstClr val="black"/>
                </a:solidFill>
              </a:rPr>
              <a:t>אנזימים והגורמים המשפיעים על פעולתם, דרכי מעבר חומרים דרך קרומים (דיפוזיה, אוסמוזה), נשימה תאית ופוטוסינתזה, החומרים המרכיבים את התאים.</a:t>
            </a:r>
          </a:p>
          <a:p>
            <a:pPr fontAlgn="auto">
              <a:spcBef>
                <a:spcPts val="0"/>
              </a:spcBef>
              <a:spcAft>
                <a:spcPts val="0"/>
              </a:spcAft>
              <a:defRPr/>
            </a:pPr>
            <a:endParaRPr lang="he-IL" dirty="0">
              <a:solidFill>
                <a:prstClr val="black"/>
              </a:solidFill>
            </a:endParaRPr>
          </a:p>
          <a:p>
            <a:pPr fontAlgn="auto">
              <a:spcBef>
                <a:spcPts val="0"/>
              </a:spcBef>
              <a:spcAft>
                <a:spcPts val="0"/>
              </a:spcAft>
              <a:defRPr/>
            </a:pPr>
            <a:endParaRPr lang="he-IL" b="1" dirty="0">
              <a:solidFill>
                <a:schemeClr val="accent3"/>
              </a:solidFill>
            </a:endParaRPr>
          </a:p>
          <a:p>
            <a:pPr fontAlgn="auto">
              <a:spcBef>
                <a:spcPts val="0"/>
              </a:spcBef>
              <a:spcAft>
                <a:spcPts val="0"/>
              </a:spcAft>
              <a:defRPr/>
            </a:pPr>
            <a:r>
              <a:rPr lang="he-IL" b="1" dirty="0">
                <a:solidFill>
                  <a:schemeClr val="accent3"/>
                </a:solidFill>
              </a:rPr>
              <a:t>בסיס הידע הנדרש</a:t>
            </a:r>
          </a:p>
          <a:p>
            <a:pPr fontAlgn="auto">
              <a:spcBef>
                <a:spcPts val="0"/>
              </a:spcBef>
              <a:spcAft>
                <a:spcPts val="0"/>
              </a:spcAft>
              <a:defRPr/>
            </a:pPr>
            <a:r>
              <a:rPr lang="he-IL" dirty="0"/>
              <a:t>נושאי הליבה.</a:t>
            </a:r>
          </a:p>
          <a:p>
            <a:pPr fontAlgn="auto">
              <a:spcBef>
                <a:spcPts val="0"/>
              </a:spcBef>
              <a:spcAft>
                <a:spcPts val="0"/>
              </a:spcAft>
              <a:defRPr/>
            </a:pPr>
            <a:endParaRPr lang="he-IL" dirty="0">
              <a:solidFill>
                <a:prstClr val="black"/>
              </a:solidFill>
            </a:endParaRPr>
          </a:p>
          <a:p>
            <a:pPr fontAlgn="auto">
              <a:spcBef>
                <a:spcPts val="0"/>
              </a:spcBef>
              <a:spcAft>
                <a:spcPts val="0"/>
              </a:spcAft>
              <a:defRPr/>
            </a:pPr>
            <a:r>
              <a:rPr lang="he-IL" dirty="0">
                <a:solidFill>
                  <a:prstClr val="black"/>
                </a:solidFill>
              </a:rPr>
              <a:t> </a:t>
            </a:r>
            <a:endParaRPr lang="he-IL" dirty="0">
              <a:solidFill>
                <a:prstClr val="black">
                  <a:lumMod val="50000"/>
                  <a:lumOff val="50000"/>
                </a:prstClr>
              </a:solidFill>
              <a:latin typeface="Arial"/>
              <a:cs typeface="Aria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מבנה בחינת הבגרות במעבדה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7EC8B536-07D3-42B5-97BC-87CE4CEAB332}" type="slidenum">
              <a:rPr lang="he-IL" sz="1000" smtClean="0">
                <a:solidFill>
                  <a:prstClr val="black">
                    <a:lumMod val="50000"/>
                    <a:lumOff val="50000"/>
                  </a:prstClr>
                </a:solidFill>
              </a:rPr>
              <a:pPr fontAlgn="base">
                <a:spcBef>
                  <a:spcPct val="0"/>
                </a:spcBef>
                <a:spcAft>
                  <a:spcPct val="0"/>
                </a:spcAft>
                <a:defRPr/>
              </a:pPr>
              <a:t>2</a:t>
            </a:fld>
            <a:endParaRPr lang="he-IL" sz="1000" dirty="0" smtClean="0">
              <a:solidFill>
                <a:prstClr val="black">
                  <a:lumMod val="50000"/>
                  <a:lumOff val="50000"/>
                </a:prst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7988" y="512763"/>
            <a:ext cx="8183562" cy="6186487"/>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dirty="0">
                <a:solidFill>
                  <a:prstClr val="black"/>
                </a:solidFill>
                <a:latin typeface="Arial"/>
                <a:cs typeface="Arial"/>
              </a:rPr>
              <a:t>ככל שהניסוי מבוצע פעמים רבות יותר, מהימנותן של התוצאות גדלה.</a:t>
            </a:r>
          </a:p>
          <a:p>
            <a:pPr fontAlgn="auto">
              <a:spcBef>
                <a:spcPts val="0"/>
              </a:spcBef>
              <a:spcAft>
                <a:spcPts val="0"/>
              </a:spcAft>
              <a:defRPr/>
            </a:pPr>
            <a:r>
              <a:rPr lang="he-IL" dirty="0">
                <a:solidFill>
                  <a:prstClr val="black"/>
                </a:solidFill>
                <a:latin typeface="Arial"/>
                <a:cs typeface="Arial"/>
              </a:rPr>
              <a:t>אפשר לבצע שני סוגי חזרות:</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r>
              <a:rPr lang="he-IL" dirty="0">
                <a:solidFill>
                  <a:prstClr val="black"/>
                </a:solidFill>
                <a:latin typeface="Arial"/>
                <a:cs typeface="Arial"/>
              </a:rPr>
              <a:t>א. </a:t>
            </a:r>
            <a:r>
              <a:rPr lang="he-IL" b="1" dirty="0">
                <a:solidFill>
                  <a:schemeClr val="accent3"/>
                </a:solidFill>
                <a:latin typeface="Arial"/>
                <a:cs typeface="Arial"/>
              </a:rPr>
              <a:t>ריבוי פריטים</a:t>
            </a:r>
          </a:p>
          <a:p>
            <a:pPr fontAlgn="auto">
              <a:spcBef>
                <a:spcPts val="0"/>
              </a:spcBef>
              <a:spcAft>
                <a:spcPts val="0"/>
              </a:spcAft>
              <a:defRPr/>
            </a:pPr>
            <a:r>
              <a:rPr lang="he-IL" dirty="0">
                <a:solidFill>
                  <a:prstClr val="black"/>
                </a:solidFill>
                <a:latin typeface="Arial"/>
                <a:cs typeface="Arial"/>
              </a:rPr>
              <a:t>   באותו מערך </a:t>
            </a:r>
            <a:r>
              <a:rPr lang="he-IL" dirty="0" smtClean="0">
                <a:latin typeface="Arial"/>
                <a:cs typeface="Arial"/>
              </a:rPr>
              <a:t>הניסוי </a:t>
            </a:r>
            <a:r>
              <a:rPr lang="he-IL" dirty="0">
                <a:latin typeface="Arial"/>
                <a:cs typeface="Arial"/>
              </a:rPr>
              <a:t>אפשר לעשות</a:t>
            </a:r>
          </a:p>
          <a:p>
            <a:pPr fontAlgn="auto">
              <a:spcBef>
                <a:spcPts val="0"/>
              </a:spcBef>
              <a:spcAft>
                <a:spcPts val="0"/>
              </a:spcAft>
              <a:defRPr/>
            </a:pPr>
            <a:r>
              <a:rPr lang="he-IL" dirty="0">
                <a:latin typeface="Arial"/>
                <a:cs typeface="Arial"/>
              </a:rPr>
              <a:t>   כמה טיפולים מאותו </a:t>
            </a:r>
            <a:r>
              <a:rPr lang="he-IL" dirty="0" smtClean="0">
                <a:latin typeface="Arial"/>
                <a:cs typeface="Arial"/>
              </a:rPr>
              <a:t>הסוג</a:t>
            </a:r>
            <a:r>
              <a:rPr lang="he-IL" dirty="0">
                <a:latin typeface="Arial"/>
                <a:cs typeface="Arial"/>
              </a:rPr>
              <a:t>. </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r>
              <a:rPr lang="he-IL" dirty="0">
                <a:solidFill>
                  <a:prstClr val="black"/>
                </a:solidFill>
                <a:latin typeface="Arial"/>
                <a:cs typeface="Arial"/>
              </a:rPr>
              <a:t>ב. </a:t>
            </a:r>
            <a:r>
              <a:rPr lang="he-IL" b="1" dirty="0">
                <a:solidFill>
                  <a:schemeClr val="accent3"/>
                </a:solidFill>
                <a:latin typeface="Arial"/>
                <a:cs typeface="Arial"/>
              </a:rPr>
              <a:t>חזרות</a:t>
            </a:r>
          </a:p>
          <a:p>
            <a:pPr fontAlgn="auto">
              <a:spcBef>
                <a:spcPts val="0"/>
              </a:spcBef>
              <a:spcAft>
                <a:spcPts val="0"/>
              </a:spcAft>
              <a:defRPr/>
            </a:pPr>
            <a:r>
              <a:rPr lang="he-IL" dirty="0">
                <a:solidFill>
                  <a:prstClr val="black"/>
                </a:solidFill>
                <a:latin typeface="Arial"/>
                <a:cs typeface="Arial"/>
              </a:rPr>
              <a:t>אפשר לחזור על כל הניסוי בנקודת זמן אחרת.</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r>
              <a:rPr lang="he-IL" dirty="0">
                <a:solidFill>
                  <a:prstClr val="black"/>
                </a:solidFill>
                <a:latin typeface="Arial"/>
                <a:cs typeface="Arial"/>
              </a:rPr>
              <a:t>בכל המקרים עושים ממוצע של התוצאות בכל החזרות על </a:t>
            </a:r>
            <a:r>
              <a:rPr lang="he-IL" dirty="0">
                <a:latin typeface="Arial"/>
                <a:cs typeface="Arial"/>
              </a:rPr>
              <a:t>אותו </a:t>
            </a:r>
            <a:r>
              <a:rPr lang="he-IL" dirty="0" smtClean="0">
                <a:latin typeface="Arial"/>
                <a:cs typeface="Arial"/>
              </a:rPr>
              <a:t>הטיפול</a:t>
            </a:r>
            <a:r>
              <a:rPr lang="he-IL" dirty="0">
                <a:latin typeface="Arial"/>
                <a:cs typeface="Arial"/>
              </a:rPr>
              <a:t>. </a:t>
            </a:r>
          </a:p>
          <a:p>
            <a:pPr fontAlgn="auto">
              <a:spcBef>
                <a:spcPts val="0"/>
              </a:spcBef>
              <a:spcAft>
                <a:spcPts val="0"/>
              </a:spcAft>
              <a:defRPr/>
            </a:pPr>
            <a:r>
              <a:rPr lang="he-IL" u="sng" dirty="0">
                <a:latin typeface="Arial"/>
                <a:cs typeface="Arial"/>
              </a:rPr>
              <a:t>חשיבות החזרות משני הסוגים היא</a:t>
            </a:r>
            <a:r>
              <a:rPr lang="he-IL" dirty="0">
                <a:latin typeface="Arial"/>
                <a:cs typeface="Arial"/>
              </a:rPr>
              <a:t>: צמצום האפשרויות לטעות מקרית.</a:t>
            </a:r>
          </a:p>
        </p:txBody>
      </p:sp>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ריבוי פריטים וחזרות</a:t>
            </a:r>
            <a:endParaRPr lang="he-IL" sz="1800" dirty="0" smtClean="0">
              <a:solidFill>
                <a:srgbClr val="FF0000"/>
              </a:solidFill>
            </a:endParaRPr>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1C3A00C-EEC0-4891-9411-8C0E526BD9E4}" type="slidenum">
              <a:rPr lang="he-IL" sz="1000" smtClean="0">
                <a:solidFill>
                  <a:prstClr val="black">
                    <a:lumMod val="50000"/>
                    <a:lumOff val="50000"/>
                  </a:prstClr>
                </a:solidFill>
              </a:rPr>
              <a:pPr fontAlgn="base">
                <a:spcBef>
                  <a:spcPct val="0"/>
                </a:spcBef>
                <a:spcAft>
                  <a:spcPct val="0"/>
                </a:spcAft>
                <a:defRPr/>
              </a:pPr>
              <a:t>20</a:t>
            </a:fld>
            <a:endParaRPr lang="he-IL" sz="1000" dirty="0" smtClean="0">
              <a:solidFill>
                <a:prstClr val="black">
                  <a:lumMod val="50000"/>
                  <a:lumOff val="50000"/>
                </a:prstClr>
              </a:solidFill>
            </a:endParaRPr>
          </a:p>
        </p:txBody>
      </p:sp>
      <p:grpSp>
        <p:nvGrpSpPr>
          <p:cNvPr id="59398" name="קבוצה 1"/>
          <p:cNvGrpSpPr>
            <a:grpSpLocks/>
          </p:cNvGrpSpPr>
          <p:nvPr/>
        </p:nvGrpSpPr>
        <p:grpSpPr bwMode="auto">
          <a:xfrm>
            <a:off x="1243013" y="1292225"/>
            <a:ext cx="3257550" cy="2254250"/>
            <a:chOff x="2207098" y="2088125"/>
            <a:chExt cx="3619086" cy="2578647"/>
          </a:xfrm>
        </p:grpSpPr>
        <p:grpSp>
          <p:nvGrpSpPr>
            <p:cNvPr id="59441" name="קבוצה 9"/>
            <p:cNvGrpSpPr>
              <a:grpSpLocks/>
            </p:cNvGrpSpPr>
            <p:nvPr/>
          </p:nvGrpSpPr>
          <p:grpSpPr bwMode="auto">
            <a:xfrm>
              <a:off x="2207098" y="2088125"/>
              <a:ext cx="3396197" cy="2578647"/>
              <a:chOff x="2499527" y="3552716"/>
              <a:chExt cx="3396197" cy="2578647"/>
            </a:xfrm>
          </p:grpSpPr>
          <p:grpSp>
            <p:nvGrpSpPr>
              <p:cNvPr id="59462" name="קבוצה 2"/>
              <p:cNvGrpSpPr>
                <a:grpSpLocks/>
              </p:cNvGrpSpPr>
              <p:nvPr/>
            </p:nvGrpSpPr>
            <p:grpSpPr bwMode="auto">
              <a:xfrm>
                <a:off x="2672769" y="3563424"/>
                <a:ext cx="387620" cy="1744722"/>
                <a:chOff x="5868144" y="1917072"/>
                <a:chExt cx="864206" cy="2592048"/>
              </a:xfrm>
            </p:grpSpPr>
            <p:sp>
              <p:nvSpPr>
                <p:cNvPr id="32" name="פחית 31"/>
                <p:cNvSpPr/>
                <p:nvPr/>
              </p:nvSpPr>
              <p:spPr>
                <a:xfrm>
                  <a:off x="5867250" y="1917351"/>
                  <a:ext cx="865078"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פחית 32"/>
                <p:cNvSpPr/>
                <p:nvPr/>
              </p:nvSpPr>
              <p:spPr>
                <a:xfrm>
                  <a:off x="5867250" y="3295961"/>
                  <a:ext cx="865078" cy="1214039"/>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63" name="קבוצה 2"/>
              <p:cNvGrpSpPr>
                <a:grpSpLocks/>
              </p:cNvGrpSpPr>
              <p:nvPr/>
            </p:nvGrpSpPr>
            <p:grpSpPr bwMode="auto">
              <a:xfrm>
                <a:off x="3229933" y="3552716"/>
                <a:ext cx="387620" cy="1744722"/>
                <a:chOff x="5868144" y="1917072"/>
                <a:chExt cx="864206" cy="2592048"/>
              </a:xfrm>
            </p:grpSpPr>
            <p:sp>
              <p:nvSpPr>
                <p:cNvPr id="30" name="פחית 29"/>
                <p:cNvSpPr/>
                <p:nvPr/>
              </p:nvSpPr>
              <p:spPr>
                <a:xfrm>
                  <a:off x="5867609" y="1917072"/>
                  <a:ext cx="865078"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פחית 30"/>
                <p:cNvSpPr/>
                <p:nvPr/>
              </p:nvSpPr>
              <p:spPr>
                <a:xfrm>
                  <a:off x="5867609" y="3295682"/>
                  <a:ext cx="865078" cy="1214039"/>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64" name="קבוצה 2"/>
              <p:cNvGrpSpPr>
                <a:grpSpLocks/>
              </p:cNvGrpSpPr>
              <p:nvPr/>
            </p:nvGrpSpPr>
            <p:grpSpPr bwMode="auto">
              <a:xfrm>
                <a:off x="3779912" y="3563424"/>
                <a:ext cx="387620" cy="1744722"/>
                <a:chOff x="5868144" y="1917072"/>
                <a:chExt cx="864206" cy="2592048"/>
              </a:xfrm>
            </p:grpSpPr>
            <p:sp>
              <p:nvSpPr>
                <p:cNvPr id="28" name="פחית 27"/>
                <p:cNvSpPr/>
                <p:nvPr/>
              </p:nvSpPr>
              <p:spPr>
                <a:xfrm>
                  <a:off x="5868260" y="1917351"/>
                  <a:ext cx="872942"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9" name="פחית 28"/>
                <p:cNvSpPr/>
                <p:nvPr/>
              </p:nvSpPr>
              <p:spPr>
                <a:xfrm>
                  <a:off x="5868260" y="3295961"/>
                  <a:ext cx="872942" cy="1214039"/>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65" name="קבוצה 2"/>
              <p:cNvGrpSpPr>
                <a:grpSpLocks/>
              </p:cNvGrpSpPr>
              <p:nvPr/>
            </p:nvGrpSpPr>
            <p:grpSpPr bwMode="auto">
              <a:xfrm>
                <a:off x="4375809" y="3552716"/>
                <a:ext cx="387620" cy="1744722"/>
                <a:chOff x="5868144" y="1917072"/>
                <a:chExt cx="864206" cy="2592048"/>
              </a:xfrm>
            </p:grpSpPr>
            <p:sp>
              <p:nvSpPr>
                <p:cNvPr id="26" name="פחית 25"/>
                <p:cNvSpPr/>
                <p:nvPr/>
              </p:nvSpPr>
              <p:spPr>
                <a:xfrm>
                  <a:off x="5876635" y="1917072"/>
                  <a:ext cx="857214"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7" name="פחית 26"/>
                <p:cNvSpPr/>
                <p:nvPr/>
              </p:nvSpPr>
              <p:spPr>
                <a:xfrm>
                  <a:off x="5876635" y="3295682"/>
                  <a:ext cx="857214" cy="1214039"/>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66" name="קבוצה 2"/>
              <p:cNvGrpSpPr>
                <a:grpSpLocks/>
              </p:cNvGrpSpPr>
              <p:nvPr/>
            </p:nvGrpSpPr>
            <p:grpSpPr bwMode="auto">
              <a:xfrm>
                <a:off x="4932040" y="3552716"/>
                <a:ext cx="387620" cy="1744722"/>
                <a:chOff x="5868144" y="1917072"/>
                <a:chExt cx="864206" cy="2592048"/>
              </a:xfrm>
            </p:grpSpPr>
            <p:sp>
              <p:nvSpPr>
                <p:cNvPr id="24" name="פחית 23"/>
                <p:cNvSpPr/>
                <p:nvPr/>
              </p:nvSpPr>
              <p:spPr>
                <a:xfrm>
                  <a:off x="5867277" y="1917072"/>
                  <a:ext cx="865078"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5" name="פחית 24"/>
                <p:cNvSpPr/>
                <p:nvPr/>
              </p:nvSpPr>
              <p:spPr>
                <a:xfrm>
                  <a:off x="5867277" y="3295682"/>
                  <a:ext cx="865078" cy="1214039"/>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67" name="קבוצה 2"/>
              <p:cNvGrpSpPr>
                <a:grpSpLocks/>
              </p:cNvGrpSpPr>
              <p:nvPr/>
            </p:nvGrpSpPr>
            <p:grpSpPr bwMode="auto">
              <a:xfrm>
                <a:off x="5508104" y="3576811"/>
                <a:ext cx="387620" cy="1744722"/>
                <a:chOff x="5868144" y="1917072"/>
                <a:chExt cx="864206" cy="2592048"/>
              </a:xfrm>
            </p:grpSpPr>
            <p:sp>
              <p:nvSpPr>
                <p:cNvPr id="22" name="פחית 21"/>
                <p:cNvSpPr/>
                <p:nvPr/>
              </p:nvSpPr>
              <p:spPr>
                <a:xfrm>
                  <a:off x="5868753" y="1916348"/>
                  <a:ext cx="865078" cy="259264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3" name="פחית 22"/>
                <p:cNvSpPr/>
                <p:nvPr/>
              </p:nvSpPr>
              <p:spPr>
                <a:xfrm>
                  <a:off x="5868753" y="3292259"/>
                  <a:ext cx="865078" cy="121673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
            <p:nvSpPr>
              <p:cNvPr id="59468" name="מלבן 18"/>
              <p:cNvSpPr>
                <a:spLocks noChangeArrowheads="1"/>
              </p:cNvSpPr>
              <p:nvPr/>
            </p:nvSpPr>
            <p:spPr bwMode="auto">
              <a:xfrm>
                <a:off x="2499527" y="5779173"/>
                <a:ext cx="2499101" cy="35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a:solidFill>
                      <a:srgbClr val="1D4C72"/>
                    </a:solidFill>
                  </a:rPr>
                  <a:t>ריכוז מצע הולך וגדל</a:t>
                </a:r>
                <a:endParaRPr lang="he-IL" sz="1400" b="1"/>
              </a:p>
            </p:txBody>
          </p:sp>
        </p:grpSp>
        <p:grpSp>
          <p:nvGrpSpPr>
            <p:cNvPr id="59442" name="קבוצה 55"/>
            <p:cNvGrpSpPr>
              <a:grpSpLocks/>
            </p:cNvGrpSpPr>
            <p:nvPr/>
          </p:nvGrpSpPr>
          <p:grpSpPr bwMode="auto">
            <a:xfrm>
              <a:off x="2603229" y="2419033"/>
              <a:ext cx="3222955" cy="2018079"/>
              <a:chOff x="2672769" y="3552716"/>
              <a:chExt cx="3222955" cy="2018079"/>
            </a:xfrm>
          </p:grpSpPr>
          <p:grpSp>
            <p:nvGrpSpPr>
              <p:cNvPr id="59443" name="קבוצה 2"/>
              <p:cNvGrpSpPr>
                <a:grpSpLocks/>
              </p:cNvGrpSpPr>
              <p:nvPr/>
            </p:nvGrpSpPr>
            <p:grpSpPr bwMode="auto">
              <a:xfrm>
                <a:off x="2672769" y="3563424"/>
                <a:ext cx="387620" cy="1744722"/>
                <a:chOff x="5868144" y="1917072"/>
                <a:chExt cx="864206" cy="2592048"/>
              </a:xfrm>
            </p:grpSpPr>
            <p:sp>
              <p:nvSpPr>
                <p:cNvPr id="76" name="פחית 75"/>
                <p:cNvSpPr/>
                <p:nvPr/>
              </p:nvSpPr>
              <p:spPr>
                <a:xfrm>
                  <a:off x="5869700" y="1916749"/>
                  <a:ext cx="876876"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7" name="פחית 76"/>
                <p:cNvSpPr/>
                <p:nvPr/>
              </p:nvSpPr>
              <p:spPr>
                <a:xfrm>
                  <a:off x="5869700" y="3292661"/>
                  <a:ext cx="876876" cy="1216738"/>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44" name="קבוצה 2"/>
              <p:cNvGrpSpPr>
                <a:grpSpLocks/>
              </p:cNvGrpSpPr>
              <p:nvPr/>
            </p:nvGrpSpPr>
            <p:grpSpPr bwMode="auto">
              <a:xfrm>
                <a:off x="3229933" y="3552716"/>
                <a:ext cx="387620" cy="1744722"/>
                <a:chOff x="5868144" y="1917072"/>
                <a:chExt cx="864206" cy="2592048"/>
              </a:xfrm>
            </p:grpSpPr>
            <p:sp>
              <p:nvSpPr>
                <p:cNvPr id="74" name="פחית 73"/>
                <p:cNvSpPr/>
                <p:nvPr/>
              </p:nvSpPr>
              <p:spPr>
                <a:xfrm>
                  <a:off x="5870059" y="1916470"/>
                  <a:ext cx="876876"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5" name="פחית 74"/>
                <p:cNvSpPr/>
                <p:nvPr/>
              </p:nvSpPr>
              <p:spPr>
                <a:xfrm>
                  <a:off x="5870059" y="3292382"/>
                  <a:ext cx="876876" cy="1216738"/>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45" name="קבוצה 2"/>
              <p:cNvGrpSpPr>
                <a:grpSpLocks/>
              </p:cNvGrpSpPr>
              <p:nvPr/>
            </p:nvGrpSpPr>
            <p:grpSpPr bwMode="auto">
              <a:xfrm>
                <a:off x="3779912" y="3563424"/>
                <a:ext cx="387620" cy="1744722"/>
                <a:chOff x="5868144" y="1917072"/>
                <a:chExt cx="864206" cy="2592048"/>
              </a:xfrm>
            </p:grpSpPr>
            <p:sp>
              <p:nvSpPr>
                <p:cNvPr id="72" name="פחית 71"/>
                <p:cNvSpPr/>
                <p:nvPr/>
              </p:nvSpPr>
              <p:spPr>
                <a:xfrm>
                  <a:off x="5874641" y="1916749"/>
                  <a:ext cx="849349"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3" name="פחית 72"/>
                <p:cNvSpPr/>
                <p:nvPr/>
              </p:nvSpPr>
              <p:spPr>
                <a:xfrm>
                  <a:off x="5874641" y="3292661"/>
                  <a:ext cx="849349" cy="1216738"/>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46" name="קבוצה 2"/>
              <p:cNvGrpSpPr>
                <a:grpSpLocks/>
              </p:cNvGrpSpPr>
              <p:nvPr/>
            </p:nvGrpSpPr>
            <p:grpSpPr bwMode="auto">
              <a:xfrm>
                <a:off x="4375809" y="3552716"/>
                <a:ext cx="387620" cy="1744722"/>
                <a:chOff x="5868144" y="1917072"/>
                <a:chExt cx="864206" cy="2592048"/>
              </a:xfrm>
            </p:grpSpPr>
            <p:sp>
              <p:nvSpPr>
                <p:cNvPr id="70" name="פחית 69"/>
                <p:cNvSpPr/>
                <p:nvPr/>
              </p:nvSpPr>
              <p:spPr>
                <a:xfrm>
                  <a:off x="5867289" y="1916470"/>
                  <a:ext cx="865078"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1" name="פחית 70"/>
                <p:cNvSpPr/>
                <p:nvPr/>
              </p:nvSpPr>
              <p:spPr>
                <a:xfrm>
                  <a:off x="5867289" y="3292382"/>
                  <a:ext cx="865078" cy="1216738"/>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47" name="קבוצה 2"/>
              <p:cNvGrpSpPr>
                <a:grpSpLocks/>
              </p:cNvGrpSpPr>
              <p:nvPr/>
            </p:nvGrpSpPr>
            <p:grpSpPr bwMode="auto">
              <a:xfrm>
                <a:off x="4932040" y="3552716"/>
                <a:ext cx="387620" cy="1744722"/>
                <a:chOff x="5868144" y="1917072"/>
                <a:chExt cx="864206" cy="2592048"/>
              </a:xfrm>
            </p:grpSpPr>
            <p:sp>
              <p:nvSpPr>
                <p:cNvPr id="68" name="פחית 67"/>
                <p:cNvSpPr/>
                <p:nvPr/>
              </p:nvSpPr>
              <p:spPr>
                <a:xfrm>
                  <a:off x="5869729" y="1916470"/>
                  <a:ext cx="861144" cy="259265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69" name="פחית 68"/>
                <p:cNvSpPr/>
                <p:nvPr/>
              </p:nvSpPr>
              <p:spPr>
                <a:xfrm>
                  <a:off x="5869729" y="3292382"/>
                  <a:ext cx="861144" cy="1216738"/>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48" name="קבוצה 2"/>
              <p:cNvGrpSpPr>
                <a:grpSpLocks/>
              </p:cNvGrpSpPr>
              <p:nvPr/>
            </p:nvGrpSpPr>
            <p:grpSpPr bwMode="auto">
              <a:xfrm>
                <a:off x="5508104" y="3576811"/>
                <a:ext cx="387620" cy="1744722"/>
                <a:chOff x="5868144" y="1917072"/>
                <a:chExt cx="864206" cy="2592048"/>
              </a:xfrm>
            </p:grpSpPr>
            <p:sp>
              <p:nvSpPr>
                <p:cNvPr id="66" name="פחית 65"/>
                <p:cNvSpPr/>
                <p:nvPr/>
              </p:nvSpPr>
              <p:spPr>
                <a:xfrm>
                  <a:off x="5867272" y="1910351"/>
                  <a:ext cx="865078" cy="260883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67" name="פחית 66"/>
                <p:cNvSpPr/>
                <p:nvPr/>
              </p:nvSpPr>
              <p:spPr>
                <a:xfrm>
                  <a:off x="5867272" y="3294355"/>
                  <a:ext cx="865078" cy="1224831"/>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
            <p:nvSpPr>
              <p:cNvPr id="63" name="חץ שמאלה 62"/>
              <p:cNvSpPr/>
              <p:nvPr/>
            </p:nvSpPr>
            <p:spPr>
              <a:xfrm>
                <a:off x="2673467" y="5355549"/>
                <a:ext cx="2645531" cy="216097"/>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grpSp>
        <p:nvGrpSpPr>
          <p:cNvPr id="59399" name="קבוצה 77"/>
          <p:cNvGrpSpPr>
            <a:grpSpLocks/>
          </p:cNvGrpSpPr>
          <p:nvPr/>
        </p:nvGrpSpPr>
        <p:grpSpPr bwMode="auto">
          <a:xfrm>
            <a:off x="4789488" y="3924300"/>
            <a:ext cx="2835275" cy="1608138"/>
            <a:chOff x="2672769" y="3547953"/>
            <a:chExt cx="3222956" cy="1773579"/>
          </a:xfrm>
        </p:grpSpPr>
        <p:grpSp>
          <p:nvGrpSpPr>
            <p:cNvPr id="59423" name="קבוצה 2"/>
            <p:cNvGrpSpPr>
              <a:grpSpLocks/>
            </p:cNvGrpSpPr>
            <p:nvPr/>
          </p:nvGrpSpPr>
          <p:grpSpPr bwMode="auto">
            <a:xfrm>
              <a:off x="2672769" y="3563424"/>
              <a:ext cx="387620" cy="1744722"/>
              <a:chOff x="5868144" y="1917072"/>
              <a:chExt cx="864206" cy="2592048"/>
            </a:xfrm>
          </p:grpSpPr>
          <p:sp>
            <p:nvSpPr>
              <p:cNvPr id="98" name="פחית 97"/>
              <p:cNvSpPr/>
              <p:nvPr/>
            </p:nvSpPr>
            <p:spPr>
              <a:xfrm>
                <a:off x="5868144" y="1917498"/>
                <a:ext cx="865012" cy="25907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9" name="פחית 98"/>
              <p:cNvSpPr/>
              <p:nvPr/>
            </p:nvSpPr>
            <p:spPr>
              <a:xfrm>
                <a:off x="5868144" y="3296083"/>
                <a:ext cx="865012" cy="1212114"/>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24" name="קבוצה 2"/>
            <p:cNvGrpSpPr>
              <a:grpSpLocks/>
            </p:cNvGrpSpPr>
            <p:nvPr/>
          </p:nvGrpSpPr>
          <p:grpSpPr bwMode="auto">
            <a:xfrm>
              <a:off x="3229933" y="3552716"/>
              <a:ext cx="387620" cy="1744722"/>
              <a:chOff x="5868144" y="1917072"/>
              <a:chExt cx="864206" cy="2592048"/>
            </a:xfrm>
          </p:grpSpPr>
          <p:sp>
            <p:nvSpPr>
              <p:cNvPr id="96" name="פחית 95"/>
              <p:cNvSpPr/>
              <p:nvPr/>
            </p:nvSpPr>
            <p:spPr>
              <a:xfrm>
                <a:off x="5869140" y="1917799"/>
                <a:ext cx="865014" cy="25907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7" name="פחית 96"/>
              <p:cNvSpPr/>
              <p:nvPr/>
            </p:nvSpPr>
            <p:spPr>
              <a:xfrm>
                <a:off x="5869140" y="3293783"/>
                <a:ext cx="865014" cy="121471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25" name="קבוצה 2"/>
            <p:cNvGrpSpPr>
              <a:grpSpLocks/>
            </p:cNvGrpSpPr>
            <p:nvPr/>
          </p:nvGrpSpPr>
          <p:grpSpPr bwMode="auto">
            <a:xfrm>
              <a:off x="3779912" y="3563424"/>
              <a:ext cx="387620" cy="1744722"/>
              <a:chOff x="5868144" y="1917072"/>
              <a:chExt cx="864206" cy="2592048"/>
            </a:xfrm>
          </p:grpSpPr>
          <p:sp>
            <p:nvSpPr>
              <p:cNvPr id="94" name="פחית 93"/>
              <p:cNvSpPr/>
              <p:nvPr/>
            </p:nvSpPr>
            <p:spPr>
              <a:xfrm>
                <a:off x="5870063" y="1917498"/>
                <a:ext cx="860990" cy="25907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5" name="פחית 94"/>
              <p:cNvSpPr/>
              <p:nvPr/>
            </p:nvSpPr>
            <p:spPr>
              <a:xfrm>
                <a:off x="5870063" y="3296083"/>
                <a:ext cx="860990" cy="1212114"/>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26" name="קבוצה 2"/>
            <p:cNvGrpSpPr>
              <a:grpSpLocks/>
            </p:cNvGrpSpPr>
            <p:nvPr/>
          </p:nvGrpSpPr>
          <p:grpSpPr bwMode="auto">
            <a:xfrm>
              <a:off x="4375809" y="3552716"/>
              <a:ext cx="387620" cy="1744722"/>
              <a:chOff x="5868144" y="1917072"/>
              <a:chExt cx="864206" cy="2592048"/>
            </a:xfrm>
          </p:grpSpPr>
          <p:sp>
            <p:nvSpPr>
              <p:cNvPr id="92" name="פחית 91"/>
              <p:cNvSpPr/>
              <p:nvPr/>
            </p:nvSpPr>
            <p:spPr>
              <a:xfrm>
                <a:off x="5869193" y="1917799"/>
                <a:ext cx="865012" cy="25907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3" name="פחית 92"/>
              <p:cNvSpPr/>
              <p:nvPr/>
            </p:nvSpPr>
            <p:spPr>
              <a:xfrm>
                <a:off x="5869193" y="3293783"/>
                <a:ext cx="865012" cy="121471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27" name="קבוצה 2"/>
            <p:cNvGrpSpPr>
              <a:grpSpLocks/>
            </p:cNvGrpSpPr>
            <p:nvPr/>
          </p:nvGrpSpPr>
          <p:grpSpPr bwMode="auto">
            <a:xfrm>
              <a:off x="4932040" y="3552716"/>
              <a:ext cx="387620" cy="1744722"/>
              <a:chOff x="5868144" y="1917072"/>
              <a:chExt cx="864206" cy="2592048"/>
            </a:xfrm>
          </p:grpSpPr>
          <p:sp>
            <p:nvSpPr>
              <p:cNvPr id="90" name="פחית 89"/>
              <p:cNvSpPr/>
              <p:nvPr/>
            </p:nvSpPr>
            <p:spPr>
              <a:xfrm>
                <a:off x="5868248" y="1917799"/>
                <a:ext cx="865012" cy="25907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1" name="פחית 90"/>
              <p:cNvSpPr/>
              <p:nvPr/>
            </p:nvSpPr>
            <p:spPr>
              <a:xfrm>
                <a:off x="5868248" y="3293783"/>
                <a:ext cx="865012" cy="121471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28" name="קבוצה 2"/>
            <p:cNvGrpSpPr>
              <a:grpSpLocks/>
            </p:cNvGrpSpPr>
            <p:nvPr/>
          </p:nvGrpSpPr>
          <p:grpSpPr bwMode="auto">
            <a:xfrm>
              <a:off x="5508335" y="3547953"/>
              <a:ext cx="387390" cy="1773579"/>
              <a:chOff x="5868657" y="1874200"/>
              <a:chExt cx="863693" cy="2634920"/>
            </a:xfrm>
          </p:grpSpPr>
          <p:sp>
            <p:nvSpPr>
              <p:cNvPr id="88" name="פחית 87"/>
              <p:cNvSpPr/>
              <p:nvPr/>
            </p:nvSpPr>
            <p:spPr>
              <a:xfrm>
                <a:off x="5867337" y="1874200"/>
                <a:ext cx="865013" cy="25933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9" name="פחית 88"/>
              <p:cNvSpPr/>
              <p:nvPr/>
            </p:nvSpPr>
            <p:spPr>
              <a:xfrm>
                <a:off x="5867337" y="3294403"/>
                <a:ext cx="865013" cy="1214717"/>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grpSp>
        <p:nvGrpSpPr>
          <p:cNvPr id="59400" name="קבוצה 99"/>
          <p:cNvGrpSpPr>
            <a:grpSpLocks/>
          </p:cNvGrpSpPr>
          <p:nvPr/>
        </p:nvGrpSpPr>
        <p:grpSpPr bwMode="auto">
          <a:xfrm>
            <a:off x="669925" y="4029075"/>
            <a:ext cx="2936875" cy="1887538"/>
            <a:chOff x="2570338" y="3552716"/>
            <a:chExt cx="3325386" cy="2286163"/>
          </a:xfrm>
        </p:grpSpPr>
        <p:grpSp>
          <p:nvGrpSpPr>
            <p:cNvPr id="59403" name="קבוצה 2"/>
            <p:cNvGrpSpPr>
              <a:grpSpLocks/>
            </p:cNvGrpSpPr>
            <p:nvPr/>
          </p:nvGrpSpPr>
          <p:grpSpPr bwMode="auto">
            <a:xfrm>
              <a:off x="2672769" y="3563424"/>
              <a:ext cx="387620" cy="1744722"/>
              <a:chOff x="5868144" y="1917072"/>
              <a:chExt cx="864206" cy="2592048"/>
            </a:xfrm>
          </p:grpSpPr>
          <p:sp>
            <p:nvSpPr>
              <p:cNvPr id="120" name="פחית 119"/>
              <p:cNvSpPr/>
              <p:nvPr/>
            </p:nvSpPr>
            <p:spPr>
              <a:xfrm>
                <a:off x="5868205" y="1918303"/>
                <a:ext cx="865635" cy="259089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1" name="פחית 120"/>
              <p:cNvSpPr/>
              <p:nvPr/>
            </p:nvSpPr>
            <p:spPr>
              <a:xfrm>
                <a:off x="5868205" y="3295160"/>
                <a:ext cx="865635" cy="1214035"/>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04" name="קבוצה 2"/>
            <p:cNvGrpSpPr>
              <a:grpSpLocks/>
            </p:cNvGrpSpPr>
            <p:nvPr/>
          </p:nvGrpSpPr>
          <p:grpSpPr bwMode="auto">
            <a:xfrm>
              <a:off x="3229933" y="3552716"/>
              <a:ext cx="387620" cy="1744722"/>
              <a:chOff x="5868144" y="1917072"/>
              <a:chExt cx="864206" cy="2592048"/>
            </a:xfrm>
          </p:grpSpPr>
          <p:sp>
            <p:nvSpPr>
              <p:cNvPr id="118" name="פחית 117"/>
              <p:cNvSpPr/>
              <p:nvPr/>
            </p:nvSpPr>
            <p:spPr>
              <a:xfrm>
                <a:off x="5868346" y="1917072"/>
                <a:ext cx="865635" cy="259089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9" name="פחית 118"/>
              <p:cNvSpPr/>
              <p:nvPr/>
            </p:nvSpPr>
            <p:spPr>
              <a:xfrm>
                <a:off x="5868346" y="3293930"/>
                <a:ext cx="865635" cy="1214035"/>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05" name="קבוצה 2"/>
            <p:cNvGrpSpPr>
              <a:grpSpLocks/>
            </p:cNvGrpSpPr>
            <p:nvPr/>
          </p:nvGrpSpPr>
          <p:grpSpPr bwMode="auto">
            <a:xfrm>
              <a:off x="3779912" y="3563424"/>
              <a:ext cx="387620" cy="1744722"/>
              <a:chOff x="5868144" y="1917072"/>
              <a:chExt cx="864206" cy="2592048"/>
            </a:xfrm>
          </p:grpSpPr>
          <p:sp>
            <p:nvSpPr>
              <p:cNvPr id="116" name="פחית 115"/>
              <p:cNvSpPr/>
              <p:nvPr/>
            </p:nvSpPr>
            <p:spPr>
              <a:xfrm>
                <a:off x="5868475" y="1918303"/>
                <a:ext cx="865635" cy="259089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7" name="פחית 116"/>
              <p:cNvSpPr/>
              <p:nvPr/>
            </p:nvSpPr>
            <p:spPr>
              <a:xfrm>
                <a:off x="5868475" y="3295160"/>
                <a:ext cx="865635" cy="1214035"/>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06" name="קבוצה 2"/>
            <p:cNvGrpSpPr>
              <a:grpSpLocks/>
            </p:cNvGrpSpPr>
            <p:nvPr/>
          </p:nvGrpSpPr>
          <p:grpSpPr bwMode="auto">
            <a:xfrm>
              <a:off x="4375809" y="3552716"/>
              <a:ext cx="387620" cy="1744722"/>
              <a:chOff x="5868144" y="1917072"/>
              <a:chExt cx="864206" cy="2592048"/>
            </a:xfrm>
          </p:grpSpPr>
          <p:sp>
            <p:nvSpPr>
              <p:cNvPr id="114" name="פחית 113"/>
              <p:cNvSpPr/>
              <p:nvPr/>
            </p:nvSpPr>
            <p:spPr>
              <a:xfrm>
                <a:off x="5866417" y="1917072"/>
                <a:ext cx="865635" cy="259089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5" name="פחית 114"/>
              <p:cNvSpPr/>
              <p:nvPr/>
            </p:nvSpPr>
            <p:spPr>
              <a:xfrm>
                <a:off x="5866417" y="3293930"/>
                <a:ext cx="865635" cy="1214035"/>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07" name="קבוצה 2"/>
            <p:cNvGrpSpPr>
              <a:grpSpLocks/>
            </p:cNvGrpSpPr>
            <p:nvPr/>
          </p:nvGrpSpPr>
          <p:grpSpPr bwMode="auto">
            <a:xfrm>
              <a:off x="4932040" y="3552716"/>
              <a:ext cx="387620" cy="1744722"/>
              <a:chOff x="5868144" y="1917072"/>
              <a:chExt cx="864206" cy="2592048"/>
            </a:xfrm>
          </p:grpSpPr>
          <p:sp>
            <p:nvSpPr>
              <p:cNvPr id="112" name="פחית 111"/>
              <p:cNvSpPr/>
              <p:nvPr/>
            </p:nvSpPr>
            <p:spPr>
              <a:xfrm>
                <a:off x="5868636" y="1917072"/>
                <a:ext cx="865635" cy="259089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3" name="פחית 112"/>
              <p:cNvSpPr/>
              <p:nvPr/>
            </p:nvSpPr>
            <p:spPr>
              <a:xfrm>
                <a:off x="5868636" y="3293930"/>
                <a:ext cx="865635" cy="1214035"/>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59408" name="קבוצה 2"/>
            <p:cNvGrpSpPr>
              <a:grpSpLocks/>
            </p:cNvGrpSpPr>
            <p:nvPr/>
          </p:nvGrpSpPr>
          <p:grpSpPr bwMode="auto">
            <a:xfrm>
              <a:off x="5508104" y="3576811"/>
              <a:ext cx="387620" cy="1744722"/>
              <a:chOff x="5868144" y="1917072"/>
              <a:chExt cx="864206" cy="2592048"/>
            </a:xfrm>
          </p:grpSpPr>
          <p:sp>
            <p:nvSpPr>
              <p:cNvPr id="110" name="פחית 109"/>
              <p:cNvSpPr/>
              <p:nvPr/>
            </p:nvSpPr>
            <p:spPr>
              <a:xfrm>
                <a:off x="5866715" y="1918411"/>
                <a:ext cx="865635" cy="2590891"/>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1" name="פחית 110"/>
              <p:cNvSpPr/>
              <p:nvPr/>
            </p:nvSpPr>
            <p:spPr>
              <a:xfrm>
                <a:off x="5866715" y="3295268"/>
                <a:ext cx="865635" cy="1214033"/>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
          <p:nvSpPr>
            <p:cNvPr id="107" name="חץ שמאלה 106"/>
            <p:cNvSpPr/>
            <p:nvPr/>
          </p:nvSpPr>
          <p:spPr>
            <a:xfrm>
              <a:off x="2672796" y="5340883"/>
              <a:ext cx="2645929" cy="21534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9410" name="מלבן 107"/>
            <p:cNvSpPr>
              <a:spLocks noChangeArrowheads="1"/>
            </p:cNvSpPr>
            <p:nvPr/>
          </p:nvSpPr>
          <p:spPr bwMode="auto">
            <a:xfrm>
              <a:off x="2570338" y="5466157"/>
              <a:ext cx="2499102" cy="372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a:solidFill>
                    <a:srgbClr val="1D4C72"/>
                  </a:solidFill>
                </a:rPr>
                <a:t>ריכוז מצע הולך וגדל</a:t>
              </a:r>
              <a:endParaRPr lang="he-IL" sz="1400" b="1"/>
            </a:p>
          </p:txBody>
        </p:sp>
      </p:grpSp>
      <p:sp>
        <p:nvSpPr>
          <p:cNvPr id="87" name="חץ שמאלה 86"/>
          <p:cNvSpPr/>
          <p:nvPr/>
        </p:nvSpPr>
        <p:spPr bwMode="auto">
          <a:xfrm>
            <a:off x="4813300" y="5594350"/>
            <a:ext cx="2305050" cy="2159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9402" name="מלבן 18"/>
          <p:cNvSpPr>
            <a:spLocks noChangeArrowheads="1"/>
          </p:cNvSpPr>
          <p:nvPr/>
        </p:nvSpPr>
        <p:spPr bwMode="auto">
          <a:xfrm>
            <a:off x="4954588" y="5732463"/>
            <a:ext cx="2249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a:solidFill>
                  <a:srgbClr val="1D4C72"/>
                </a:solidFill>
              </a:rPr>
              <a:t>ריכוז מצע הולך וגדל</a:t>
            </a:r>
            <a:endParaRPr lang="he-IL" sz="14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תיאור תוצאות הניסוי והסברן</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973FC91D-E8AB-4BF3-8D5C-06F3345FE291}" type="slidenum">
              <a:rPr lang="he-IL" sz="1000" smtClean="0">
                <a:solidFill>
                  <a:prstClr val="black">
                    <a:lumMod val="50000"/>
                    <a:lumOff val="50000"/>
                  </a:prstClr>
                </a:solidFill>
              </a:rPr>
              <a:pPr fontAlgn="base">
                <a:spcBef>
                  <a:spcPct val="0"/>
                </a:spcBef>
                <a:spcAft>
                  <a:spcPct val="0"/>
                </a:spcAft>
                <a:defRPr/>
              </a:pPr>
              <a:t>21</a:t>
            </a:fld>
            <a:endParaRPr lang="he-IL" sz="1000" dirty="0" smtClean="0">
              <a:solidFill>
                <a:prstClr val="black">
                  <a:lumMod val="50000"/>
                  <a:lumOff val="50000"/>
                </a:prstClr>
              </a:solidFill>
            </a:endParaRPr>
          </a:p>
        </p:txBody>
      </p:sp>
      <p:sp>
        <p:nvSpPr>
          <p:cNvPr id="15" name="TextBox 14"/>
          <p:cNvSpPr txBox="1"/>
          <p:nvPr/>
        </p:nvSpPr>
        <p:spPr>
          <a:xfrm>
            <a:off x="374650" y="549275"/>
            <a:ext cx="8358188" cy="3600450"/>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u="sng" dirty="0">
                <a:solidFill>
                  <a:prstClr val="black"/>
                </a:solidFill>
                <a:latin typeface="Arial"/>
                <a:cs typeface="Arial"/>
              </a:rPr>
              <a:t>עד כה עסקנו במרכיבי הניסוי הבאים</a:t>
            </a:r>
            <a:r>
              <a:rPr lang="he-IL" dirty="0">
                <a:solidFill>
                  <a:prstClr val="black"/>
                </a:solidFill>
                <a:latin typeface="Arial"/>
                <a:cs typeface="Arial"/>
              </a:rPr>
              <a:t>:</a:t>
            </a:r>
          </a:p>
          <a:p>
            <a:pPr fontAlgn="auto">
              <a:spcBef>
                <a:spcPts val="0"/>
              </a:spcBef>
              <a:spcAft>
                <a:spcPts val="0"/>
              </a:spcAft>
              <a:defRPr/>
            </a:pPr>
            <a:r>
              <a:rPr lang="he-IL" dirty="0">
                <a:solidFill>
                  <a:prstClr val="black"/>
                </a:solidFill>
                <a:latin typeface="Arial"/>
                <a:cs typeface="Arial"/>
              </a:rPr>
              <a:t>  שאלת חקר</a:t>
            </a:r>
          </a:p>
          <a:p>
            <a:pPr fontAlgn="auto">
              <a:spcBef>
                <a:spcPts val="0"/>
              </a:spcBef>
              <a:spcAft>
                <a:spcPts val="0"/>
              </a:spcAft>
              <a:defRPr/>
            </a:pPr>
            <a:r>
              <a:rPr lang="he-IL" dirty="0">
                <a:solidFill>
                  <a:prstClr val="black"/>
                </a:solidFill>
                <a:latin typeface="Arial"/>
                <a:cs typeface="Arial"/>
              </a:rPr>
              <a:t>  השערה</a:t>
            </a:r>
          </a:p>
          <a:p>
            <a:pPr fontAlgn="auto">
              <a:spcBef>
                <a:spcPts val="0"/>
              </a:spcBef>
              <a:spcAft>
                <a:spcPts val="0"/>
              </a:spcAft>
              <a:defRPr/>
            </a:pPr>
            <a:r>
              <a:rPr lang="he-IL" dirty="0">
                <a:solidFill>
                  <a:prstClr val="black"/>
                </a:solidFill>
                <a:latin typeface="Arial"/>
                <a:cs typeface="Arial"/>
              </a:rPr>
              <a:t>  בסיס ביולוגי</a:t>
            </a:r>
          </a:p>
          <a:p>
            <a:pPr fontAlgn="auto">
              <a:spcBef>
                <a:spcPts val="0"/>
              </a:spcBef>
              <a:spcAft>
                <a:spcPts val="0"/>
              </a:spcAft>
              <a:defRPr/>
            </a:pPr>
            <a:r>
              <a:rPr lang="he-IL" dirty="0">
                <a:solidFill>
                  <a:prstClr val="black"/>
                </a:solidFill>
                <a:latin typeface="Arial"/>
                <a:cs typeface="Arial"/>
              </a:rPr>
              <a:t>  משתנה בלתי תלוי ודרך שינויו</a:t>
            </a:r>
          </a:p>
          <a:p>
            <a:pPr fontAlgn="auto">
              <a:spcBef>
                <a:spcPts val="0"/>
              </a:spcBef>
              <a:spcAft>
                <a:spcPts val="0"/>
              </a:spcAft>
              <a:defRPr/>
            </a:pPr>
            <a:r>
              <a:rPr lang="he-IL" dirty="0">
                <a:solidFill>
                  <a:prstClr val="black"/>
                </a:solidFill>
                <a:latin typeface="Arial"/>
                <a:cs typeface="Arial"/>
              </a:rPr>
              <a:t>  משתנה תלוי</a:t>
            </a:r>
          </a:p>
          <a:p>
            <a:pPr fontAlgn="auto">
              <a:spcBef>
                <a:spcPts val="0"/>
              </a:spcBef>
              <a:spcAft>
                <a:spcPts val="0"/>
              </a:spcAft>
              <a:defRPr/>
            </a:pPr>
            <a:r>
              <a:rPr lang="he-IL" dirty="0">
                <a:solidFill>
                  <a:prstClr val="black"/>
                </a:solidFill>
                <a:latin typeface="Arial"/>
                <a:cs typeface="Arial"/>
              </a:rPr>
              <a:t>  דרך מדידת המשתנה </a:t>
            </a:r>
            <a:r>
              <a:rPr lang="he-IL" dirty="0" smtClean="0">
                <a:solidFill>
                  <a:prstClr val="black"/>
                </a:solidFill>
                <a:latin typeface="Arial"/>
                <a:cs typeface="Arial"/>
              </a:rPr>
              <a:t>התלוי</a:t>
            </a:r>
            <a:endParaRPr lang="he-IL" dirty="0">
              <a:solidFill>
                <a:prstClr val="black"/>
              </a:solidFill>
              <a:latin typeface="Arial"/>
              <a:cs typeface="Arial"/>
            </a:endParaRPr>
          </a:p>
          <a:p>
            <a:pPr fontAlgn="auto">
              <a:spcBef>
                <a:spcPts val="0"/>
              </a:spcBef>
              <a:spcAft>
                <a:spcPts val="0"/>
              </a:spcAft>
              <a:defRPr/>
            </a:pPr>
            <a:r>
              <a:rPr lang="he-IL" dirty="0">
                <a:latin typeface="Arial"/>
                <a:cs typeface="Arial"/>
              </a:rPr>
              <a:t>  גורמים קבועים </a:t>
            </a:r>
          </a:p>
          <a:p>
            <a:pPr fontAlgn="auto">
              <a:spcBef>
                <a:spcPts val="0"/>
              </a:spcBef>
              <a:spcAft>
                <a:spcPts val="0"/>
              </a:spcAft>
              <a:defRPr/>
            </a:pPr>
            <a:r>
              <a:rPr lang="he-IL" dirty="0">
                <a:solidFill>
                  <a:prstClr val="black"/>
                </a:solidFill>
                <a:latin typeface="Arial"/>
                <a:cs typeface="Arial"/>
              </a:rPr>
              <a:t>  בקרות</a:t>
            </a:r>
          </a:p>
          <a:p>
            <a:pPr fontAlgn="auto">
              <a:spcBef>
                <a:spcPts val="0"/>
              </a:spcBef>
              <a:spcAft>
                <a:spcPts val="0"/>
              </a:spcAft>
              <a:defRPr/>
            </a:pPr>
            <a:r>
              <a:rPr lang="he-IL" dirty="0">
                <a:solidFill>
                  <a:prstClr val="black"/>
                </a:solidFill>
                <a:latin typeface="Arial"/>
                <a:cs typeface="Arial"/>
              </a:rPr>
              <a:t>  חזרות</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latin typeface="Arial"/>
              <a:cs typeface="Arial"/>
            </a:endParaRPr>
          </a:p>
          <a:p>
            <a:pPr fontAlgn="auto">
              <a:spcBef>
                <a:spcPts val="0"/>
              </a:spcBef>
              <a:spcAft>
                <a:spcPts val="0"/>
              </a:spcAft>
              <a:defRPr/>
            </a:pPr>
            <a:r>
              <a:rPr lang="he-IL" dirty="0">
                <a:latin typeface="Arial"/>
                <a:cs typeface="Arial"/>
              </a:rPr>
              <a:t>נניח </a:t>
            </a:r>
            <a:r>
              <a:rPr lang="he-IL" dirty="0" smtClean="0">
                <a:latin typeface="Arial"/>
                <a:cs typeface="Arial"/>
              </a:rPr>
              <a:t>שביצענו </a:t>
            </a:r>
            <a:r>
              <a:rPr lang="he-IL" dirty="0">
                <a:latin typeface="Arial"/>
                <a:cs typeface="Arial"/>
              </a:rPr>
              <a:t>את הניסוי ויש </a:t>
            </a:r>
            <a:r>
              <a:rPr lang="he-IL" dirty="0" smtClean="0">
                <a:latin typeface="Arial"/>
                <a:cs typeface="Arial"/>
              </a:rPr>
              <a:t>בידינו </a:t>
            </a:r>
            <a:r>
              <a:rPr lang="he-IL" dirty="0">
                <a:latin typeface="Arial"/>
                <a:cs typeface="Arial"/>
              </a:rPr>
              <a:t>תוצאות. כעת נעסוק במיומנויות הקשורות </a:t>
            </a:r>
            <a:r>
              <a:rPr lang="he-IL" dirty="0" smtClean="0">
                <a:latin typeface="Arial"/>
                <a:cs typeface="Arial"/>
              </a:rPr>
              <a:t>לתיאור התוצאות ולהסברן. </a:t>
            </a:r>
            <a:r>
              <a:rPr lang="he-IL" dirty="0">
                <a:latin typeface="Arial"/>
                <a:cs typeface="Arial"/>
              </a:rPr>
              <a:t>המיומנויות הנדרשות הן:</a:t>
            </a:r>
          </a:p>
          <a:p>
            <a:pPr marL="285750" indent="-285750" fontAlgn="auto">
              <a:spcBef>
                <a:spcPts val="0"/>
              </a:spcBef>
              <a:spcAft>
                <a:spcPts val="0"/>
              </a:spcAft>
              <a:buFont typeface="Wingdings" pitchFamily="2" charset="2"/>
              <a:buChar char="§"/>
              <a:defRPr/>
            </a:pPr>
            <a:r>
              <a:rPr lang="he-IL" b="1" dirty="0">
                <a:solidFill>
                  <a:schemeClr val="accent3"/>
                </a:solidFill>
                <a:latin typeface="Arial"/>
                <a:cs typeface="Arial"/>
              </a:rPr>
              <a:t>כתיבת טבלה לתיאור מהלך הניסוי ותוצאותיו</a:t>
            </a:r>
          </a:p>
          <a:p>
            <a:pPr marL="285750" indent="-285750" fontAlgn="auto">
              <a:spcBef>
                <a:spcPts val="0"/>
              </a:spcBef>
              <a:spcAft>
                <a:spcPts val="0"/>
              </a:spcAft>
              <a:buFont typeface="Wingdings" pitchFamily="2" charset="2"/>
              <a:buChar char="§"/>
              <a:defRPr/>
            </a:pPr>
            <a:r>
              <a:rPr lang="he-IL" b="1" dirty="0">
                <a:solidFill>
                  <a:schemeClr val="accent3"/>
                </a:solidFill>
                <a:latin typeface="Arial"/>
                <a:cs typeface="Arial"/>
              </a:rPr>
              <a:t>בחירת סוג הגרף הנכון ותיאור התוצאות בגרף</a:t>
            </a:r>
          </a:p>
          <a:p>
            <a:pPr marL="285750" indent="-285750" fontAlgn="auto">
              <a:spcBef>
                <a:spcPts val="0"/>
              </a:spcBef>
              <a:spcAft>
                <a:spcPts val="0"/>
              </a:spcAft>
              <a:buFont typeface="Wingdings" pitchFamily="2" charset="2"/>
              <a:buChar char="§"/>
              <a:defRPr/>
            </a:pPr>
            <a:r>
              <a:rPr lang="he-IL" b="1" dirty="0">
                <a:solidFill>
                  <a:schemeClr val="accent3"/>
                </a:solidFill>
                <a:latin typeface="Arial"/>
                <a:cs typeface="Arial"/>
              </a:rPr>
              <a:t>תיאור התוצאות</a:t>
            </a:r>
          </a:p>
          <a:p>
            <a:pPr marL="285750" indent="-285750" fontAlgn="auto">
              <a:spcBef>
                <a:spcPts val="0"/>
              </a:spcBef>
              <a:spcAft>
                <a:spcPts val="0"/>
              </a:spcAft>
              <a:buFont typeface="Wingdings" pitchFamily="2" charset="2"/>
              <a:buChar char="§"/>
              <a:defRPr/>
            </a:pPr>
            <a:r>
              <a:rPr lang="he-IL" b="1" dirty="0">
                <a:solidFill>
                  <a:schemeClr val="accent3"/>
                </a:solidFill>
                <a:latin typeface="Arial"/>
                <a:cs typeface="Arial"/>
              </a:rPr>
              <a:t>הסבר התוצאות</a:t>
            </a:r>
          </a:p>
          <a:p>
            <a:pPr marL="285750" indent="-285750" fontAlgn="auto">
              <a:spcBef>
                <a:spcPts val="0"/>
              </a:spcBef>
              <a:spcAft>
                <a:spcPts val="0"/>
              </a:spcAft>
              <a:buFont typeface="Wingdings" pitchFamily="2" charset="2"/>
              <a:buChar char="§"/>
              <a:defRPr/>
            </a:pPr>
            <a:endParaRPr lang="he-IL" dirty="0">
              <a:solidFill>
                <a:prstClr val="black"/>
              </a:solidFill>
              <a:latin typeface="Arial"/>
              <a:cs typeface="Arial"/>
            </a:endParaRPr>
          </a:p>
        </p:txBody>
      </p:sp>
      <p:grpSp>
        <p:nvGrpSpPr>
          <p:cNvPr id="60422" name="קבוצה 25"/>
          <p:cNvGrpSpPr>
            <a:grpSpLocks/>
          </p:cNvGrpSpPr>
          <p:nvPr/>
        </p:nvGrpSpPr>
        <p:grpSpPr bwMode="auto">
          <a:xfrm>
            <a:off x="8575675" y="942975"/>
            <a:ext cx="122238" cy="152400"/>
            <a:chOff x="4059560" y="2780928"/>
            <a:chExt cx="287573" cy="432048"/>
          </a:xfrm>
        </p:grpSpPr>
        <p:cxnSp>
          <p:nvCxnSpPr>
            <p:cNvPr id="27" name="מחבר ישר 26"/>
            <p:cNvCxnSpPr/>
            <p:nvPr/>
          </p:nvCxnSpPr>
          <p:spPr>
            <a:xfrm flipV="1">
              <a:off x="4212684" y="2780928"/>
              <a:ext cx="134449" cy="432048"/>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cxnSp>
          <p:nvCxnSpPr>
            <p:cNvPr id="28" name="מחבר ישר 27"/>
            <p:cNvCxnSpPr/>
            <p:nvPr/>
          </p:nvCxnSpPr>
          <p:spPr>
            <a:xfrm flipH="1" flipV="1">
              <a:off x="4059560" y="3023955"/>
              <a:ext cx="153124" cy="180020"/>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grpSp>
      <p:grpSp>
        <p:nvGrpSpPr>
          <p:cNvPr id="60423" name="קבוצה 25"/>
          <p:cNvGrpSpPr>
            <a:grpSpLocks/>
          </p:cNvGrpSpPr>
          <p:nvPr/>
        </p:nvGrpSpPr>
        <p:grpSpPr bwMode="auto">
          <a:xfrm>
            <a:off x="8558213" y="1223963"/>
            <a:ext cx="122237" cy="153987"/>
            <a:chOff x="4059560" y="2780928"/>
            <a:chExt cx="287573" cy="432048"/>
          </a:xfrm>
        </p:grpSpPr>
        <p:cxnSp>
          <p:nvCxnSpPr>
            <p:cNvPr id="42" name="מחבר ישר 41"/>
            <p:cNvCxnSpPr/>
            <p:nvPr/>
          </p:nvCxnSpPr>
          <p:spPr>
            <a:xfrm flipV="1">
              <a:off x="4212683" y="2780928"/>
              <a:ext cx="134450" cy="432048"/>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cxnSp>
          <p:nvCxnSpPr>
            <p:cNvPr id="43" name="מחבר ישר 42"/>
            <p:cNvCxnSpPr/>
            <p:nvPr/>
          </p:nvCxnSpPr>
          <p:spPr>
            <a:xfrm flipH="1" flipV="1">
              <a:off x="4059560" y="3021450"/>
              <a:ext cx="153123" cy="182617"/>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grpSp>
      <p:grpSp>
        <p:nvGrpSpPr>
          <p:cNvPr id="60424" name="קבוצה 25"/>
          <p:cNvGrpSpPr>
            <a:grpSpLocks/>
          </p:cNvGrpSpPr>
          <p:nvPr/>
        </p:nvGrpSpPr>
        <p:grpSpPr bwMode="auto">
          <a:xfrm>
            <a:off x="8553450" y="1484313"/>
            <a:ext cx="122238" cy="153987"/>
            <a:chOff x="4059560" y="2780928"/>
            <a:chExt cx="287573" cy="432048"/>
          </a:xfrm>
        </p:grpSpPr>
        <p:cxnSp>
          <p:nvCxnSpPr>
            <p:cNvPr id="45" name="מחבר ישר 44"/>
            <p:cNvCxnSpPr/>
            <p:nvPr/>
          </p:nvCxnSpPr>
          <p:spPr>
            <a:xfrm flipV="1">
              <a:off x="4212684" y="2780928"/>
              <a:ext cx="134449" cy="432048"/>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cxnSp>
          <p:nvCxnSpPr>
            <p:cNvPr id="46" name="מחבר ישר 45"/>
            <p:cNvCxnSpPr/>
            <p:nvPr/>
          </p:nvCxnSpPr>
          <p:spPr>
            <a:xfrm flipH="1" flipV="1">
              <a:off x="4059560" y="3021450"/>
              <a:ext cx="153124" cy="182617"/>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grpSp>
      <p:grpSp>
        <p:nvGrpSpPr>
          <p:cNvPr id="60425" name="קבוצה 25"/>
          <p:cNvGrpSpPr>
            <a:grpSpLocks/>
          </p:cNvGrpSpPr>
          <p:nvPr/>
        </p:nvGrpSpPr>
        <p:grpSpPr bwMode="auto">
          <a:xfrm>
            <a:off x="8553450" y="1773238"/>
            <a:ext cx="122238" cy="152400"/>
            <a:chOff x="4059560" y="2780928"/>
            <a:chExt cx="287573" cy="432048"/>
          </a:xfrm>
        </p:grpSpPr>
        <p:cxnSp>
          <p:nvCxnSpPr>
            <p:cNvPr id="48" name="מחבר ישר 47"/>
            <p:cNvCxnSpPr/>
            <p:nvPr/>
          </p:nvCxnSpPr>
          <p:spPr>
            <a:xfrm flipV="1">
              <a:off x="4212684" y="2780928"/>
              <a:ext cx="134449" cy="432048"/>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cxnSp>
          <p:nvCxnSpPr>
            <p:cNvPr id="49" name="מחבר ישר 48"/>
            <p:cNvCxnSpPr/>
            <p:nvPr/>
          </p:nvCxnSpPr>
          <p:spPr>
            <a:xfrm flipH="1" flipV="1">
              <a:off x="4059560" y="3023955"/>
              <a:ext cx="153124" cy="180020"/>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grpSp>
      <p:grpSp>
        <p:nvGrpSpPr>
          <p:cNvPr id="60426" name="קבוצה 25"/>
          <p:cNvGrpSpPr>
            <a:grpSpLocks/>
          </p:cNvGrpSpPr>
          <p:nvPr/>
        </p:nvGrpSpPr>
        <p:grpSpPr bwMode="auto">
          <a:xfrm>
            <a:off x="8564563" y="2060575"/>
            <a:ext cx="122237" cy="153988"/>
            <a:chOff x="4059560" y="2780928"/>
            <a:chExt cx="287573" cy="432048"/>
          </a:xfrm>
        </p:grpSpPr>
        <p:cxnSp>
          <p:nvCxnSpPr>
            <p:cNvPr id="51" name="מחבר ישר 50"/>
            <p:cNvCxnSpPr/>
            <p:nvPr/>
          </p:nvCxnSpPr>
          <p:spPr>
            <a:xfrm flipV="1">
              <a:off x="4212683" y="2780928"/>
              <a:ext cx="134450" cy="432048"/>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cxnSp>
          <p:nvCxnSpPr>
            <p:cNvPr id="52" name="מחבר ישר 51"/>
            <p:cNvCxnSpPr/>
            <p:nvPr/>
          </p:nvCxnSpPr>
          <p:spPr>
            <a:xfrm flipH="1" flipV="1">
              <a:off x="4059560" y="3021449"/>
              <a:ext cx="153123" cy="182619"/>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grpSp>
      <p:grpSp>
        <p:nvGrpSpPr>
          <p:cNvPr id="60427" name="קבוצה 25"/>
          <p:cNvGrpSpPr>
            <a:grpSpLocks/>
          </p:cNvGrpSpPr>
          <p:nvPr/>
        </p:nvGrpSpPr>
        <p:grpSpPr bwMode="auto">
          <a:xfrm>
            <a:off x="8580438" y="2273300"/>
            <a:ext cx="122237" cy="152400"/>
            <a:chOff x="4059560" y="2780928"/>
            <a:chExt cx="287573" cy="432048"/>
          </a:xfrm>
        </p:grpSpPr>
        <p:cxnSp>
          <p:nvCxnSpPr>
            <p:cNvPr id="54" name="מחבר ישר 53"/>
            <p:cNvCxnSpPr/>
            <p:nvPr/>
          </p:nvCxnSpPr>
          <p:spPr>
            <a:xfrm flipV="1">
              <a:off x="4212683" y="2780928"/>
              <a:ext cx="134450" cy="432048"/>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cxnSp>
          <p:nvCxnSpPr>
            <p:cNvPr id="55" name="מחבר ישר 54"/>
            <p:cNvCxnSpPr/>
            <p:nvPr/>
          </p:nvCxnSpPr>
          <p:spPr>
            <a:xfrm flipH="1" flipV="1">
              <a:off x="4059560" y="3023955"/>
              <a:ext cx="153123" cy="180020"/>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grpSp>
      <p:grpSp>
        <p:nvGrpSpPr>
          <p:cNvPr id="60428" name="קבוצה 25"/>
          <p:cNvGrpSpPr>
            <a:grpSpLocks/>
          </p:cNvGrpSpPr>
          <p:nvPr/>
        </p:nvGrpSpPr>
        <p:grpSpPr bwMode="auto">
          <a:xfrm>
            <a:off x="8566150" y="2565400"/>
            <a:ext cx="122238" cy="152400"/>
            <a:chOff x="4059560" y="2780928"/>
            <a:chExt cx="287573" cy="432048"/>
          </a:xfrm>
        </p:grpSpPr>
        <p:cxnSp>
          <p:nvCxnSpPr>
            <p:cNvPr id="57" name="מחבר ישר 56"/>
            <p:cNvCxnSpPr/>
            <p:nvPr/>
          </p:nvCxnSpPr>
          <p:spPr>
            <a:xfrm flipV="1">
              <a:off x="4212684" y="2780928"/>
              <a:ext cx="134449" cy="432048"/>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cxnSp>
          <p:nvCxnSpPr>
            <p:cNvPr id="58" name="מחבר ישר 57"/>
            <p:cNvCxnSpPr/>
            <p:nvPr/>
          </p:nvCxnSpPr>
          <p:spPr>
            <a:xfrm flipH="1" flipV="1">
              <a:off x="4059560" y="3023955"/>
              <a:ext cx="153124" cy="180020"/>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grpSp>
      <p:grpSp>
        <p:nvGrpSpPr>
          <p:cNvPr id="60429" name="קבוצה 25"/>
          <p:cNvGrpSpPr>
            <a:grpSpLocks/>
          </p:cNvGrpSpPr>
          <p:nvPr/>
        </p:nvGrpSpPr>
        <p:grpSpPr bwMode="auto">
          <a:xfrm>
            <a:off x="8553450" y="2852738"/>
            <a:ext cx="122238" cy="153987"/>
            <a:chOff x="4059560" y="2780928"/>
            <a:chExt cx="287573" cy="432048"/>
          </a:xfrm>
        </p:grpSpPr>
        <p:cxnSp>
          <p:nvCxnSpPr>
            <p:cNvPr id="60" name="מחבר ישר 59"/>
            <p:cNvCxnSpPr/>
            <p:nvPr/>
          </p:nvCxnSpPr>
          <p:spPr>
            <a:xfrm flipV="1">
              <a:off x="4212684" y="2780928"/>
              <a:ext cx="134449" cy="432048"/>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cxnSp>
          <p:nvCxnSpPr>
            <p:cNvPr id="61" name="מחבר ישר 60"/>
            <p:cNvCxnSpPr/>
            <p:nvPr/>
          </p:nvCxnSpPr>
          <p:spPr>
            <a:xfrm flipH="1" flipV="1">
              <a:off x="4059560" y="3021450"/>
              <a:ext cx="153124" cy="182617"/>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grpSp>
      <p:grpSp>
        <p:nvGrpSpPr>
          <p:cNvPr id="60430" name="קבוצה 25"/>
          <p:cNvGrpSpPr>
            <a:grpSpLocks/>
          </p:cNvGrpSpPr>
          <p:nvPr/>
        </p:nvGrpSpPr>
        <p:grpSpPr bwMode="auto">
          <a:xfrm>
            <a:off x="8566150" y="3114675"/>
            <a:ext cx="122238" cy="153988"/>
            <a:chOff x="4059560" y="2780928"/>
            <a:chExt cx="287573" cy="432048"/>
          </a:xfrm>
        </p:grpSpPr>
        <p:cxnSp>
          <p:nvCxnSpPr>
            <p:cNvPr id="63" name="מחבר ישר 62"/>
            <p:cNvCxnSpPr/>
            <p:nvPr/>
          </p:nvCxnSpPr>
          <p:spPr>
            <a:xfrm flipV="1">
              <a:off x="4212684" y="2780928"/>
              <a:ext cx="134449" cy="432048"/>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cxnSp>
          <p:nvCxnSpPr>
            <p:cNvPr id="64" name="מחבר ישר 63"/>
            <p:cNvCxnSpPr/>
            <p:nvPr/>
          </p:nvCxnSpPr>
          <p:spPr>
            <a:xfrm flipH="1" flipV="1">
              <a:off x="4059560" y="3021449"/>
              <a:ext cx="153124" cy="182619"/>
            </a:xfrm>
            <a:prstGeom prst="line">
              <a:avLst/>
            </a:prstGeom>
            <a:ln w="25400">
              <a:solidFill>
                <a:srgbClr val="038EE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בניית טבלה הכוללת את מערך הניסוי ותוצאותיו + שאלה 8</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2FD571E-2ED0-430A-9B8D-90CE9ECD17EB}" type="slidenum">
              <a:rPr lang="he-IL" sz="1000" smtClean="0">
                <a:solidFill>
                  <a:prstClr val="black">
                    <a:lumMod val="50000"/>
                    <a:lumOff val="50000"/>
                  </a:prstClr>
                </a:solidFill>
              </a:rPr>
              <a:pPr fontAlgn="base">
                <a:spcBef>
                  <a:spcPct val="0"/>
                </a:spcBef>
                <a:spcAft>
                  <a:spcPct val="0"/>
                </a:spcAft>
                <a:defRPr/>
              </a:pPr>
              <a:t>22</a:t>
            </a:fld>
            <a:endParaRPr lang="he-IL" sz="1000" dirty="0" smtClean="0">
              <a:solidFill>
                <a:prstClr val="black">
                  <a:lumMod val="50000"/>
                  <a:lumOff val="50000"/>
                </a:prstClr>
              </a:solidFill>
            </a:endParaRPr>
          </a:p>
        </p:txBody>
      </p:sp>
      <p:sp>
        <p:nvSpPr>
          <p:cNvPr id="15" name="TextBox 14"/>
          <p:cNvSpPr txBox="1"/>
          <p:nvPr/>
        </p:nvSpPr>
        <p:spPr>
          <a:xfrm>
            <a:off x="374650" y="620713"/>
            <a:ext cx="8358188" cy="539750"/>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dirty="0" smtClean="0">
                <a:latin typeface="Arial"/>
                <a:cs typeface="Arial"/>
              </a:rPr>
              <a:t>לעתים </a:t>
            </a:r>
            <a:r>
              <a:rPr lang="he-IL" dirty="0">
                <a:solidFill>
                  <a:prstClr val="black"/>
                </a:solidFill>
                <a:latin typeface="Arial"/>
                <a:cs typeface="Arial"/>
              </a:rPr>
              <a:t>קרובות בבחינה התלמידים נדרשים לבנות </a:t>
            </a:r>
            <a:r>
              <a:rPr lang="he-IL" dirty="0">
                <a:solidFill>
                  <a:schemeClr val="accent3"/>
                </a:solidFill>
                <a:latin typeface="Arial"/>
                <a:cs typeface="Arial"/>
              </a:rPr>
              <a:t>טבלה הכוללת את  מערך הניסוי ותוצאותיו</a:t>
            </a:r>
            <a:r>
              <a:rPr lang="he-IL" dirty="0">
                <a:solidFill>
                  <a:prstClr val="black"/>
                </a:solidFill>
                <a:latin typeface="Arial"/>
                <a:cs typeface="Arial"/>
              </a:rPr>
              <a:t>. </a:t>
            </a:r>
          </a:p>
          <a:p>
            <a:pPr fontAlgn="auto">
              <a:spcBef>
                <a:spcPts val="0"/>
              </a:spcBef>
              <a:spcAft>
                <a:spcPts val="0"/>
              </a:spcAft>
              <a:defRPr/>
            </a:pPr>
            <a:r>
              <a:rPr lang="he-IL" u="sng" dirty="0">
                <a:solidFill>
                  <a:prstClr val="black"/>
                </a:solidFill>
                <a:latin typeface="Arial"/>
                <a:cs typeface="Arial"/>
              </a:rPr>
              <a:t>שימו לב לכללים הבאים</a:t>
            </a:r>
            <a:r>
              <a:rPr lang="he-IL" dirty="0">
                <a:solidFill>
                  <a:prstClr val="black"/>
                </a:solidFill>
                <a:latin typeface="Arial"/>
                <a:cs typeface="Arial"/>
              </a:rPr>
              <a:t>:</a:t>
            </a:r>
          </a:p>
          <a:p>
            <a:pPr marL="285750" indent="-285750" fontAlgn="auto">
              <a:spcBef>
                <a:spcPts val="0"/>
              </a:spcBef>
              <a:spcAft>
                <a:spcPts val="0"/>
              </a:spcAft>
              <a:buFont typeface="Wingdings" pitchFamily="2" charset="2"/>
              <a:buChar char="§"/>
              <a:defRPr/>
            </a:pPr>
            <a:r>
              <a:rPr lang="he-IL" b="1" dirty="0">
                <a:solidFill>
                  <a:schemeClr val="accent3"/>
                </a:solidFill>
                <a:latin typeface="Arial"/>
                <a:cs typeface="Arial"/>
              </a:rPr>
              <a:t>כותרת הטבלה</a:t>
            </a:r>
            <a:r>
              <a:rPr lang="he-IL" dirty="0">
                <a:latin typeface="Arial"/>
                <a:cs typeface="Arial"/>
              </a:rPr>
              <a:t>: הטבלה צריכה להיות מלווה בכותרת מתאימה. כותרת הטבלה צריכה לכלול את המשתנה הבלתי </a:t>
            </a:r>
            <a:r>
              <a:rPr lang="he-IL" dirty="0" smtClean="0">
                <a:latin typeface="Arial"/>
                <a:cs typeface="Arial"/>
              </a:rPr>
              <a:t>תלוי </a:t>
            </a:r>
            <a:r>
              <a:rPr lang="he-IL" dirty="0">
                <a:latin typeface="Arial"/>
                <a:cs typeface="Arial"/>
              </a:rPr>
              <a:t>ואת המשתנה התלוי או את דרך המדידה שלו.</a:t>
            </a:r>
          </a:p>
          <a:p>
            <a:pPr marL="285750" indent="-285750" fontAlgn="auto">
              <a:spcBef>
                <a:spcPts val="0"/>
              </a:spcBef>
              <a:spcAft>
                <a:spcPts val="0"/>
              </a:spcAft>
              <a:buFont typeface="Wingdings" pitchFamily="2" charset="2"/>
              <a:buChar char="§"/>
              <a:defRPr/>
            </a:pPr>
            <a:r>
              <a:rPr lang="he-IL" b="1" dirty="0">
                <a:solidFill>
                  <a:schemeClr val="accent3"/>
                </a:solidFill>
                <a:latin typeface="Arial"/>
                <a:cs typeface="Arial"/>
              </a:rPr>
              <a:t>בידוד מרכיבי הניסוי בעמודות נפרדות</a:t>
            </a:r>
            <a:r>
              <a:rPr lang="he-IL" dirty="0">
                <a:latin typeface="Arial"/>
                <a:cs typeface="Arial"/>
              </a:rPr>
              <a:t>: כל עמודה בטבלה מתארת </a:t>
            </a:r>
            <a:r>
              <a:rPr lang="he-IL" u="sng" dirty="0">
                <a:latin typeface="Arial"/>
                <a:cs typeface="Arial"/>
              </a:rPr>
              <a:t>גורם אחד בלבד </a:t>
            </a:r>
            <a:r>
              <a:rPr lang="he-IL" dirty="0">
                <a:latin typeface="Arial"/>
                <a:cs typeface="Arial"/>
              </a:rPr>
              <a:t>בניסוי.</a:t>
            </a:r>
          </a:p>
          <a:p>
            <a:pPr marL="285750" indent="-285750" fontAlgn="auto">
              <a:spcBef>
                <a:spcPts val="0"/>
              </a:spcBef>
              <a:spcAft>
                <a:spcPts val="0"/>
              </a:spcAft>
              <a:buFont typeface="Wingdings" pitchFamily="2" charset="2"/>
              <a:buChar char="§"/>
              <a:defRPr/>
            </a:pPr>
            <a:r>
              <a:rPr lang="he-IL" b="1" dirty="0">
                <a:solidFill>
                  <a:schemeClr val="accent3"/>
                </a:solidFill>
                <a:latin typeface="Arial"/>
                <a:cs typeface="Arial"/>
              </a:rPr>
              <a:t>ציון יחידת המדידה בכותרת העמודות</a:t>
            </a:r>
            <a:r>
              <a:rPr lang="he-IL" dirty="0">
                <a:latin typeface="Arial"/>
                <a:cs typeface="Arial"/>
              </a:rPr>
              <a:t>: יש להקפיד בכותרת כל אחת </a:t>
            </a:r>
            <a:r>
              <a:rPr lang="he-IL" dirty="0" smtClean="0">
                <a:latin typeface="Arial"/>
                <a:cs typeface="Arial"/>
              </a:rPr>
              <a:t>מן העמודות </a:t>
            </a:r>
            <a:r>
              <a:rPr lang="he-IL" dirty="0">
                <a:latin typeface="Arial"/>
                <a:cs typeface="Arial"/>
              </a:rPr>
              <a:t>על ציון יחידת המדידה (</a:t>
            </a:r>
            <a:r>
              <a:rPr lang="en-US" baseline="30000" dirty="0">
                <a:latin typeface="Arial"/>
                <a:cs typeface="Arial"/>
              </a:rPr>
              <a:t>0</a:t>
            </a:r>
            <a:r>
              <a:rPr lang="en-US" dirty="0">
                <a:latin typeface="Arial"/>
                <a:cs typeface="Arial"/>
              </a:rPr>
              <a:t>C</a:t>
            </a:r>
            <a:r>
              <a:rPr lang="he-IL" dirty="0">
                <a:latin typeface="Arial"/>
                <a:cs typeface="Arial"/>
              </a:rPr>
              <a:t>, מ"ל וכדומה).</a:t>
            </a:r>
          </a:p>
          <a:p>
            <a:pPr marL="285750" indent="-285750" fontAlgn="auto">
              <a:spcBef>
                <a:spcPts val="0"/>
              </a:spcBef>
              <a:spcAft>
                <a:spcPts val="0"/>
              </a:spcAft>
              <a:buFont typeface="Wingdings" pitchFamily="2" charset="2"/>
              <a:buChar char="§"/>
              <a:defRPr/>
            </a:pPr>
            <a:r>
              <a:rPr lang="he-IL" b="1" dirty="0">
                <a:solidFill>
                  <a:schemeClr val="accent3"/>
                </a:solidFill>
                <a:latin typeface="Arial"/>
                <a:cs typeface="Arial"/>
              </a:rPr>
              <a:t>הכללת הגורמים הקבועים בטבלה או מתחתיה</a:t>
            </a:r>
            <a:r>
              <a:rPr lang="he-IL" dirty="0">
                <a:latin typeface="Arial"/>
                <a:cs typeface="Arial"/>
              </a:rPr>
              <a:t>: אפשר לכלול את הגורמים הקבועים בטבלה. כל גורם בעמודה נפרדת, או לציין את רשימת הגורמים הקבועים במשפט </a:t>
            </a:r>
          </a:p>
          <a:p>
            <a:pPr fontAlgn="auto">
              <a:spcBef>
                <a:spcPts val="0"/>
              </a:spcBef>
              <a:spcAft>
                <a:spcPts val="0"/>
              </a:spcAft>
              <a:defRPr/>
            </a:pPr>
            <a:r>
              <a:rPr lang="he-IL" dirty="0">
                <a:latin typeface="Arial"/>
                <a:cs typeface="Arial"/>
              </a:rPr>
              <a:t>    מתחת לטבלה.</a:t>
            </a:r>
          </a:p>
          <a:p>
            <a:pPr marL="285750" indent="-285750" fontAlgn="auto">
              <a:spcBef>
                <a:spcPts val="0"/>
              </a:spcBef>
              <a:spcAft>
                <a:spcPts val="0"/>
              </a:spcAft>
              <a:buFont typeface="Wingdings" pitchFamily="2" charset="2"/>
              <a:buChar char="§"/>
              <a:defRPr/>
            </a:pPr>
            <a:endParaRPr lang="he-IL" dirty="0">
              <a:latin typeface="Arial"/>
              <a:cs typeface="Arial"/>
            </a:endParaRPr>
          </a:p>
        </p:txBody>
      </p:sp>
      <p:sp>
        <p:nvSpPr>
          <p:cNvPr id="8" name="TextBox 7"/>
          <p:cNvSpPr txBox="1"/>
          <p:nvPr/>
        </p:nvSpPr>
        <p:spPr>
          <a:xfrm>
            <a:off x="406400" y="3933825"/>
            <a:ext cx="8183563" cy="646113"/>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8:</a:t>
            </a:r>
          </a:p>
          <a:p>
            <a:pPr fontAlgn="auto">
              <a:spcBef>
                <a:spcPts val="0"/>
              </a:spcBef>
              <a:spcAft>
                <a:spcPts val="0"/>
              </a:spcAft>
              <a:defRPr/>
            </a:pPr>
            <a:r>
              <a:rPr lang="he-IL" dirty="0">
                <a:solidFill>
                  <a:srgbClr val="1D4C72"/>
                </a:solidFill>
                <a:latin typeface="Arial"/>
                <a:cs typeface="Arial"/>
              </a:rPr>
              <a:t>בנו טבלה לתיאור מערך הניסוי שלנו ותוצאותיו. הקפידו על מתן כותרת מתאימה לטבלה.</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p:nvPr/>
        </p:nvSpPr>
        <p:spPr>
          <a:xfrm>
            <a:off x="461963" y="1628775"/>
            <a:ext cx="8286750" cy="4537075"/>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u="sng" dirty="0">
                <a:solidFill>
                  <a:prstClr val="black"/>
                </a:solidFill>
              </a:rPr>
              <a:t>כותרת הטבלה</a:t>
            </a:r>
            <a:r>
              <a:rPr lang="he-IL" dirty="0">
                <a:solidFill>
                  <a:prstClr val="black"/>
                </a:solidFill>
              </a:rPr>
              <a:t>: הקשר בין נפח מי החמצן (המצע) ובין גובה שכבת החמצן שנפלט (התוצר) </a:t>
            </a:r>
          </a:p>
        </p:txBody>
      </p:sp>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BAFFE52-4A7B-442A-8095-433FA114EF21}" type="slidenum">
              <a:rPr lang="he-IL" sz="1000" smtClean="0">
                <a:solidFill>
                  <a:prstClr val="black">
                    <a:lumMod val="50000"/>
                    <a:lumOff val="50000"/>
                  </a:prstClr>
                </a:solidFill>
              </a:rPr>
              <a:pPr fontAlgn="base">
                <a:spcBef>
                  <a:spcPct val="0"/>
                </a:spcBef>
                <a:spcAft>
                  <a:spcPct val="0"/>
                </a:spcAft>
                <a:defRPr/>
              </a:pPr>
              <a:t>23</a:t>
            </a:fld>
            <a:endParaRPr lang="he-IL" sz="1000" dirty="0" smtClean="0">
              <a:solidFill>
                <a:prstClr val="black">
                  <a:lumMod val="50000"/>
                  <a:lumOff val="50000"/>
                </a:prstClr>
              </a:solidFill>
            </a:endParaRPr>
          </a:p>
        </p:txBody>
      </p:sp>
      <p:graphicFrame>
        <p:nvGraphicFramePr>
          <p:cNvPr id="2" name="טבלה 1"/>
          <p:cNvGraphicFramePr>
            <a:graphicFrameLocks noGrp="1"/>
          </p:cNvGraphicFramePr>
          <p:nvPr/>
        </p:nvGraphicFramePr>
        <p:xfrm>
          <a:off x="2268536" y="2420938"/>
          <a:ext cx="5553077" cy="3317875"/>
        </p:xfrm>
        <a:graphic>
          <a:graphicData uri="http://schemas.openxmlformats.org/drawingml/2006/table">
            <a:tbl>
              <a:tblPr rtl="1" firstRow="1" bandRow="1">
                <a:tableStyleId>{5940675A-B579-460E-94D1-54222C63F5DA}</a:tableStyleId>
              </a:tblPr>
              <a:tblGrid>
                <a:gridCol w="911624"/>
                <a:gridCol w="911624"/>
                <a:gridCol w="911624"/>
                <a:gridCol w="911624"/>
                <a:gridCol w="994957"/>
                <a:gridCol w="911624"/>
              </a:tblGrid>
              <a:tr h="1463240">
                <a:tc>
                  <a:txBody>
                    <a:bodyPr/>
                    <a:lstStyle/>
                    <a:p>
                      <a:pPr rtl="1"/>
                      <a:r>
                        <a:rPr lang="he-IL" sz="1800" dirty="0" smtClean="0"/>
                        <a:t>מס' מבחנה</a:t>
                      </a:r>
                      <a:endParaRPr lang="he-IL" sz="1800" dirty="0"/>
                    </a:p>
                  </a:txBody>
                  <a:tcPr marL="91402" marR="91402" marT="45731" marB="45731"/>
                </a:tc>
                <a:tc>
                  <a:txBody>
                    <a:bodyPr/>
                    <a:lstStyle/>
                    <a:p>
                      <a:pPr rtl="1"/>
                      <a:r>
                        <a:rPr lang="he-IL" sz="1800" dirty="0" smtClean="0"/>
                        <a:t>נפח מי החמצן (מ"ל)</a:t>
                      </a:r>
                      <a:endParaRPr lang="he-IL" sz="1800" dirty="0"/>
                    </a:p>
                  </a:txBody>
                  <a:tcPr marL="91402" marR="91402" marT="45731" marB="45731"/>
                </a:tc>
                <a:tc>
                  <a:txBody>
                    <a:bodyPr/>
                    <a:lstStyle/>
                    <a:p>
                      <a:pPr rtl="1"/>
                      <a:r>
                        <a:rPr lang="he-IL" sz="1800" dirty="0" smtClean="0"/>
                        <a:t>נפח תמיסת</a:t>
                      </a:r>
                      <a:r>
                        <a:rPr lang="he-IL" sz="1800" baseline="0" dirty="0" smtClean="0"/>
                        <a:t> האנזים (מ"ל)</a:t>
                      </a:r>
                      <a:endParaRPr lang="he-IL" sz="1800" dirty="0"/>
                    </a:p>
                  </a:txBody>
                  <a:tcPr marL="91402" marR="91402" marT="45731" marB="45731"/>
                </a:tc>
                <a:tc>
                  <a:txBody>
                    <a:bodyPr/>
                    <a:lstStyle/>
                    <a:p>
                      <a:pPr rtl="1"/>
                      <a:r>
                        <a:rPr lang="he-IL" sz="1800" dirty="0" smtClean="0"/>
                        <a:t>נפח מים</a:t>
                      </a:r>
                    </a:p>
                    <a:p>
                      <a:pPr rtl="1"/>
                      <a:r>
                        <a:rPr lang="he-IL" sz="1800" dirty="0" smtClean="0"/>
                        <a:t>מ"ל</a:t>
                      </a:r>
                      <a:endParaRPr lang="he-IL" sz="1800" dirty="0"/>
                    </a:p>
                  </a:txBody>
                  <a:tcPr marL="91402" marR="91402" marT="45731" marB="45731"/>
                </a:tc>
                <a:tc>
                  <a:txBody>
                    <a:bodyPr/>
                    <a:lstStyle/>
                    <a:p>
                      <a:pPr rtl="1"/>
                      <a:r>
                        <a:rPr lang="he-IL" sz="1800" dirty="0" smtClean="0"/>
                        <a:t>נפח נוזלים סופי במבחנה</a:t>
                      </a:r>
                      <a:endParaRPr lang="he-IL" sz="1800" dirty="0"/>
                    </a:p>
                  </a:txBody>
                  <a:tcPr marL="91402" marR="91402" marT="45731" marB="45731"/>
                </a:tc>
                <a:tc>
                  <a:txBody>
                    <a:bodyPr/>
                    <a:lstStyle/>
                    <a:p>
                      <a:pPr rtl="1"/>
                      <a:r>
                        <a:rPr lang="he-IL" sz="1800" dirty="0" smtClean="0"/>
                        <a:t>גובה שכבת בועות החמצן</a:t>
                      </a:r>
                    </a:p>
                    <a:p>
                      <a:pPr rtl="1"/>
                      <a:r>
                        <a:rPr lang="he-IL" sz="1800" dirty="0" smtClean="0"/>
                        <a:t>(בס"מ)</a:t>
                      </a:r>
                      <a:endParaRPr lang="he-IL" sz="1800" dirty="0"/>
                    </a:p>
                  </a:txBody>
                  <a:tcPr marL="91402" marR="91402" marT="45731" marB="45731"/>
                </a:tc>
              </a:tr>
              <a:tr h="370927">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r>
              <a:tr h="370927">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r>
              <a:tr h="370927">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r>
              <a:tr h="370927">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r>
              <a:tr h="370927">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c>
                  <a:txBody>
                    <a:bodyPr/>
                    <a:lstStyle/>
                    <a:p>
                      <a:pPr rtl="1"/>
                      <a:endParaRPr lang="he-IL" sz="1800" dirty="0"/>
                    </a:p>
                  </a:txBody>
                  <a:tcPr marL="91402" marR="91402" marT="45731" marB="45731"/>
                </a:tc>
              </a:tr>
            </a:tbl>
          </a:graphicData>
        </a:graphic>
      </p:graphicFrame>
      <p:sp>
        <p:nvSpPr>
          <p:cNvPr id="7" name="TextBox 6"/>
          <p:cNvSpPr txBox="1"/>
          <p:nvPr/>
        </p:nvSpPr>
        <p:spPr>
          <a:xfrm>
            <a:off x="539750" y="620713"/>
            <a:ext cx="8183563" cy="646112"/>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8:</a:t>
            </a:r>
          </a:p>
          <a:p>
            <a:pPr fontAlgn="auto">
              <a:spcBef>
                <a:spcPts val="0"/>
              </a:spcBef>
              <a:spcAft>
                <a:spcPts val="0"/>
              </a:spcAft>
              <a:defRPr/>
            </a:pPr>
            <a:r>
              <a:rPr lang="he-IL" dirty="0">
                <a:solidFill>
                  <a:srgbClr val="1D4C72"/>
                </a:solidFill>
                <a:latin typeface="Arial"/>
                <a:cs typeface="Arial"/>
              </a:rPr>
              <a:t>בנו טבלה לתיאור מערך הניסוי שלנו ותוצאותיו. הקפידו על מתן כותרת מתאימה לטבלה.</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שאלה 9</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D9DFB4ED-649C-4756-872F-A7E5214A42E2}" type="slidenum">
              <a:rPr lang="he-IL" sz="1000" smtClean="0">
                <a:solidFill>
                  <a:prstClr val="black">
                    <a:lumMod val="50000"/>
                    <a:lumOff val="50000"/>
                  </a:prstClr>
                </a:solidFill>
              </a:rPr>
              <a:pPr fontAlgn="base">
                <a:spcBef>
                  <a:spcPct val="0"/>
                </a:spcBef>
                <a:spcAft>
                  <a:spcPct val="0"/>
                </a:spcAft>
                <a:defRPr/>
              </a:pPr>
              <a:t>24</a:t>
            </a:fld>
            <a:endParaRPr lang="he-IL" sz="1000" dirty="0" smtClean="0">
              <a:solidFill>
                <a:prstClr val="black">
                  <a:lumMod val="50000"/>
                  <a:lumOff val="50000"/>
                </a:prstClr>
              </a:solidFill>
            </a:endParaRPr>
          </a:p>
        </p:txBody>
      </p:sp>
      <p:sp>
        <p:nvSpPr>
          <p:cNvPr id="8" name="TextBox 7"/>
          <p:cNvSpPr txBox="1"/>
          <p:nvPr/>
        </p:nvSpPr>
        <p:spPr>
          <a:xfrm>
            <a:off x="433388" y="620713"/>
            <a:ext cx="8183562" cy="120015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9:</a:t>
            </a:r>
          </a:p>
          <a:p>
            <a:pPr fontAlgn="auto">
              <a:spcBef>
                <a:spcPts val="0"/>
              </a:spcBef>
              <a:spcAft>
                <a:spcPts val="0"/>
              </a:spcAft>
              <a:defRPr/>
            </a:pPr>
            <a:r>
              <a:rPr lang="he-IL" dirty="0">
                <a:solidFill>
                  <a:srgbClr val="1D4C72"/>
                </a:solidFill>
                <a:latin typeface="Arial"/>
                <a:cs typeface="Arial"/>
              </a:rPr>
              <a:t>בניסוי יש להוסיף מים בכל המבחנות עד לקבלת נפח סופי קבוע (12 מ"ל). השלימו את נפח המים שיש להוסיף לכל אחת מהמבחנות, והסבירו מהי החשיבות של שמירת נפח נוזלים קבוע בכל המבחנות.</a:t>
            </a:r>
          </a:p>
        </p:txBody>
      </p:sp>
      <p:graphicFrame>
        <p:nvGraphicFramePr>
          <p:cNvPr id="2" name="טבלה 1"/>
          <p:cNvGraphicFramePr>
            <a:graphicFrameLocks noGrp="1"/>
          </p:cNvGraphicFramePr>
          <p:nvPr/>
        </p:nvGraphicFramePr>
        <p:xfrm>
          <a:off x="2192339" y="2295525"/>
          <a:ext cx="5554661" cy="3317875"/>
        </p:xfrm>
        <a:graphic>
          <a:graphicData uri="http://schemas.openxmlformats.org/drawingml/2006/table">
            <a:tbl>
              <a:tblPr rtl="1" firstRow="1" bandRow="1">
                <a:tableStyleId>{5940675A-B579-460E-94D1-54222C63F5DA}</a:tableStyleId>
              </a:tblPr>
              <a:tblGrid>
                <a:gridCol w="911884"/>
                <a:gridCol w="911884"/>
                <a:gridCol w="911884"/>
                <a:gridCol w="911884"/>
                <a:gridCol w="995241"/>
                <a:gridCol w="911884"/>
              </a:tblGrid>
              <a:tr h="1463240">
                <a:tc>
                  <a:txBody>
                    <a:bodyPr/>
                    <a:lstStyle/>
                    <a:p>
                      <a:pPr rtl="1"/>
                      <a:r>
                        <a:rPr lang="he-IL" sz="1800" dirty="0" smtClean="0">
                          <a:solidFill>
                            <a:schemeClr val="tx2"/>
                          </a:solidFill>
                        </a:rPr>
                        <a:t>מס' מבחנה</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נפח מי החמצן (מ"ל)</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נפח תמיסת</a:t>
                      </a:r>
                      <a:r>
                        <a:rPr lang="he-IL" sz="1800" baseline="0" dirty="0" smtClean="0">
                          <a:solidFill>
                            <a:schemeClr val="tx2"/>
                          </a:solidFill>
                        </a:rPr>
                        <a:t> האנזים (מ"ל)</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נפח מים</a:t>
                      </a:r>
                    </a:p>
                    <a:p>
                      <a:pPr rtl="1"/>
                      <a:r>
                        <a:rPr lang="he-IL" sz="1800" dirty="0" smtClean="0">
                          <a:solidFill>
                            <a:schemeClr val="tx2"/>
                          </a:solidFill>
                        </a:rPr>
                        <a:t>מ"ל</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נפח נוזלים סופי במבחנה</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גובה שכבת בועות החמצן</a:t>
                      </a:r>
                    </a:p>
                    <a:p>
                      <a:pPr rtl="1"/>
                      <a:r>
                        <a:rPr lang="he-IL" sz="1800" dirty="0" smtClean="0">
                          <a:solidFill>
                            <a:schemeClr val="tx2"/>
                          </a:solidFill>
                        </a:rPr>
                        <a:t>(בס"מ)</a:t>
                      </a:r>
                      <a:endParaRPr lang="he-IL" sz="1800" dirty="0">
                        <a:solidFill>
                          <a:schemeClr val="tx2"/>
                        </a:solidFill>
                      </a:endParaRPr>
                    </a:p>
                  </a:txBody>
                  <a:tcPr marL="91428" marR="91428" marT="45731" marB="45731"/>
                </a:tc>
              </a:tr>
              <a:tr h="370927">
                <a:tc>
                  <a:txBody>
                    <a:bodyPr/>
                    <a:lstStyle/>
                    <a:p>
                      <a:pPr rtl="1"/>
                      <a:r>
                        <a:rPr lang="he-IL" sz="1800" dirty="0" smtClean="0">
                          <a:solidFill>
                            <a:schemeClr val="tx2"/>
                          </a:solidFill>
                        </a:rPr>
                        <a:t>1</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0</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2</a:t>
                      </a:r>
                      <a:endParaRPr lang="he-IL" sz="1800" dirty="0">
                        <a:solidFill>
                          <a:schemeClr val="tx2"/>
                        </a:solidFill>
                      </a:endParaRPr>
                    </a:p>
                  </a:txBody>
                  <a:tcPr marL="91428" marR="91428" marT="45731" marB="45731"/>
                </a:tc>
                <a:tc>
                  <a:txBody>
                    <a:bodyPr/>
                    <a:lstStyle/>
                    <a:p>
                      <a:pPr rtl="1"/>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12</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0</a:t>
                      </a:r>
                      <a:endParaRPr lang="he-IL" sz="1800" dirty="0">
                        <a:solidFill>
                          <a:schemeClr val="tx2"/>
                        </a:solidFill>
                      </a:endParaRPr>
                    </a:p>
                  </a:txBody>
                  <a:tcPr marL="91428" marR="91428" marT="45731" marB="45731"/>
                </a:tc>
              </a:tr>
              <a:tr h="370927">
                <a:tc>
                  <a:txBody>
                    <a:bodyPr/>
                    <a:lstStyle/>
                    <a:p>
                      <a:pPr rtl="1"/>
                      <a:r>
                        <a:rPr lang="he-IL" sz="1800" dirty="0" smtClean="0">
                          <a:solidFill>
                            <a:schemeClr val="tx2"/>
                          </a:solidFill>
                        </a:rPr>
                        <a:t>2</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2</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2</a:t>
                      </a:r>
                      <a:endParaRPr lang="he-IL" sz="1800" dirty="0">
                        <a:solidFill>
                          <a:schemeClr val="tx2"/>
                        </a:solidFill>
                      </a:endParaRPr>
                    </a:p>
                  </a:txBody>
                  <a:tcPr marL="91428" marR="91428" marT="45731" marB="45731"/>
                </a:tc>
                <a:tc>
                  <a:txBody>
                    <a:bodyPr/>
                    <a:lstStyle/>
                    <a:p>
                      <a:pPr rtl="1"/>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12</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0.5</a:t>
                      </a:r>
                      <a:endParaRPr lang="he-IL" sz="1800" dirty="0">
                        <a:solidFill>
                          <a:schemeClr val="tx2"/>
                        </a:solidFill>
                      </a:endParaRPr>
                    </a:p>
                  </a:txBody>
                  <a:tcPr marL="91428" marR="91428" marT="45731" marB="45731"/>
                </a:tc>
              </a:tr>
              <a:tr h="370927">
                <a:tc>
                  <a:txBody>
                    <a:bodyPr/>
                    <a:lstStyle/>
                    <a:p>
                      <a:pPr rtl="1"/>
                      <a:r>
                        <a:rPr lang="he-IL" sz="1800" dirty="0" smtClean="0">
                          <a:solidFill>
                            <a:schemeClr val="tx2"/>
                          </a:solidFill>
                        </a:rPr>
                        <a:t>3</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4</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2</a:t>
                      </a:r>
                      <a:endParaRPr lang="he-IL" sz="1800" dirty="0">
                        <a:solidFill>
                          <a:schemeClr val="tx2"/>
                        </a:solidFill>
                      </a:endParaRPr>
                    </a:p>
                  </a:txBody>
                  <a:tcPr marL="91428" marR="91428" marT="45731" marB="45731"/>
                </a:tc>
                <a:tc>
                  <a:txBody>
                    <a:bodyPr/>
                    <a:lstStyle/>
                    <a:p>
                      <a:pPr rtl="1"/>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12</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1</a:t>
                      </a:r>
                      <a:endParaRPr lang="he-IL" sz="1800" dirty="0">
                        <a:solidFill>
                          <a:schemeClr val="tx2"/>
                        </a:solidFill>
                      </a:endParaRPr>
                    </a:p>
                  </a:txBody>
                  <a:tcPr marL="91428" marR="91428" marT="45731" marB="45731"/>
                </a:tc>
              </a:tr>
              <a:tr h="370927">
                <a:tc>
                  <a:txBody>
                    <a:bodyPr/>
                    <a:lstStyle/>
                    <a:p>
                      <a:pPr rtl="1"/>
                      <a:r>
                        <a:rPr lang="he-IL" sz="1800" dirty="0" smtClean="0">
                          <a:solidFill>
                            <a:schemeClr val="tx2"/>
                          </a:solidFill>
                        </a:rPr>
                        <a:t>4</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6</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2</a:t>
                      </a:r>
                      <a:endParaRPr lang="he-IL" sz="1800" dirty="0">
                        <a:solidFill>
                          <a:schemeClr val="tx2"/>
                        </a:solidFill>
                      </a:endParaRPr>
                    </a:p>
                  </a:txBody>
                  <a:tcPr marL="91428" marR="91428" marT="45731" marB="45731"/>
                </a:tc>
                <a:tc>
                  <a:txBody>
                    <a:bodyPr/>
                    <a:lstStyle/>
                    <a:p>
                      <a:pPr rtl="1"/>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12</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1.3</a:t>
                      </a:r>
                      <a:endParaRPr lang="he-IL" sz="1800" dirty="0">
                        <a:solidFill>
                          <a:schemeClr val="tx2"/>
                        </a:solidFill>
                      </a:endParaRPr>
                    </a:p>
                  </a:txBody>
                  <a:tcPr marL="91428" marR="91428" marT="45731" marB="45731"/>
                </a:tc>
              </a:tr>
              <a:tr h="370927">
                <a:tc>
                  <a:txBody>
                    <a:bodyPr/>
                    <a:lstStyle/>
                    <a:p>
                      <a:pPr rtl="1"/>
                      <a:r>
                        <a:rPr lang="he-IL" sz="1800" dirty="0" smtClean="0">
                          <a:solidFill>
                            <a:schemeClr val="tx2"/>
                          </a:solidFill>
                        </a:rPr>
                        <a:t>5</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8</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2</a:t>
                      </a:r>
                      <a:endParaRPr lang="he-IL" sz="1800" dirty="0">
                        <a:solidFill>
                          <a:schemeClr val="tx2"/>
                        </a:solidFill>
                      </a:endParaRPr>
                    </a:p>
                  </a:txBody>
                  <a:tcPr marL="91428" marR="91428" marT="45731" marB="45731"/>
                </a:tc>
                <a:tc>
                  <a:txBody>
                    <a:bodyPr/>
                    <a:lstStyle/>
                    <a:p>
                      <a:pPr rtl="1"/>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12</a:t>
                      </a:r>
                      <a:endParaRPr lang="he-IL" sz="1800" dirty="0">
                        <a:solidFill>
                          <a:schemeClr val="tx2"/>
                        </a:solidFill>
                      </a:endParaRPr>
                    </a:p>
                  </a:txBody>
                  <a:tcPr marL="91428" marR="91428" marT="45731" marB="45731"/>
                </a:tc>
                <a:tc>
                  <a:txBody>
                    <a:bodyPr/>
                    <a:lstStyle/>
                    <a:p>
                      <a:pPr rtl="1"/>
                      <a:r>
                        <a:rPr lang="he-IL" sz="1800" dirty="0" smtClean="0">
                          <a:solidFill>
                            <a:schemeClr val="tx2"/>
                          </a:solidFill>
                        </a:rPr>
                        <a:t>1.5</a:t>
                      </a:r>
                      <a:endParaRPr lang="he-IL" sz="1800" dirty="0">
                        <a:solidFill>
                          <a:schemeClr val="tx2"/>
                        </a:solidFill>
                      </a:endParaRPr>
                    </a:p>
                  </a:txBody>
                  <a:tcPr marL="91428" marR="91428" marT="45731" marB="45731"/>
                </a:tc>
              </a:tr>
            </a:tbl>
          </a:graphicData>
        </a:graphic>
      </p:graphicFrame>
      <p:sp>
        <p:nvSpPr>
          <p:cNvPr id="63545" name="מלבן 4"/>
          <p:cNvSpPr>
            <a:spLocks noChangeArrowheads="1"/>
          </p:cNvSpPr>
          <p:nvPr/>
        </p:nvSpPr>
        <p:spPr bwMode="auto">
          <a:xfrm>
            <a:off x="539750" y="2565400"/>
            <a:ext cx="15081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1D4C72"/>
                </a:solidFill>
              </a:rPr>
              <a:t>*התוצאות נקבעו </a:t>
            </a:r>
          </a:p>
          <a:p>
            <a:r>
              <a:rPr lang="he-IL" sz="1400" b="1">
                <a:solidFill>
                  <a:srgbClr val="1D4C72"/>
                </a:solidFill>
              </a:rPr>
              <a:t> באופן שרירותי </a:t>
            </a:r>
          </a:p>
          <a:p>
            <a:r>
              <a:rPr lang="he-IL" sz="1400" b="1">
                <a:solidFill>
                  <a:srgbClr val="1D4C72"/>
                </a:solidFill>
              </a:rPr>
              <a:t> רק לצורך הלימוד.</a:t>
            </a:r>
            <a:endParaRPr lang="he-IL" sz="1400" b="1">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p:nvPr/>
        </p:nvSpPr>
        <p:spPr>
          <a:xfrm>
            <a:off x="539750" y="1781175"/>
            <a:ext cx="8286750" cy="4816475"/>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endParaRPr lang="he-IL" b="1" dirty="0">
              <a:solidFill>
                <a:prstClr val="black"/>
              </a:solidFill>
            </a:endParaRPr>
          </a:p>
          <a:p>
            <a:pPr fontAlgn="auto">
              <a:spcBef>
                <a:spcPts val="0"/>
              </a:spcBef>
              <a:spcAft>
                <a:spcPts val="0"/>
              </a:spcAft>
              <a:defRPr/>
            </a:pPr>
            <a:r>
              <a:rPr lang="he-IL" dirty="0">
                <a:solidFill>
                  <a:prstClr val="black"/>
                </a:solidFill>
              </a:rPr>
              <a:t>נפח הנוזלים הכולל משפיע על </a:t>
            </a:r>
            <a:r>
              <a:rPr lang="he-IL" dirty="0">
                <a:solidFill>
                  <a:schemeClr val="tx1"/>
                </a:solidFill>
              </a:rPr>
              <a:t>ריכוז המצע (ככל שהנפח גדול המצע </a:t>
            </a:r>
            <a:r>
              <a:rPr lang="he-IL" dirty="0" smtClean="0">
                <a:solidFill>
                  <a:schemeClr val="tx1"/>
                </a:solidFill>
              </a:rPr>
              <a:t>מהול יותר, </a:t>
            </a:r>
            <a:r>
              <a:rPr lang="he-IL" dirty="0">
                <a:solidFill>
                  <a:schemeClr val="tx1"/>
                </a:solidFill>
              </a:rPr>
              <a:t>כלומר ריכוזו נמוך יותר). </a:t>
            </a:r>
            <a:r>
              <a:rPr lang="he-IL" dirty="0" smtClean="0">
                <a:solidFill>
                  <a:schemeClr val="tx1"/>
                </a:solidFill>
              </a:rPr>
              <a:t>לכן, על מנת </a:t>
            </a:r>
            <a:r>
              <a:rPr lang="he-IL" dirty="0">
                <a:solidFill>
                  <a:schemeClr val="tx1"/>
                </a:solidFill>
              </a:rPr>
              <a:t>שריכוז המצע יהיה קבוע, יש להקפיד על נפח נוזלים קבוע במבחנה.</a:t>
            </a:r>
          </a:p>
          <a:p>
            <a:pPr fontAlgn="auto">
              <a:spcBef>
                <a:spcPts val="0"/>
              </a:spcBef>
              <a:spcAft>
                <a:spcPts val="0"/>
              </a:spcAft>
              <a:defRPr/>
            </a:pPr>
            <a:endParaRPr lang="he-IL" sz="1400" b="1" dirty="0">
              <a:solidFill>
                <a:schemeClr val="tx1"/>
              </a:solidFill>
            </a:endParaRPr>
          </a:p>
        </p:txBody>
      </p:sp>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 חשיבות השמירה על גורמים קבועים בניסוי</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13DF23F3-EA87-4B04-B9E3-72C9153CD6FF}" type="slidenum">
              <a:rPr lang="he-IL" sz="1000" smtClean="0">
                <a:solidFill>
                  <a:prstClr val="black">
                    <a:lumMod val="50000"/>
                    <a:lumOff val="50000"/>
                  </a:prstClr>
                </a:solidFill>
              </a:rPr>
              <a:pPr fontAlgn="base">
                <a:spcBef>
                  <a:spcPct val="0"/>
                </a:spcBef>
                <a:spcAft>
                  <a:spcPct val="0"/>
                </a:spcAft>
                <a:defRPr/>
              </a:pPr>
              <a:t>25</a:t>
            </a:fld>
            <a:endParaRPr lang="he-IL" sz="1000" dirty="0" smtClean="0">
              <a:solidFill>
                <a:prstClr val="black">
                  <a:lumMod val="50000"/>
                  <a:lumOff val="50000"/>
                </a:prstClr>
              </a:solidFill>
            </a:endParaRPr>
          </a:p>
        </p:txBody>
      </p:sp>
      <p:sp>
        <p:nvSpPr>
          <p:cNvPr id="8" name="TextBox 7"/>
          <p:cNvSpPr txBox="1"/>
          <p:nvPr/>
        </p:nvSpPr>
        <p:spPr>
          <a:xfrm>
            <a:off x="406400" y="509588"/>
            <a:ext cx="8183563" cy="120015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9:</a:t>
            </a:r>
          </a:p>
          <a:p>
            <a:pPr fontAlgn="auto">
              <a:spcBef>
                <a:spcPts val="0"/>
              </a:spcBef>
              <a:spcAft>
                <a:spcPts val="0"/>
              </a:spcAft>
              <a:defRPr/>
            </a:pPr>
            <a:r>
              <a:rPr lang="he-IL" dirty="0">
                <a:solidFill>
                  <a:srgbClr val="1D4C72"/>
                </a:solidFill>
                <a:latin typeface="Arial"/>
                <a:cs typeface="Arial"/>
              </a:rPr>
              <a:t>בניסוי יש להוסיף מים בכל המבחנות עד לקבלת נפח סופי קבוע (12 מ"ל). השלימו את נפח המים שיש להוסיף לכל אחת מהמבחנות, והסבירו מהי החשיבות של שמירת נפח נוזלים קבוע בכל המבחנות.</a:t>
            </a:r>
          </a:p>
        </p:txBody>
      </p:sp>
      <p:graphicFrame>
        <p:nvGraphicFramePr>
          <p:cNvPr id="2" name="טבלה 1"/>
          <p:cNvGraphicFramePr>
            <a:graphicFrameLocks noGrp="1"/>
          </p:cNvGraphicFramePr>
          <p:nvPr/>
        </p:nvGraphicFramePr>
        <p:xfrm>
          <a:off x="2192339" y="2055813"/>
          <a:ext cx="5554661" cy="3317875"/>
        </p:xfrm>
        <a:graphic>
          <a:graphicData uri="http://schemas.openxmlformats.org/drawingml/2006/table">
            <a:tbl>
              <a:tblPr rtl="1" firstRow="1" bandRow="1">
                <a:tableStyleId>{5940675A-B579-460E-94D1-54222C63F5DA}</a:tableStyleId>
              </a:tblPr>
              <a:tblGrid>
                <a:gridCol w="911884"/>
                <a:gridCol w="911884"/>
                <a:gridCol w="911884"/>
                <a:gridCol w="911884"/>
                <a:gridCol w="995241"/>
                <a:gridCol w="911884"/>
              </a:tblGrid>
              <a:tr h="1463240">
                <a:tc>
                  <a:txBody>
                    <a:bodyPr/>
                    <a:lstStyle/>
                    <a:p>
                      <a:pPr rtl="1"/>
                      <a:r>
                        <a:rPr lang="he-IL" sz="1800" dirty="0" smtClean="0"/>
                        <a:t>מס' מבחנה</a:t>
                      </a:r>
                      <a:endParaRPr lang="he-IL" sz="1800" dirty="0"/>
                    </a:p>
                  </a:txBody>
                  <a:tcPr marL="91428" marR="91428" marT="45731" marB="45731"/>
                </a:tc>
                <a:tc>
                  <a:txBody>
                    <a:bodyPr/>
                    <a:lstStyle/>
                    <a:p>
                      <a:pPr rtl="1"/>
                      <a:r>
                        <a:rPr lang="he-IL" sz="1800" dirty="0" smtClean="0"/>
                        <a:t>נפח מי החמצן (מ"ל)</a:t>
                      </a:r>
                      <a:endParaRPr lang="he-IL" sz="1800" dirty="0"/>
                    </a:p>
                  </a:txBody>
                  <a:tcPr marL="91428" marR="91428" marT="45731" marB="45731"/>
                </a:tc>
                <a:tc>
                  <a:txBody>
                    <a:bodyPr/>
                    <a:lstStyle/>
                    <a:p>
                      <a:pPr rtl="1"/>
                      <a:r>
                        <a:rPr lang="he-IL" sz="1800" dirty="0" smtClean="0"/>
                        <a:t>נפח תמיסת</a:t>
                      </a:r>
                      <a:r>
                        <a:rPr lang="he-IL" sz="1800" baseline="0" dirty="0" smtClean="0"/>
                        <a:t> האנזים (מ"ל)</a:t>
                      </a:r>
                      <a:endParaRPr lang="he-IL" sz="1800" dirty="0"/>
                    </a:p>
                  </a:txBody>
                  <a:tcPr marL="91428" marR="91428" marT="45731" marB="45731"/>
                </a:tc>
                <a:tc>
                  <a:txBody>
                    <a:bodyPr/>
                    <a:lstStyle/>
                    <a:p>
                      <a:pPr rtl="1"/>
                      <a:r>
                        <a:rPr lang="he-IL" sz="1800" dirty="0" smtClean="0"/>
                        <a:t>נפח מים</a:t>
                      </a:r>
                    </a:p>
                    <a:p>
                      <a:pPr rtl="1"/>
                      <a:r>
                        <a:rPr lang="he-IL" sz="1800" dirty="0" smtClean="0"/>
                        <a:t>מ"ל</a:t>
                      </a:r>
                      <a:endParaRPr lang="he-IL" sz="1800" dirty="0"/>
                    </a:p>
                  </a:txBody>
                  <a:tcPr marL="91428" marR="91428" marT="45731" marB="45731"/>
                </a:tc>
                <a:tc>
                  <a:txBody>
                    <a:bodyPr/>
                    <a:lstStyle/>
                    <a:p>
                      <a:pPr rtl="1"/>
                      <a:r>
                        <a:rPr lang="he-IL" sz="1800" dirty="0" smtClean="0"/>
                        <a:t>נפח נוזלים סופי במבחנה</a:t>
                      </a:r>
                      <a:endParaRPr lang="he-IL" sz="1800" dirty="0"/>
                    </a:p>
                  </a:txBody>
                  <a:tcPr marL="91428" marR="91428" marT="45731" marB="45731"/>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mn-lt"/>
                          <a:ea typeface="+mn-ea"/>
                          <a:cs typeface="+mn-cs"/>
                        </a:rPr>
                        <a:t>גובה שכבת בועות החמצן</a:t>
                      </a:r>
                    </a:p>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mn-lt"/>
                          <a:ea typeface="+mn-ea"/>
                          <a:cs typeface="+mn-cs"/>
                        </a:rPr>
                        <a:t>(בס"מ)</a:t>
                      </a:r>
                      <a:endParaRPr kumimoji="0" lang="he-IL" sz="1800" b="0" i="0" u="none" strike="noStrike" kern="1200" cap="none" spc="0" normalizeH="0" baseline="0" noProof="0" dirty="0">
                        <a:ln>
                          <a:noFill/>
                        </a:ln>
                        <a:solidFill>
                          <a:prstClr val="black"/>
                        </a:solidFill>
                        <a:effectLst/>
                        <a:uLnTx/>
                        <a:uFillTx/>
                        <a:latin typeface="+mn-lt"/>
                        <a:ea typeface="+mn-ea"/>
                        <a:cs typeface="+mn-cs"/>
                      </a:endParaRPr>
                    </a:p>
                  </a:txBody>
                  <a:tcPr marL="91428" marR="91428" marT="45731" marB="45731"/>
                </a:tc>
              </a:tr>
              <a:tr h="370927">
                <a:tc>
                  <a:txBody>
                    <a:bodyPr/>
                    <a:lstStyle/>
                    <a:p>
                      <a:pPr rtl="1"/>
                      <a:r>
                        <a:rPr lang="he-IL" sz="1800" dirty="0" smtClean="0"/>
                        <a:t>1</a:t>
                      </a:r>
                      <a:endParaRPr lang="he-IL" sz="1800" dirty="0"/>
                    </a:p>
                  </a:txBody>
                  <a:tcPr marL="91428" marR="91428" marT="45731" marB="45731"/>
                </a:tc>
                <a:tc>
                  <a:txBody>
                    <a:bodyPr/>
                    <a:lstStyle/>
                    <a:p>
                      <a:pPr rtl="1"/>
                      <a:r>
                        <a:rPr lang="he-IL" sz="1800" dirty="0" smtClean="0"/>
                        <a:t>0</a:t>
                      </a:r>
                      <a:endParaRPr lang="he-IL" sz="1800" dirty="0"/>
                    </a:p>
                  </a:txBody>
                  <a:tcPr marL="91428" marR="91428" marT="45731" marB="45731"/>
                </a:tc>
                <a:tc>
                  <a:txBody>
                    <a:bodyPr/>
                    <a:lstStyle/>
                    <a:p>
                      <a:pPr rtl="1"/>
                      <a:r>
                        <a:rPr lang="he-IL" sz="1800" dirty="0" smtClean="0"/>
                        <a:t>2</a:t>
                      </a:r>
                      <a:endParaRPr lang="he-IL" sz="1800" dirty="0"/>
                    </a:p>
                  </a:txBody>
                  <a:tcPr marL="91428" marR="91428" marT="45731" marB="45731"/>
                </a:tc>
                <a:tc>
                  <a:txBody>
                    <a:bodyPr/>
                    <a:lstStyle/>
                    <a:p>
                      <a:pPr rtl="1"/>
                      <a:r>
                        <a:rPr lang="he-IL" sz="1800" dirty="0" smtClean="0"/>
                        <a:t>10</a:t>
                      </a:r>
                      <a:endParaRPr lang="he-IL" sz="1800" dirty="0"/>
                    </a:p>
                  </a:txBody>
                  <a:tcPr marL="91428" marR="91428" marT="45731" marB="45731"/>
                </a:tc>
                <a:tc>
                  <a:txBody>
                    <a:bodyPr/>
                    <a:lstStyle/>
                    <a:p>
                      <a:pPr rtl="1"/>
                      <a:r>
                        <a:rPr lang="he-IL" sz="1800" dirty="0" smtClean="0"/>
                        <a:t>12</a:t>
                      </a:r>
                      <a:endParaRPr lang="he-IL" sz="1800" dirty="0"/>
                    </a:p>
                  </a:txBody>
                  <a:tcPr marL="91428" marR="91428" marT="45731" marB="45731"/>
                </a:tc>
                <a:tc>
                  <a:txBody>
                    <a:bodyPr/>
                    <a:lstStyle/>
                    <a:p>
                      <a:pPr rtl="1"/>
                      <a:r>
                        <a:rPr lang="he-IL" sz="1800" dirty="0" smtClean="0"/>
                        <a:t>0</a:t>
                      </a:r>
                      <a:endParaRPr lang="he-IL" sz="1800" dirty="0"/>
                    </a:p>
                  </a:txBody>
                  <a:tcPr marL="91428" marR="91428" marT="45731" marB="45731"/>
                </a:tc>
              </a:tr>
              <a:tr h="370927">
                <a:tc>
                  <a:txBody>
                    <a:bodyPr/>
                    <a:lstStyle/>
                    <a:p>
                      <a:pPr rtl="1"/>
                      <a:r>
                        <a:rPr lang="he-IL" sz="1800" dirty="0" smtClean="0"/>
                        <a:t>2</a:t>
                      </a:r>
                      <a:endParaRPr lang="he-IL" sz="1800" dirty="0"/>
                    </a:p>
                  </a:txBody>
                  <a:tcPr marL="91428" marR="91428" marT="45731" marB="45731"/>
                </a:tc>
                <a:tc>
                  <a:txBody>
                    <a:bodyPr/>
                    <a:lstStyle/>
                    <a:p>
                      <a:pPr rtl="1"/>
                      <a:r>
                        <a:rPr lang="he-IL" sz="1800" dirty="0" smtClean="0"/>
                        <a:t>2</a:t>
                      </a:r>
                      <a:endParaRPr lang="he-IL" sz="1800" dirty="0"/>
                    </a:p>
                  </a:txBody>
                  <a:tcPr marL="91428" marR="91428" marT="45731" marB="45731"/>
                </a:tc>
                <a:tc>
                  <a:txBody>
                    <a:bodyPr/>
                    <a:lstStyle/>
                    <a:p>
                      <a:pPr rtl="1"/>
                      <a:r>
                        <a:rPr lang="he-IL" sz="1800" dirty="0" smtClean="0"/>
                        <a:t>2</a:t>
                      </a:r>
                      <a:endParaRPr lang="he-IL" sz="1800" dirty="0"/>
                    </a:p>
                  </a:txBody>
                  <a:tcPr marL="91428" marR="91428" marT="45731" marB="45731"/>
                </a:tc>
                <a:tc>
                  <a:txBody>
                    <a:bodyPr/>
                    <a:lstStyle/>
                    <a:p>
                      <a:pPr rtl="1"/>
                      <a:r>
                        <a:rPr lang="he-IL" sz="1800" dirty="0" smtClean="0"/>
                        <a:t>8</a:t>
                      </a:r>
                      <a:endParaRPr lang="he-IL" sz="1800" dirty="0"/>
                    </a:p>
                  </a:txBody>
                  <a:tcPr marL="91428" marR="91428" marT="45731" marB="45731"/>
                </a:tc>
                <a:tc>
                  <a:txBody>
                    <a:bodyPr/>
                    <a:lstStyle/>
                    <a:p>
                      <a:pPr rtl="1"/>
                      <a:r>
                        <a:rPr lang="he-IL" sz="1800" dirty="0" smtClean="0"/>
                        <a:t>12</a:t>
                      </a:r>
                      <a:endParaRPr lang="he-IL" sz="1800" dirty="0"/>
                    </a:p>
                  </a:txBody>
                  <a:tcPr marL="91428" marR="91428" marT="45731" marB="45731"/>
                </a:tc>
                <a:tc>
                  <a:txBody>
                    <a:bodyPr/>
                    <a:lstStyle/>
                    <a:p>
                      <a:pPr rtl="1"/>
                      <a:r>
                        <a:rPr lang="he-IL" sz="1800" dirty="0" smtClean="0"/>
                        <a:t>0.5</a:t>
                      </a:r>
                      <a:endParaRPr lang="he-IL" sz="1800" dirty="0"/>
                    </a:p>
                  </a:txBody>
                  <a:tcPr marL="91428" marR="91428" marT="45731" marB="45731"/>
                </a:tc>
              </a:tr>
              <a:tr h="370927">
                <a:tc>
                  <a:txBody>
                    <a:bodyPr/>
                    <a:lstStyle/>
                    <a:p>
                      <a:pPr rtl="1"/>
                      <a:r>
                        <a:rPr lang="he-IL" sz="1800" dirty="0" smtClean="0"/>
                        <a:t>3</a:t>
                      </a:r>
                      <a:endParaRPr lang="he-IL" sz="1800" dirty="0"/>
                    </a:p>
                  </a:txBody>
                  <a:tcPr marL="91428" marR="91428" marT="45731" marB="45731"/>
                </a:tc>
                <a:tc>
                  <a:txBody>
                    <a:bodyPr/>
                    <a:lstStyle/>
                    <a:p>
                      <a:pPr rtl="1"/>
                      <a:r>
                        <a:rPr lang="he-IL" sz="1800" dirty="0" smtClean="0"/>
                        <a:t>4</a:t>
                      </a:r>
                      <a:endParaRPr lang="he-IL" sz="1800" dirty="0"/>
                    </a:p>
                  </a:txBody>
                  <a:tcPr marL="91428" marR="91428" marT="45731" marB="45731"/>
                </a:tc>
                <a:tc>
                  <a:txBody>
                    <a:bodyPr/>
                    <a:lstStyle/>
                    <a:p>
                      <a:pPr rtl="1"/>
                      <a:r>
                        <a:rPr lang="he-IL" sz="1800" dirty="0" smtClean="0"/>
                        <a:t>2</a:t>
                      </a:r>
                      <a:endParaRPr lang="he-IL" sz="1800" dirty="0"/>
                    </a:p>
                  </a:txBody>
                  <a:tcPr marL="91428" marR="91428" marT="45731" marB="45731"/>
                </a:tc>
                <a:tc>
                  <a:txBody>
                    <a:bodyPr/>
                    <a:lstStyle/>
                    <a:p>
                      <a:pPr rtl="1"/>
                      <a:r>
                        <a:rPr lang="he-IL" sz="1800" dirty="0" smtClean="0"/>
                        <a:t>6</a:t>
                      </a:r>
                      <a:endParaRPr lang="he-IL" sz="1800" dirty="0"/>
                    </a:p>
                  </a:txBody>
                  <a:tcPr marL="91428" marR="91428" marT="45731" marB="45731"/>
                </a:tc>
                <a:tc>
                  <a:txBody>
                    <a:bodyPr/>
                    <a:lstStyle/>
                    <a:p>
                      <a:pPr rtl="1"/>
                      <a:r>
                        <a:rPr lang="he-IL" sz="1800" dirty="0" smtClean="0"/>
                        <a:t>12</a:t>
                      </a:r>
                      <a:endParaRPr lang="he-IL" sz="1800" dirty="0"/>
                    </a:p>
                  </a:txBody>
                  <a:tcPr marL="91428" marR="91428" marT="45731" marB="45731"/>
                </a:tc>
                <a:tc>
                  <a:txBody>
                    <a:bodyPr/>
                    <a:lstStyle/>
                    <a:p>
                      <a:pPr rtl="1"/>
                      <a:r>
                        <a:rPr lang="he-IL" sz="1800" dirty="0" smtClean="0"/>
                        <a:t>1</a:t>
                      </a:r>
                      <a:endParaRPr lang="he-IL" sz="1800" dirty="0"/>
                    </a:p>
                  </a:txBody>
                  <a:tcPr marL="91428" marR="91428" marT="45731" marB="45731"/>
                </a:tc>
              </a:tr>
              <a:tr h="370927">
                <a:tc>
                  <a:txBody>
                    <a:bodyPr/>
                    <a:lstStyle/>
                    <a:p>
                      <a:pPr rtl="1"/>
                      <a:r>
                        <a:rPr lang="he-IL" sz="1800" dirty="0" smtClean="0"/>
                        <a:t>4</a:t>
                      </a:r>
                      <a:endParaRPr lang="he-IL" sz="1800" dirty="0"/>
                    </a:p>
                  </a:txBody>
                  <a:tcPr marL="91428" marR="91428" marT="45731" marB="45731"/>
                </a:tc>
                <a:tc>
                  <a:txBody>
                    <a:bodyPr/>
                    <a:lstStyle/>
                    <a:p>
                      <a:pPr rtl="1"/>
                      <a:r>
                        <a:rPr lang="he-IL" sz="1800" dirty="0" smtClean="0"/>
                        <a:t>6</a:t>
                      </a:r>
                      <a:endParaRPr lang="he-IL" sz="1800" dirty="0"/>
                    </a:p>
                  </a:txBody>
                  <a:tcPr marL="91428" marR="91428" marT="45731" marB="45731"/>
                </a:tc>
                <a:tc>
                  <a:txBody>
                    <a:bodyPr/>
                    <a:lstStyle/>
                    <a:p>
                      <a:pPr rtl="1"/>
                      <a:r>
                        <a:rPr lang="he-IL" sz="1800" dirty="0" smtClean="0"/>
                        <a:t>2</a:t>
                      </a:r>
                      <a:endParaRPr lang="he-IL" sz="1800" dirty="0"/>
                    </a:p>
                  </a:txBody>
                  <a:tcPr marL="91428" marR="91428" marT="45731" marB="45731"/>
                </a:tc>
                <a:tc>
                  <a:txBody>
                    <a:bodyPr/>
                    <a:lstStyle/>
                    <a:p>
                      <a:pPr rtl="1"/>
                      <a:r>
                        <a:rPr lang="he-IL" sz="1800" dirty="0" smtClean="0"/>
                        <a:t>4</a:t>
                      </a:r>
                      <a:endParaRPr lang="he-IL" sz="1800" dirty="0"/>
                    </a:p>
                  </a:txBody>
                  <a:tcPr marL="91428" marR="91428" marT="45731" marB="45731"/>
                </a:tc>
                <a:tc>
                  <a:txBody>
                    <a:bodyPr/>
                    <a:lstStyle/>
                    <a:p>
                      <a:pPr rtl="1"/>
                      <a:r>
                        <a:rPr lang="he-IL" sz="1800" dirty="0" smtClean="0"/>
                        <a:t>12</a:t>
                      </a:r>
                      <a:endParaRPr lang="he-IL" sz="1800" dirty="0"/>
                    </a:p>
                  </a:txBody>
                  <a:tcPr marL="91428" marR="91428" marT="45731" marB="45731"/>
                </a:tc>
                <a:tc>
                  <a:txBody>
                    <a:bodyPr/>
                    <a:lstStyle/>
                    <a:p>
                      <a:pPr rtl="1"/>
                      <a:r>
                        <a:rPr lang="he-IL" sz="1800" dirty="0" smtClean="0"/>
                        <a:t>1.3</a:t>
                      </a:r>
                      <a:endParaRPr lang="he-IL" sz="1800" dirty="0"/>
                    </a:p>
                  </a:txBody>
                  <a:tcPr marL="91428" marR="91428" marT="45731" marB="45731"/>
                </a:tc>
              </a:tr>
              <a:tr h="370927">
                <a:tc>
                  <a:txBody>
                    <a:bodyPr/>
                    <a:lstStyle/>
                    <a:p>
                      <a:pPr rtl="1"/>
                      <a:r>
                        <a:rPr lang="he-IL" sz="1800" dirty="0" smtClean="0"/>
                        <a:t>5</a:t>
                      </a:r>
                      <a:endParaRPr lang="he-IL" sz="1800" dirty="0"/>
                    </a:p>
                  </a:txBody>
                  <a:tcPr marL="91428" marR="91428" marT="45731" marB="45731"/>
                </a:tc>
                <a:tc>
                  <a:txBody>
                    <a:bodyPr/>
                    <a:lstStyle/>
                    <a:p>
                      <a:pPr rtl="1"/>
                      <a:r>
                        <a:rPr lang="he-IL" sz="1800" dirty="0" smtClean="0"/>
                        <a:t>8</a:t>
                      </a:r>
                      <a:endParaRPr lang="he-IL" sz="1800" dirty="0"/>
                    </a:p>
                  </a:txBody>
                  <a:tcPr marL="91428" marR="91428" marT="45731" marB="45731"/>
                </a:tc>
                <a:tc>
                  <a:txBody>
                    <a:bodyPr/>
                    <a:lstStyle/>
                    <a:p>
                      <a:pPr rtl="1"/>
                      <a:r>
                        <a:rPr lang="he-IL" sz="1800" dirty="0" smtClean="0"/>
                        <a:t>2</a:t>
                      </a:r>
                      <a:endParaRPr lang="he-IL" sz="1800" dirty="0"/>
                    </a:p>
                  </a:txBody>
                  <a:tcPr marL="91428" marR="91428" marT="45731" marB="45731"/>
                </a:tc>
                <a:tc>
                  <a:txBody>
                    <a:bodyPr/>
                    <a:lstStyle/>
                    <a:p>
                      <a:pPr rtl="1"/>
                      <a:r>
                        <a:rPr lang="he-IL" sz="1800" dirty="0" smtClean="0"/>
                        <a:t>2</a:t>
                      </a:r>
                      <a:endParaRPr lang="he-IL" sz="1800" dirty="0"/>
                    </a:p>
                  </a:txBody>
                  <a:tcPr marL="91428" marR="91428" marT="45731" marB="45731"/>
                </a:tc>
                <a:tc>
                  <a:txBody>
                    <a:bodyPr/>
                    <a:lstStyle/>
                    <a:p>
                      <a:pPr rtl="1"/>
                      <a:r>
                        <a:rPr lang="he-IL" sz="1800" dirty="0" smtClean="0"/>
                        <a:t>12</a:t>
                      </a:r>
                      <a:endParaRPr lang="he-IL" sz="1800" dirty="0"/>
                    </a:p>
                  </a:txBody>
                  <a:tcPr marL="91428" marR="91428" marT="45731" marB="45731"/>
                </a:tc>
                <a:tc>
                  <a:txBody>
                    <a:bodyPr/>
                    <a:lstStyle/>
                    <a:p>
                      <a:pPr rtl="1"/>
                      <a:r>
                        <a:rPr lang="he-IL" sz="1800" dirty="0" smtClean="0"/>
                        <a:t>1.5</a:t>
                      </a:r>
                      <a:endParaRPr lang="he-IL" sz="1800" dirty="0"/>
                    </a:p>
                  </a:txBody>
                  <a:tcPr marL="91428" marR="91428" marT="45731" marB="45731"/>
                </a:tc>
              </a:tr>
            </a:tbl>
          </a:graphicData>
        </a:graphic>
      </p:graphicFrame>
      <p:sp>
        <p:nvSpPr>
          <p:cNvPr id="64570" name="מלבן 4"/>
          <p:cNvSpPr>
            <a:spLocks noChangeArrowheads="1"/>
          </p:cNvSpPr>
          <p:nvPr/>
        </p:nvSpPr>
        <p:spPr bwMode="auto">
          <a:xfrm>
            <a:off x="660400" y="1968500"/>
            <a:ext cx="15081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1D4C72"/>
                </a:solidFill>
              </a:rPr>
              <a:t>*התוצאות נקבעו </a:t>
            </a:r>
          </a:p>
          <a:p>
            <a:r>
              <a:rPr lang="he-IL" sz="1400" b="1">
                <a:solidFill>
                  <a:srgbClr val="1D4C72"/>
                </a:solidFill>
              </a:rPr>
              <a:t> באופן שרירותי </a:t>
            </a:r>
          </a:p>
          <a:p>
            <a:r>
              <a:rPr lang="he-IL" sz="1400" b="1">
                <a:solidFill>
                  <a:srgbClr val="1D4C72"/>
                </a:solidFill>
              </a:rPr>
              <a:t> רק לצורך הלימוד.</a:t>
            </a:r>
            <a:endParaRPr lang="he-IL" sz="1400" b="1">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שרטוט גרף המתאר את תוצאות הניסוי: בחירת סוג הגרף</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99B3A245-4D30-4F91-9025-4C3F76671A7E}" type="slidenum">
              <a:rPr lang="he-IL" sz="1000" smtClean="0">
                <a:solidFill>
                  <a:prstClr val="black">
                    <a:lumMod val="50000"/>
                    <a:lumOff val="50000"/>
                  </a:prstClr>
                </a:solidFill>
              </a:rPr>
              <a:pPr fontAlgn="base">
                <a:spcBef>
                  <a:spcPct val="0"/>
                </a:spcBef>
                <a:spcAft>
                  <a:spcPct val="0"/>
                </a:spcAft>
                <a:defRPr/>
              </a:pPr>
              <a:t>26</a:t>
            </a:fld>
            <a:endParaRPr lang="he-IL" sz="1000" dirty="0" smtClean="0">
              <a:solidFill>
                <a:prstClr val="black">
                  <a:lumMod val="50000"/>
                  <a:lumOff val="50000"/>
                </a:prstClr>
              </a:solidFill>
            </a:endParaRPr>
          </a:p>
        </p:txBody>
      </p:sp>
      <p:sp>
        <p:nvSpPr>
          <p:cNvPr id="15" name="TextBox 14"/>
          <p:cNvSpPr txBox="1"/>
          <p:nvPr/>
        </p:nvSpPr>
        <p:spPr>
          <a:xfrm>
            <a:off x="374650" y="549275"/>
            <a:ext cx="8358188" cy="4608513"/>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b="1" dirty="0">
                <a:solidFill>
                  <a:schemeClr val="accent3"/>
                </a:solidFill>
                <a:latin typeface="Arial"/>
                <a:cs typeface="Arial"/>
              </a:rPr>
              <a:t>בחירת סוג הגרף (עקום או עמודות)</a:t>
            </a:r>
          </a:p>
          <a:p>
            <a:pPr fontAlgn="auto">
              <a:spcBef>
                <a:spcPts val="0"/>
              </a:spcBef>
              <a:spcAft>
                <a:spcPts val="0"/>
              </a:spcAft>
              <a:defRPr/>
            </a:pPr>
            <a:r>
              <a:rPr lang="he-IL" dirty="0">
                <a:latin typeface="Arial"/>
                <a:cs typeface="Arial"/>
              </a:rPr>
              <a:t>סוג הגרף נקבע </a:t>
            </a:r>
            <a:r>
              <a:rPr lang="he-IL" u="sng" dirty="0">
                <a:latin typeface="Arial"/>
                <a:cs typeface="Arial"/>
              </a:rPr>
              <a:t>לפי המשתנה הבלתי תלוי</a:t>
            </a:r>
            <a:r>
              <a:rPr lang="he-IL" dirty="0">
                <a:latin typeface="Arial"/>
                <a:cs typeface="Arial"/>
              </a:rPr>
              <a:t> (בהנחה שהמשתנה התלוי בניסוי רציף):</a:t>
            </a:r>
          </a:p>
          <a:p>
            <a:pPr fontAlgn="auto">
              <a:spcBef>
                <a:spcPts val="0"/>
              </a:spcBef>
              <a:spcAft>
                <a:spcPts val="0"/>
              </a:spcAft>
              <a:defRPr/>
            </a:pPr>
            <a:r>
              <a:rPr lang="he-IL" u="sng" dirty="0">
                <a:solidFill>
                  <a:schemeClr val="accent3"/>
                </a:solidFill>
                <a:latin typeface="Arial"/>
                <a:cs typeface="Arial"/>
              </a:rPr>
              <a:t>עבור משתנה בלתי תלוי רציף: עקום</a:t>
            </a:r>
            <a:r>
              <a:rPr lang="he-IL" dirty="0">
                <a:solidFill>
                  <a:schemeClr val="accent3"/>
                </a:solidFill>
                <a:latin typeface="Arial"/>
                <a:cs typeface="Arial"/>
              </a:rPr>
              <a:t>. [ובלבד שיש די נתונים (</a:t>
            </a:r>
            <a:r>
              <a:rPr lang="he-IL" dirty="0" smtClean="0">
                <a:solidFill>
                  <a:schemeClr val="accent3"/>
                </a:solidFill>
                <a:latin typeface="Arial"/>
                <a:cs typeface="Arial"/>
              </a:rPr>
              <a:t>מקובל: </a:t>
            </a:r>
            <a:r>
              <a:rPr lang="he-IL" dirty="0">
                <a:solidFill>
                  <a:schemeClr val="accent3"/>
                </a:solidFill>
                <a:latin typeface="Arial"/>
                <a:cs typeface="Arial"/>
              </a:rPr>
              <a:t>מינימום 3),</a:t>
            </a:r>
          </a:p>
          <a:p>
            <a:pPr fontAlgn="auto">
              <a:spcBef>
                <a:spcPts val="0"/>
              </a:spcBef>
              <a:spcAft>
                <a:spcPts val="0"/>
              </a:spcAft>
              <a:defRPr/>
            </a:pPr>
            <a:r>
              <a:rPr lang="he-IL" dirty="0">
                <a:solidFill>
                  <a:schemeClr val="accent3"/>
                </a:solidFill>
                <a:latin typeface="Arial"/>
                <a:cs typeface="Arial"/>
              </a:rPr>
              <a:t> ויש מגמה </a:t>
            </a:r>
            <a:r>
              <a:rPr lang="he-IL" dirty="0" smtClean="0">
                <a:solidFill>
                  <a:schemeClr val="accent3"/>
                </a:solidFill>
                <a:latin typeface="Arial"/>
                <a:cs typeface="Arial"/>
              </a:rPr>
              <a:t>שעל </a:t>
            </a:r>
            <a:r>
              <a:rPr lang="he-IL" dirty="0">
                <a:solidFill>
                  <a:schemeClr val="accent3"/>
                </a:solidFill>
                <a:latin typeface="Arial"/>
                <a:cs typeface="Arial"/>
              </a:rPr>
              <a:t>פיה </a:t>
            </a:r>
            <a:r>
              <a:rPr lang="he-IL" dirty="0" smtClean="0">
                <a:solidFill>
                  <a:schemeClr val="accent3"/>
                </a:solidFill>
                <a:latin typeface="Arial"/>
                <a:cs typeface="Arial"/>
              </a:rPr>
              <a:t>אפשר לשרטט </a:t>
            </a:r>
            <a:r>
              <a:rPr lang="he-IL" dirty="0">
                <a:solidFill>
                  <a:schemeClr val="accent3"/>
                </a:solidFill>
                <a:latin typeface="Arial"/>
                <a:cs typeface="Arial"/>
              </a:rPr>
              <a:t>את הגרף].</a:t>
            </a:r>
          </a:p>
          <a:p>
            <a:pPr fontAlgn="auto">
              <a:spcBef>
                <a:spcPts val="0"/>
              </a:spcBef>
              <a:spcAft>
                <a:spcPts val="0"/>
              </a:spcAft>
              <a:defRPr/>
            </a:pPr>
            <a:r>
              <a:rPr lang="he-IL" u="sng" dirty="0">
                <a:solidFill>
                  <a:schemeClr val="accent3"/>
                </a:solidFill>
                <a:latin typeface="Arial"/>
                <a:cs typeface="Arial"/>
              </a:rPr>
              <a:t>עבור משתנה בלתי תלוי בדיד</a:t>
            </a:r>
            <a:r>
              <a:rPr lang="he-IL" dirty="0">
                <a:solidFill>
                  <a:schemeClr val="accent3"/>
                </a:solidFill>
                <a:latin typeface="Arial"/>
                <a:cs typeface="Arial"/>
              </a:rPr>
              <a:t>: עמודות.</a:t>
            </a:r>
          </a:p>
          <a:p>
            <a:pPr fontAlgn="auto">
              <a:spcBef>
                <a:spcPts val="0"/>
              </a:spcBef>
              <a:spcAft>
                <a:spcPts val="0"/>
              </a:spcAft>
              <a:defRPr/>
            </a:pPr>
            <a:endParaRPr lang="he-IL" dirty="0">
              <a:solidFill>
                <a:schemeClr val="accent3"/>
              </a:solidFill>
              <a:latin typeface="Arial"/>
              <a:cs typeface="Arial"/>
            </a:endParaRPr>
          </a:p>
          <a:p>
            <a:pPr fontAlgn="auto">
              <a:spcBef>
                <a:spcPts val="0"/>
              </a:spcBef>
              <a:spcAft>
                <a:spcPts val="0"/>
              </a:spcAft>
              <a:defRPr/>
            </a:pPr>
            <a:r>
              <a:rPr lang="he-IL" dirty="0">
                <a:solidFill>
                  <a:prstClr val="black"/>
                </a:solidFill>
                <a:latin typeface="Arial"/>
                <a:cs typeface="Arial"/>
              </a:rPr>
              <a:t>דוגמאות למשתנים רציפים: טמפרטורה, ריכוז אנזים, ריכוז מצע, זמן. </a:t>
            </a:r>
          </a:p>
          <a:p>
            <a:pPr fontAlgn="auto">
              <a:spcBef>
                <a:spcPts val="0"/>
              </a:spcBef>
              <a:spcAft>
                <a:spcPts val="0"/>
              </a:spcAft>
              <a:defRPr/>
            </a:pPr>
            <a:r>
              <a:rPr lang="he-IL" u="sng" dirty="0">
                <a:solidFill>
                  <a:prstClr val="black"/>
                </a:solidFill>
                <a:latin typeface="Arial"/>
                <a:cs typeface="Arial"/>
              </a:rPr>
              <a:t>הסבר "לא </a:t>
            </a:r>
            <a:r>
              <a:rPr lang="he-IL" u="sng" dirty="0" err="1">
                <a:solidFill>
                  <a:prstClr val="black"/>
                </a:solidFill>
                <a:latin typeface="Arial"/>
                <a:cs typeface="Arial"/>
              </a:rPr>
              <a:t>פורמלי</a:t>
            </a:r>
            <a:r>
              <a:rPr lang="he-IL" u="sng" dirty="0" smtClean="0">
                <a:solidFill>
                  <a:prstClr val="black"/>
                </a:solidFill>
                <a:latin typeface="Arial"/>
                <a:cs typeface="Arial"/>
              </a:rPr>
              <a:t>": </a:t>
            </a:r>
            <a:r>
              <a:rPr lang="he-IL" u="sng" dirty="0">
                <a:solidFill>
                  <a:prstClr val="black"/>
                </a:solidFill>
                <a:latin typeface="Arial"/>
                <a:cs typeface="Arial"/>
              </a:rPr>
              <a:t>מהו משתנה </a:t>
            </a:r>
            <a:r>
              <a:rPr lang="he-IL" u="sng" dirty="0">
                <a:latin typeface="Arial"/>
                <a:cs typeface="Arial"/>
              </a:rPr>
              <a:t>רציף ומשתנה בדיד</a:t>
            </a:r>
            <a:r>
              <a:rPr lang="he-IL" dirty="0">
                <a:latin typeface="Arial"/>
                <a:cs typeface="Arial"/>
              </a:rPr>
              <a:t>:</a:t>
            </a:r>
          </a:p>
          <a:p>
            <a:pPr fontAlgn="auto">
              <a:spcBef>
                <a:spcPts val="0"/>
              </a:spcBef>
              <a:spcAft>
                <a:spcPts val="0"/>
              </a:spcAft>
              <a:defRPr/>
            </a:pPr>
            <a:r>
              <a:rPr lang="he-IL" u="sng" dirty="0">
                <a:latin typeface="Arial"/>
                <a:cs typeface="Arial"/>
              </a:rPr>
              <a:t>משתנה רציף</a:t>
            </a:r>
            <a:r>
              <a:rPr lang="he-IL" dirty="0">
                <a:latin typeface="Arial"/>
                <a:cs typeface="Arial"/>
              </a:rPr>
              <a:t>: בכל מבחנות הניסוי </a:t>
            </a:r>
            <a:r>
              <a:rPr lang="he-IL" dirty="0" smtClean="0">
                <a:latin typeface="Arial"/>
                <a:cs typeface="Arial"/>
              </a:rPr>
              <a:t>ישנו </a:t>
            </a:r>
            <a:r>
              <a:rPr lang="he-IL" dirty="0">
                <a:latin typeface="Arial"/>
                <a:cs typeface="Arial"/>
              </a:rPr>
              <a:t>אותו </a:t>
            </a:r>
            <a:r>
              <a:rPr lang="he-IL" dirty="0" smtClean="0">
                <a:latin typeface="Arial"/>
                <a:cs typeface="Arial"/>
              </a:rPr>
              <a:t>הגורם, לדוגמה, </a:t>
            </a:r>
            <a:r>
              <a:rPr lang="he-IL" dirty="0">
                <a:latin typeface="Arial"/>
                <a:cs typeface="Arial"/>
              </a:rPr>
              <a:t>טמפרטורה, ורק הערך המספרי שלו משתנה. בין הערכים שנמדדו יכול להימצא ערך ביניים.</a:t>
            </a:r>
          </a:p>
          <a:p>
            <a:pPr fontAlgn="auto">
              <a:spcBef>
                <a:spcPts val="0"/>
              </a:spcBef>
              <a:spcAft>
                <a:spcPts val="0"/>
              </a:spcAft>
              <a:defRPr/>
            </a:pPr>
            <a:r>
              <a:rPr lang="he-IL" u="sng" dirty="0">
                <a:latin typeface="Arial"/>
                <a:cs typeface="Arial"/>
              </a:rPr>
              <a:t>משתנה בדיד</a:t>
            </a:r>
            <a:r>
              <a:rPr lang="he-IL" dirty="0">
                <a:latin typeface="Arial"/>
                <a:cs typeface="Arial"/>
              </a:rPr>
              <a:t>: הגורם עצמו שונה בין המבחנות. </a:t>
            </a:r>
          </a:p>
          <a:p>
            <a:pPr fontAlgn="auto">
              <a:spcBef>
                <a:spcPts val="0"/>
              </a:spcBef>
              <a:spcAft>
                <a:spcPts val="0"/>
              </a:spcAft>
              <a:defRPr/>
            </a:pPr>
            <a:r>
              <a:rPr lang="he-IL" dirty="0">
                <a:latin typeface="Arial"/>
                <a:cs typeface="Arial"/>
              </a:rPr>
              <a:t>לדוגמה: ניסוי שבו נבדק קצב פעילות האנזים </a:t>
            </a:r>
            <a:r>
              <a:rPr lang="he-IL" dirty="0" smtClean="0">
                <a:latin typeface="Arial"/>
                <a:cs typeface="Arial"/>
              </a:rPr>
              <a:t>קטלאז, </a:t>
            </a:r>
            <a:r>
              <a:rPr lang="he-IL" dirty="0">
                <a:latin typeface="Arial"/>
                <a:cs typeface="Arial"/>
              </a:rPr>
              <a:t>שמוצה מירקות שונים (עגבנייה, גזר, מלפפון) – המשותף בין המבחנות הוא שהמשתנה הבלתי תלוי הוא ירק, </a:t>
            </a:r>
            <a:r>
              <a:rPr lang="he-IL" dirty="0" smtClean="0">
                <a:latin typeface="Arial"/>
                <a:cs typeface="Arial"/>
              </a:rPr>
              <a:t>ואולם </a:t>
            </a:r>
            <a:r>
              <a:rPr lang="he-IL" dirty="0">
                <a:latin typeface="Arial"/>
                <a:cs typeface="Arial"/>
              </a:rPr>
              <a:t>סוג הירק שונה.</a:t>
            </a:r>
          </a:p>
          <a:p>
            <a:pPr fontAlgn="auto">
              <a:spcBef>
                <a:spcPts val="0"/>
              </a:spcBef>
              <a:spcAft>
                <a:spcPts val="0"/>
              </a:spcAft>
              <a:defRPr/>
            </a:pPr>
            <a:endParaRPr lang="he-IL" dirty="0">
              <a:latin typeface="Arial"/>
              <a:cs typeface="Arial"/>
            </a:endParaRPr>
          </a:p>
          <a:p>
            <a:pPr fontAlgn="auto">
              <a:spcBef>
                <a:spcPts val="0"/>
              </a:spcBef>
              <a:spcAft>
                <a:spcPts val="0"/>
              </a:spcAft>
              <a:defRPr/>
            </a:pPr>
            <a:endParaRPr lang="he-IL" dirty="0">
              <a:latin typeface="Arial"/>
              <a:cs typeface="Arial"/>
            </a:endParaRPr>
          </a:p>
          <a:p>
            <a:pPr fontAlgn="auto">
              <a:spcBef>
                <a:spcPts val="0"/>
              </a:spcBef>
              <a:spcAft>
                <a:spcPts val="0"/>
              </a:spcAft>
              <a:defRPr/>
            </a:pPr>
            <a:endParaRPr lang="he-IL" b="1" dirty="0">
              <a:latin typeface="Arial"/>
              <a:cs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שרטוט גרף המתאר את תוצאות הניסוי: שרטוט הגרף</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B3FB200C-B9DD-440F-93A3-48A29266FC30}" type="slidenum">
              <a:rPr lang="he-IL" sz="1000" smtClean="0">
                <a:solidFill>
                  <a:prstClr val="black">
                    <a:lumMod val="50000"/>
                    <a:lumOff val="50000"/>
                  </a:prstClr>
                </a:solidFill>
              </a:rPr>
              <a:pPr fontAlgn="base">
                <a:spcBef>
                  <a:spcPct val="0"/>
                </a:spcBef>
                <a:spcAft>
                  <a:spcPct val="0"/>
                </a:spcAft>
                <a:defRPr/>
              </a:pPr>
              <a:t>27</a:t>
            </a:fld>
            <a:endParaRPr lang="he-IL" sz="1000" dirty="0" smtClean="0">
              <a:solidFill>
                <a:prstClr val="black">
                  <a:lumMod val="50000"/>
                  <a:lumOff val="50000"/>
                </a:prstClr>
              </a:solidFill>
            </a:endParaRPr>
          </a:p>
        </p:txBody>
      </p:sp>
      <p:sp>
        <p:nvSpPr>
          <p:cNvPr id="15" name="TextBox 14"/>
          <p:cNvSpPr txBox="1"/>
          <p:nvPr/>
        </p:nvSpPr>
        <p:spPr>
          <a:xfrm>
            <a:off x="246063" y="476250"/>
            <a:ext cx="8358187" cy="4608513"/>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b="1" dirty="0">
                <a:solidFill>
                  <a:srgbClr val="FF6600"/>
                </a:solidFill>
                <a:latin typeface="Arial"/>
                <a:cs typeface="Arial"/>
              </a:rPr>
              <a:t>הגדרת הצירים</a:t>
            </a:r>
          </a:p>
          <a:p>
            <a:pPr fontAlgn="auto">
              <a:spcBef>
                <a:spcPts val="0"/>
              </a:spcBef>
              <a:spcAft>
                <a:spcPts val="0"/>
              </a:spcAft>
              <a:defRPr/>
            </a:pPr>
            <a:r>
              <a:rPr lang="he-IL" dirty="0">
                <a:latin typeface="Arial"/>
                <a:cs typeface="Arial"/>
              </a:rPr>
              <a:t>ציר </a:t>
            </a:r>
            <a:r>
              <a:rPr lang="en-US" dirty="0">
                <a:latin typeface="Arial"/>
                <a:cs typeface="Arial"/>
              </a:rPr>
              <a:t>X</a:t>
            </a:r>
            <a:r>
              <a:rPr lang="he-IL" dirty="0">
                <a:latin typeface="Arial"/>
                <a:cs typeface="Arial"/>
              </a:rPr>
              <a:t> מתאר את המשתנה הבלתי תלוי (הגורם שאת השפעתו אנו בודקים).</a:t>
            </a:r>
          </a:p>
          <a:p>
            <a:pPr fontAlgn="auto">
              <a:spcBef>
                <a:spcPts val="0"/>
              </a:spcBef>
              <a:spcAft>
                <a:spcPts val="0"/>
              </a:spcAft>
              <a:defRPr/>
            </a:pPr>
            <a:r>
              <a:rPr lang="he-IL" dirty="0">
                <a:solidFill>
                  <a:prstClr val="black"/>
                </a:solidFill>
                <a:latin typeface="Arial"/>
                <a:cs typeface="Arial"/>
              </a:rPr>
              <a:t>ציר </a:t>
            </a:r>
            <a:r>
              <a:rPr lang="en-US" dirty="0">
                <a:solidFill>
                  <a:prstClr val="black"/>
                </a:solidFill>
                <a:latin typeface="Arial"/>
                <a:cs typeface="Arial"/>
              </a:rPr>
              <a:t>Y</a:t>
            </a:r>
            <a:r>
              <a:rPr lang="he-IL" dirty="0">
                <a:solidFill>
                  <a:prstClr val="black"/>
                </a:solidFill>
                <a:latin typeface="Arial"/>
                <a:cs typeface="Arial"/>
              </a:rPr>
              <a:t> מתאר את המשתנה התלוי (התוצאה). </a:t>
            </a:r>
          </a:p>
          <a:p>
            <a:pPr fontAlgn="auto">
              <a:spcBef>
                <a:spcPts val="0"/>
              </a:spcBef>
              <a:spcAft>
                <a:spcPts val="0"/>
              </a:spcAft>
              <a:defRPr/>
            </a:pPr>
            <a:r>
              <a:rPr lang="he-IL" dirty="0">
                <a:solidFill>
                  <a:prstClr val="black"/>
                </a:solidFill>
                <a:latin typeface="Arial"/>
                <a:cs typeface="Arial"/>
              </a:rPr>
              <a:t>הקפידו על מתן כותרות לצירים </a:t>
            </a:r>
            <a:r>
              <a:rPr lang="he-IL" dirty="0">
                <a:latin typeface="Arial"/>
                <a:cs typeface="Arial"/>
              </a:rPr>
              <a:t>בצירוף יחידת המדידה.</a:t>
            </a:r>
          </a:p>
          <a:p>
            <a:pPr fontAlgn="auto">
              <a:spcBef>
                <a:spcPts val="0"/>
              </a:spcBef>
              <a:spcAft>
                <a:spcPts val="0"/>
              </a:spcAft>
              <a:defRPr/>
            </a:pPr>
            <a:r>
              <a:rPr lang="he-IL" dirty="0">
                <a:latin typeface="Arial"/>
                <a:cs typeface="Arial"/>
              </a:rPr>
              <a:t>הקפידו על קנה מידה אחיד בכל ציר. (בכל ציר בנפרד. שניהם </a:t>
            </a:r>
            <a:r>
              <a:rPr lang="he-IL" dirty="0" smtClean="0">
                <a:latin typeface="Arial"/>
                <a:cs typeface="Arial"/>
              </a:rPr>
              <a:t>אינם </a:t>
            </a:r>
            <a:r>
              <a:rPr lang="he-IL" dirty="0">
                <a:latin typeface="Arial"/>
                <a:cs typeface="Arial"/>
              </a:rPr>
              <a:t>חייבים להיות באותו קנה </a:t>
            </a:r>
            <a:r>
              <a:rPr lang="he-IL" dirty="0" smtClean="0">
                <a:latin typeface="Arial"/>
                <a:cs typeface="Arial"/>
              </a:rPr>
              <a:t>המידה</a:t>
            </a:r>
            <a:r>
              <a:rPr lang="he-IL" dirty="0">
                <a:latin typeface="Arial"/>
                <a:cs typeface="Arial"/>
              </a:rPr>
              <a:t>).</a:t>
            </a:r>
          </a:p>
          <a:p>
            <a:pPr fontAlgn="auto">
              <a:spcBef>
                <a:spcPts val="0"/>
              </a:spcBef>
              <a:spcAft>
                <a:spcPts val="0"/>
              </a:spcAft>
              <a:defRPr/>
            </a:pPr>
            <a:r>
              <a:rPr lang="he-IL" dirty="0">
                <a:solidFill>
                  <a:prstClr val="black"/>
                </a:solidFill>
                <a:latin typeface="Arial"/>
                <a:cs typeface="Arial"/>
              </a:rPr>
              <a:t>שימו       לטעות נפוצה!!!</a:t>
            </a:r>
          </a:p>
          <a:p>
            <a:pPr fontAlgn="auto">
              <a:spcBef>
                <a:spcPts val="0"/>
              </a:spcBef>
              <a:spcAft>
                <a:spcPts val="0"/>
              </a:spcAft>
              <a:defRPr/>
            </a:pPr>
            <a:r>
              <a:rPr lang="he-IL" dirty="0">
                <a:solidFill>
                  <a:prstClr val="black"/>
                </a:solidFill>
                <a:latin typeface="Arial"/>
                <a:cs typeface="Arial"/>
              </a:rPr>
              <a:t>בגרפים שהמשתנה הבלתי תלוי בהם רציף, תלמידים אינם מקפידים על קנה מידה אחיד </a:t>
            </a:r>
          </a:p>
          <a:p>
            <a:pPr fontAlgn="auto">
              <a:spcBef>
                <a:spcPts val="0"/>
              </a:spcBef>
              <a:spcAft>
                <a:spcPts val="0"/>
              </a:spcAft>
              <a:defRPr/>
            </a:pPr>
            <a:r>
              <a:rPr lang="he-IL" dirty="0">
                <a:solidFill>
                  <a:prstClr val="black"/>
                </a:solidFill>
                <a:latin typeface="Arial"/>
                <a:cs typeface="Arial"/>
              </a:rPr>
              <a:t>בציר </a:t>
            </a:r>
            <a:r>
              <a:rPr lang="en-US" dirty="0">
                <a:solidFill>
                  <a:prstClr val="black"/>
                </a:solidFill>
                <a:latin typeface="Arial"/>
                <a:cs typeface="Arial"/>
              </a:rPr>
              <a:t>X</a:t>
            </a:r>
            <a:r>
              <a:rPr lang="he-IL" dirty="0">
                <a:solidFill>
                  <a:prstClr val="black"/>
                </a:solidFill>
                <a:latin typeface="Arial"/>
                <a:cs typeface="Arial"/>
              </a:rPr>
              <a:t> וקובעים אותו על פי ערכי המשתנה הבלתי תלוי שהיה במבחנות </a:t>
            </a:r>
            <a:r>
              <a:rPr lang="he-IL" dirty="0" smtClean="0">
                <a:solidFill>
                  <a:prstClr val="black"/>
                </a:solidFill>
                <a:latin typeface="Arial"/>
                <a:cs typeface="Arial"/>
              </a:rPr>
              <a:t>הניסוי,</a:t>
            </a:r>
            <a:endParaRPr lang="he-IL" dirty="0">
              <a:solidFill>
                <a:prstClr val="black"/>
              </a:solidFill>
              <a:latin typeface="Arial"/>
              <a:cs typeface="Arial"/>
            </a:endParaRPr>
          </a:p>
          <a:p>
            <a:pPr fontAlgn="auto">
              <a:spcBef>
                <a:spcPts val="0"/>
              </a:spcBef>
              <a:spcAft>
                <a:spcPts val="0"/>
              </a:spcAft>
              <a:defRPr/>
            </a:pPr>
            <a:r>
              <a:rPr lang="he-IL" dirty="0">
                <a:solidFill>
                  <a:prstClr val="black"/>
                </a:solidFill>
                <a:latin typeface="Arial"/>
                <a:cs typeface="Arial"/>
              </a:rPr>
              <a:t> או בציר </a:t>
            </a:r>
            <a:r>
              <a:rPr lang="en-US" dirty="0" smtClean="0">
                <a:solidFill>
                  <a:prstClr val="black"/>
                </a:solidFill>
                <a:latin typeface="Arial"/>
                <a:cs typeface="Arial"/>
              </a:rPr>
              <a:t>Y</a:t>
            </a:r>
            <a:r>
              <a:rPr lang="he-IL" dirty="0" smtClean="0">
                <a:solidFill>
                  <a:prstClr val="black"/>
                </a:solidFill>
                <a:latin typeface="Arial"/>
                <a:cs typeface="Arial"/>
              </a:rPr>
              <a:t>, </a:t>
            </a:r>
            <a:r>
              <a:rPr lang="he-IL" dirty="0">
                <a:solidFill>
                  <a:prstClr val="black"/>
                </a:solidFill>
                <a:latin typeface="Arial"/>
                <a:cs typeface="Arial"/>
              </a:rPr>
              <a:t>לפי התוצאות שהתקבלו במבחנות השונות.</a:t>
            </a:r>
          </a:p>
          <a:p>
            <a:pPr fontAlgn="auto">
              <a:spcBef>
                <a:spcPts val="0"/>
              </a:spcBef>
              <a:spcAft>
                <a:spcPts val="0"/>
              </a:spcAft>
              <a:defRPr/>
            </a:pPr>
            <a:r>
              <a:rPr lang="he-IL" dirty="0">
                <a:solidFill>
                  <a:prstClr val="black"/>
                </a:solidFill>
                <a:latin typeface="Arial"/>
                <a:cs typeface="Arial"/>
              </a:rPr>
              <a:t>לדוגמה:</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b="1" dirty="0">
              <a:solidFill>
                <a:schemeClr val="accent3"/>
              </a:solidFill>
              <a:latin typeface="Arial"/>
              <a:cs typeface="Arial"/>
            </a:endParaRPr>
          </a:p>
          <a:p>
            <a:pPr fontAlgn="auto">
              <a:spcBef>
                <a:spcPts val="0"/>
              </a:spcBef>
              <a:spcAft>
                <a:spcPts val="0"/>
              </a:spcAft>
              <a:defRPr/>
            </a:pPr>
            <a:r>
              <a:rPr lang="he-IL" b="1" dirty="0">
                <a:solidFill>
                  <a:schemeClr val="accent3"/>
                </a:solidFill>
                <a:latin typeface="Arial"/>
                <a:cs typeface="Arial"/>
              </a:rPr>
              <a:t>כותרת הגרף</a:t>
            </a:r>
          </a:p>
          <a:p>
            <a:pPr fontAlgn="auto">
              <a:spcBef>
                <a:spcPts val="0"/>
              </a:spcBef>
              <a:spcAft>
                <a:spcPts val="0"/>
              </a:spcAft>
              <a:defRPr/>
            </a:pPr>
            <a:r>
              <a:rPr lang="he-IL" dirty="0">
                <a:latin typeface="Arial"/>
                <a:cs typeface="Arial"/>
              </a:rPr>
              <a:t>היא כמו כותרת הטבלה. היא צריכה לכלול את המשתנה הבלתי תלוי ואת המשתנה התלוי</a:t>
            </a:r>
          </a:p>
          <a:p>
            <a:pPr fontAlgn="auto">
              <a:spcBef>
                <a:spcPts val="0"/>
              </a:spcBef>
              <a:spcAft>
                <a:spcPts val="0"/>
              </a:spcAft>
              <a:defRPr/>
            </a:pPr>
            <a:r>
              <a:rPr lang="he-IL" dirty="0">
                <a:latin typeface="Arial"/>
                <a:cs typeface="Arial"/>
              </a:rPr>
              <a:t>(או את דרך המדידה שלו).</a:t>
            </a:r>
          </a:p>
          <a:p>
            <a:pPr fontAlgn="auto">
              <a:spcBef>
                <a:spcPts val="0"/>
              </a:spcBef>
              <a:spcAft>
                <a:spcPts val="0"/>
              </a:spcAft>
              <a:defRPr/>
            </a:pPr>
            <a:endParaRPr lang="he-IL" b="1" dirty="0">
              <a:solidFill>
                <a:prstClr val="black"/>
              </a:solidFill>
              <a:latin typeface="Arial"/>
              <a:cs typeface="Arial"/>
            </a:endParaRPr>
          </a:p>
        </p:txBody>
      </p:sp>
      <p:sp>
        <p:nvSpPr>
          <p:cNvPr id="7" name="לב 6"/>
          <p:cNvSpPr/>
          <p:nvPr/>
        </p:nvSpPr>
        <p:spPr>
          <a:xfrm>
            <a:off x="7740650" y="2205038"/>
            <a:ext cx="287338" cy="215900"/>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nvGrpSpPr>
          <p:cNvPr id="66567" name="קבוצה 43"/>
          <p:cNvGrpSpPr>
            <a:grpSpLocks/>
          </p:cNvGrpSpPr>
          <p:nvPr/>
        </p:nvGrpSpPr>
        <p:grpSpPr bwMode="auto">
          <a:xfrm>
            <a:off x="5619750" y="3357563"/>
            <a:ext cx="2747963" cy="2403475"/>
            <a:chOff x="6032881" y="2412296"/>
            <a:chExt cx="2748801" cy="2404020"/>
          </a:xfrm>
        </p:grpSpPr>
        <p:grpSp>
          <p:nvGrpSpPr>
            <p:cNvPr id="66594" name="קבוצה 37"/>
            <p:cNvGrpSpPr>
              <a:grpSpLocks/>
            </p:cNvGrpSpPr>
            <p:nvPr/>
          </p:nvGrpSpPr>
          <p:grpSpPr bwMode="auto">
            <a:xfrm>
              <a:off x="6216632" y="2636912"/>
              <a:ext cx="2565050" cy="2179404"/>
              <a:chOff x="6216632" y="2636912"/>
              <a:chExt cx="2565050" cy="2179404"/>
            </a:xfrm>
          </p:grpSpPr>
          <p:grpSp>
            <p:nvGrpSpPr>
              <p:cNvPr id="66597" name="קבוצה 11"/>
              <p:cNvGrpSpPr>
                <a:grpSpLocks/>
              </p:cNvGrpSpPr>
              <p:nvPr/>
            </p:nvGrpSpPr>
            <p:grpSpPr bwMode="auto">
              <a:xfrm>
                <a:off x="6216632" y="2636912"/>
                <a:ext cx="2565050" cy="2179404"/>
                <a:chOff x="6216632" y="2636912"/>
                <a:chExt cx="2565050" cy="2179404"/>
              </a:xfrm>
            </p:grpSpPr>
            <p:cxnSp>
              <p:nvCxnSpPr>
                <p:cNvPr id="3" name="מחבר חץ ישר 2"/>
                <p:cNvCxnSpPr/>
                <p:nvPr/>
              </p:nvCxnSpPr>
              <p:spPr>
                <a:xfrm flipV="1">
                  <a:off x="6217087" y="4282795"/>
                  <a:ext cx="2459788" cy="9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מחבר חץ ישר 8"/>
                <p:cNvCxnSpPr/>
                <p:nvPr/>
              </p:nvCxnSpPr>
              <p:spPr>
                <a:xfrm flipV="1">
                  <a:off x="6217087" y="2636184"/>
                  <a:ext cx="30172" cy="1656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615" name="מלבן 9"/>
                <p:cNvSpPr>
                  <a:spLocks noChangeArrowheads="1"/>
                </p:cNvSpPr>
                <p:nvPr/>
              </p:nvSpPr>
              <p:spPr bwMode="auto">
                <a:xfrm>
                  <a:off x="6380342" y="429309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5</a:t>
                  </a:r>
                  <a:endParaRPr lang="he-IL" sz="1400" b="1"/>
                </a:p>
              </p:txBody>
            </p:sp>
            <p:sp>
              <p:nvSpPr>
                <p:cNvPr id="66616" name="מלבן 12"/>
                <p:cNvSpPr>
                  <a:spLocks noChangeArrowheads="1"/>
                </p:cNvSpPr>
                <p:nvPr/>
              </p:nvSpPr>
              <p:spPr bwMode="auto">
                <a:xfrm>
                  <a:off x="6732240" y="4293096"/>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12</a:t>
                  </a:r>
                  <a:endParaRPr lang="he-IL" sz="1400" b="1"/>
                </a:p>
              </p:txBody>
            </p:sp>
            <p:sp>
              <p:nvSpPr>
                <p:cNvPr id="66617" name="מלבן 13"/>
                <p:cNvSpPr>
                  <a:spLocks noChangeArrowheads="1"/>
                </p:cNvSpPr>
                <p:nvPr/>
              </p:nvSpPr>
              <p:spPr bwMode="auto">
                <a:xfrm>
                  <a:off x="7092280" y="4291607"/>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25</a:t>
                  </a:r>
                  <a:endParaRPr lang="he-IL" sz="1400" b="1"/>
                </a:p>
              </p:txBody>
            </p:sp>
            <p:sp>
              <p:nvSpPr>
                <p:cNvPr id="66618" name="מלבן 15"/>
                <p:cNvSpPr>
                  <a:spLocks noChangeArrowheads="1"/>
                </p:cNvSpPr>
                <p:nvPr/>
              </p:nvSpPr>
              <p:spPr bwMode="auto">
                <a:xfrm>
                  <a:off x="6522368" y="4293096"/>
                  <a:ext cx="22593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a:solidFill>
                        <a:srgbClr val="000000"/>
                      </a:solidFill>
                    </a:rPr>
                    <a:t>ריכוז מצע</a:t>
                  </a:r>
                </a:p>
                <a:p>
                  <a:r>
                    <a:rPr lang="he-IL" sz="1400" b="1">
                      <a:solidFill>
                        <a:srgbClr val="000000"/>
                      </a:solidFill>
                    </a:rPr>
                    <a:t>(יחידות שרירותיות)</a:t>
                  </a:r>
                  <a:endParaRPr lang="he-IL" sz="1400" b="1"/>
                </a:p>
              </p:txBody>
            </p:sp>
            <p:sp>
              <p:nvSpPr>
                <p:cNvPr id="66619" name="מלבן 16"/>
                <p:cNvSpPr>
                  <a:spLocks noChangeArrowheads="1"/>
                </p:cNvSpPr>
                <p:nvPr/>
              </p:nvSpPr>
              <p:spPr bwMode="auto">
                <a:xfrm>
                  <a:off x="7452320" y="4293096"/>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40</a:t>
                  </a:r>
                  <a:endParaRPr lang="he-IL" sz="1400" b="1"/>
                </a:p>
              </p:txBody>
            </p:sp>
          </p:grpSp>
          <p:cxnSp>
            <p:nvCxnSpPr>
              <p:cNvPr id="20" name="מחבר ישר 19"/>
              <p:cNvCxnSpPr>
                <a:stCxn id="66615" idx="0"/>
                <a:endCxn id="66615" idx="0"/>
              </p:cNvCxnSpPr>
              <p:nvPr/>
            </p:nvCxnSpPr>
            <p:spPr>
              <a:xfrm>
                <a:off x="6521980" y="4292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מחבר ישר 21"/>
              <p:cNvCxnSpPr>
                <a:stCxn id="66615" idx="0"/>
                <a:endCxn id="66615" idx="0"/>
              </p:cNvCxnSpPr>
              <p:nvPr/>
            </p:nvCxnSpPr>
            <p:spPr>
              <a:xfrm>
                <a:off x="6521980" y="4292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6588675" y="4211341"/>
                <a:ext cx="0" cy="14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a:xfrm>
                <a:off x="6949148" y="4212929"/>
                <a:ext cx="0" cy="14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מחבר ישר 25"/>
              <p:cNvCxnSpPr/>
              <p:nvPr/>
            </p:nvCxnSpPr>
            <p:spPr>
              <a:xfrm>
                <a:off x="7308033" y="4211341"/>
                <a:ext cx="0" cy="14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מחבר ישר 26"/>
              <p:cNvCxnSpPr/>
              <p:nvPr/>
            </p:nvCxnSpPr>
            <p:spPr>
              <a:xfrm>
                <a:off x="7668505" y="4212929"/>
                <a:ext cx="0" cy="142907"/>
              </a:xfrm>
              <a:prstGeom prst="line">
                <a:avLst/>
              </a:prstGeom>
            </p:spPr>
            <p:style>
              <a:lnRef idx="1">
                <a:schemeClr val="accent1"/>
              </a:lnRef>
              <a:fillRef idx="0">
                <a:schemeClr val="accent1"/>
              </a:fillRef>
              <a:effectRef idx="0">
                <a:schemeClr val="accent1"/>
              </a:effectRef>
              <a:fontRef idx="minor">
                <a:schemeClr val="tx1"/>
              </a:fontRef>
            </p:style>
          </p:cxnSp>
          <p:sp>
            <p:nvSpPr>
              <p:cNvPr id="28" name="סוגר מסולסל שמאלי 27"/>
              <p:cNvSpPr/>
              <p:nvPr/>
            </p:nvSpPr>
            <p:spPr>
              <a:xfrm rot="5400000">
                <a:off x="6238538" y="3872318"/>
                <a:ext cx="328688" cy="371588"/>
              </a:xfrm>
              <a:prstGeom prst="leftBrace">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p>
            </p:txBody>
          </p:sp>
          <p:sp>
            <p:nvSpPr>
              <p:cNvPr id="66605" name="מלבן 28"/>
              <p:cNvSpPr>
                <a:spLocks noChangeArrowheads="1"/>
              </p:cNvSpPr>
              <p:nvPr/>
            </p:nvSpPr>
            <p:spPr bwMode="auto">
              <a:xfrm>
                <a:off x="7581539" y="3573016"/>
                <a:ext cx="9509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הפרשים</a:t>
                </a:r>
              </a:p>
              <a:p>
                <a:r>
                  <a:rPr lang="he-IL" sz="1400" b="1">
                    <a:solidFill>
                      <a:srgbClr val="000000"/>
                    </a:solidFill>
                  </a:rPr>
                  <a:t>לא אחידים</a:t>
                </a:r>
                <a:endParaRPr lang="he-IL"/>
              </a:p>
            </p:txBody>
          </p:sp>
          <p:sp>
            <p:nvSpPr>
              <p:cNvPr id="66606" name="מלבן 29"/>
              <p:cNvSpPr>
                <a:spLocks noChangeArrowheads="1"/>
              </p:cNvSpPr>
              <p:nvPr/>
            </p:nvSpPr>
            <p:spPr bwMode="auto">
              <a:xfrm>
                <a:off x="6247514" y="3645024"/>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5</a:t>
                </a:r>
                <a:endParaRPr lang="he-IL" sz="1400" b="1"/>
              </a:p>
            </p:txBody>
          </p:sp>
          <p:sp>
            <p:nvSpPr>
              <p:cNvPr id="66607" name="מלבן 30"/>
              <p:cNvSpPr>
                <a:spLocks noChangeArrowheads="1"/>
              </p:cNvSpPr>
              <p:nvPr/>
            </p:nvSpPr>
            <p:spPr bwMode="auto">
              <a:xfrm>
                <a:off x="6627144" y="3645024"/>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7</a:t>
                </a:r>
                <a:endParaRPr lang="he-IL" sz="1400" b="1"/>
              </a:p>
            </p:txBody>
          </p:sp>
          <p:sp>
            <p:nvSpPr>
              <p:cNvPr id="32" name="סוגר מסולסל שמאלי 31"/>
              <p:cNvSpPr/>
              <p:nvPr/>
            </p:nvSpPr>
            <p:spPr>
              <a:xfrm rot="5400000">
                <a:off x="6604569" y="3869936"/>
                <a:ext cx="330275" cy="371588"/>
              </a:xfrm>
              <a:prstGeom prst="leftBrace">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p>
            </p:txBody>
          </p:sp>
          <p:sp>
            <p:nvSpPr>
              <p:cNvPr id="33" name="סוגר מסולסל שמאלי 32"/>
              <p:cNvSpPr/>
              <p:nvPr/>
            </p:nvSpPr>
            <p:spPr>
              <a:xfrm rot="5400000">
                <a:off x="6969806" y="3877876"/>
                <a:ext cx="330275" cy="371588"/>
              </a:xfrm>
              <a:prstGeom prst="leftBrace">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p>
            </p:txBody>
          </p:sp>
          <p:sp>
            <p:nvSpPr>
              <p:cNvPr id="34" name="סוגר מסולסל שמאלי 33"/>
              <p:cNvSpPr/>
              <p:nvPr/>
            </p:nvSpPr>
            <p:spPr>
              <a:xfrm rot="5400000">
                <a:off x="7341394" y="3869936"/>
                <a:ext cx="330275" cy="371588"/>
              </a:xfrm>
              <a:prstGeom prst="leftBrace">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p>
            </p:txBody>
          </p:sp>
          <p:sp>
            <p:nvSpPr>
              <p:cNvPr id="66611" name="מלבן 35"/>
              <p:cNvSpPr>
                <a:spLocks noChangeArrowheads="1"/>
              </p:cNvSpPr>
              <p:nvPr/>
            </p:nvSpPr>
            <p:spPr bwMode="auto">
              <a:xfrm>
                <a:off x="6924866" y="3645024"/>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13</a:t>
                </a:r>
                <a:endParaRPr lang="he-IL" sz="1400" b="1"/>
              </a:p>
            </p:txBody>
          </p:sp>
          <p:sp>
            <p:nvSpPr>
              <p:cNvPr id="66612" name="מלבן 36"/>
              <p:cNvSpPr>
                <a:spLocks noChangeArrowheads="1"/>
              </p:cNvSpPr>
              <p:nvPr/>
            </p:nvSpPr>
            <p:spPr bwMode="auto">
              <a:xfrm>
                <a:off x="7296752" y="3630874"/>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15</a:t>
                </a:r>
                <a:endParaRPr lang="he-IL" sz="1400" b="1"/>
              </a:p>
            </p:txBody>
          </p:sp>
        </p:grpSp>
        <p:sp>
          <p:nvSpPr>
            <p:cNvPr id="40" name="כפל 39"/>
            <p:cNvSpPr/>
            <p:nvPr/>
          </p:nvSpPr>
          <p:spPr>
            <a:xfrm>
              <a:off x="6032881" y="2412296"/>
              <a:ext cx="2083435" cy="1502116"/>
            </a:xfrm>
            <a:prstGeom prst="mathMultiply">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66596" name="מלבן 42"/>
            <p:cNvSpPr>
              <a:spLocks noChangeArrowheads="1"/>
            </p:cNvSpPr>
            <p:nvPr/>
          </p:nvSpPr>
          <p:spPr bwMode="auto">
            <a:xfrm>
              <a:off x="6720539" y="3040623"/>
              <a:ext cx="6848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FF0000"/>
                  </a:solidFill>
                </a:rPr>
                <a:t>לא נכון</a:t>
              </a:r>
              <a:endParaRPr lang="he-IL">
                <a:solidFill>
                  <a:srgbClr val="FF0000"/>
                </a:solidFill>
              </a:endParaRPr>
            </a:p>
          </p:txBody>
        </p:sp>
      </p:grpSp>
      <p:grpSp>
        <p:nvGrpSpPr>
          <p:cNvPr id="66568" name="קבוצה 44"/>
          <p:cNvGrpSpPr>
            <a:grpSpLocks/>
          </p:cNvGrpSpPr>
          <p:nvPr/>
        </p:nvGrpSpPr>
        <p:grpSpPr bwMode="auto">
          <a:xfrm>
            <a:off x="2362200" y="3573463"/>
            <a:ext cx="2633663" cy="2178050"/>
            <a:chOff x="6148128" y="2636912"/>
            <a:chExt cx="2633554" cy="2179404"/>
          </a:xfrm>
        </p:grpSpPr>
        <p:grpSp>
          <p:nvGrpSpPr>
            <p:cNvPr id="66569" name="קבוצה 45"/>
            <p:cNvGrpSpPr>
              <a:grpSpLocks/>
            </p:cNvGrpSpPr>
            <p:nvPr/>
          </p:nvGrpSpPr>
          <p:grpSpPr bwMode="auto">
            <a:xfrm>
              <a:off x="6148128" y="2636912"/>
              <a:ext cx="2633554" cy="2179404"/>
              <a:chOff x="6148128" y="2636912"/>
              <a:chExt cx="2633554" cy="2179404"/>
            </a:xfrm>
          </p:grpSpPr>
          <p:grpSp>
            <p:nvGrpSpPr>
              <p:cNvPr id="66571" name="קבוצה 48"/>
              <p:cNvGrpSpPr>
                <a:grpSpLocks/>
              </p:cNvGrpSpPr>
              <p:nvPr/>
            </p:nvGrpSpPr>
            <p:grpSpPr bwMode="auto">
              <a:xfrm>
                <a:off x="6216632" y="2636912"/>
                <a:ext cx="2565050" cy="2179404"/>
                <a:chOff x="6216632" y="2636912"/>
                <a:chExt cx="2565050" cy="2179404"/>
              </a:xfrm>
            </p:grpSpPr>
            <p:cxnSp>
              <p:nvCxnSpPr>
                <p:cNvPr id="65" name="מחבר חץ ישר 64"/>
                <p:cNvCxnSpPr/>
                <p:nvPr/>
              </p:nvCxnSpPr>
              <p:spPr>
                <a:xfrm flipV="1">
                  <a:off x="6216388" y="4282584"/>
                  <a:ext cx="2460523" cy="11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מחבר חץ ישר 65"/>
                <p:cNvCxnSpPr/>
                <p:nvPr/>
              </p:nvCxnSpPr>
              <p:spPr>
                <a:xfrm flipV="1">
                  <a:off x="6216388" y="2636912"/>
                  <a:ext cx="30161" cy="16567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589" name="מלבן 66"/>
                <p:cNvSpPr>
                  <a:spLocks noChangeArrowheads="1"/>
                </p:cNvSpPr>
                <p:nvPr/>
              </p:nvSpPr>
              <p:spPr bwMode="auto">
                <a:xfrm>
                  <a:off x="6280956" y="4293096"/>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10</a:t>
                  </a:r>
                  <a:endParaRPr lang="he-IL" sz="1400" b="1"/>
                </a:p>
              </p:txBody>
            </p:sp>
            <p:sp>
              <p:nvSpPr>
                <p:cNvPr id="66590" name="מלבן 67"/>
                <p:cNvSpPr>
                  <a:spLocks noChangeArrowheads="1"/>
                </p:cNvSpPr>
                <p:nvPr/>
              </p:nvSpPr>
              <p:spPr bwMode="auto">
                <a:xfrm>
                  <a:off x="6732240" y="4293096"/>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20</a:t>
                  </a:r>
                  <a:endParaRPr lang="he-IL" sz="1400" b="1"/>
                </a:p>
              </p:txBody>
            </p:sp>
            <p:sp>
              <p:nvSpPr>
                <p:cNvPr id="66591" name="מלבן 68"/>
                <p:cNvSpPr>
                  <a:spLocks noChangeArrowheads="1"/>
                </p:cNvSpPr>
                <p:nvPr/>
              </p:nvSpPr>
              <p:spPr bwMode="auto">
                <a:xfrm>
                  <a:off x="7092280" y="4291607"/>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30</a:t>
                  </a:r>
                  <a:endParaRPr lang="he-IL" sz="1400" b="1"/>
                </a:p>
              </p:txBody>
            </p:sp>
            <p:sp>
              <p:nvSpPr>
                <p:cNvPr id="66592" name="מלבן 69"/>
                <p:cNvSpPr>
                  <a:spLocks noChangeArrowheads="1"/>
                </p:cNvSpPr>
                <p:nvPr/>
              </p:nvSpPr>
              <p:spPr bwMode="auto">
                <a:xfrm>
                  <a:off x="6522368" y="4293096"/>
                  <a:ext cx="22593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a:solidFill>
                        <a:srgbClr val="000000"/>
                      </a:solidFill>
                    </a:rPr>
                    <a:t>ריכוז מצע</a:t>
                  </a:r>
                </a:p>
                <a:p>
                  <a:r>
                    <a:rPr lang="he-IL" sz="1400" b="1">
                      <a:solidFill>
                        <a:srgbClr val="000000"/>
                      </a:solidFill>
                    </a:rPr>
                    <a:t>(יחידות שרירותיות)</a:t>
                  </a:r>
                  <a:endParaRPr lang="he-IL" sz="1400" b="1"/>
                </a:p>
              </p:txBody>
            </p:sp>
            <p:sp>
              <p:nvSpPr>
                <p:cNvPr id="66593" name="מלבן 70"/>
                <p:cNvSpPr>
                  <a:spLocks noChangeArrowheads="1"/>
                </p:cNvSpPr>
                <p:nvPr/>
              </p:nvSpPr>
              <p:spPr bwMode="auto">
                <a:xfrm>
                  <a:off x="7452320" y="4293096"/>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40</a:t>
                  </a:r>
                  <a:endParaRPr lang="he-IL" sz="1400" b="1"/>
                </a:p>
              </p:txBody>
            </p:sp>
          </p:grpSp>
          <p:cxnSp>
            <p:nvCxnSpPr>
              <p:cNvPr id="50" name="מחבר ישר 49"/>
              <p:cNvCxnSpPr>
                <a:stCxn id="66589" idx="0"/>
                <a:endCxn id="66589" idx="0"/>
              </p:cNvCxnSpPr>
              <p:nvPr/>
            </p:nvCxnSpPr>
            <p:spPr>
              <a:xfrm>
                <a:off x="6471965" y="42937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מחבר ישר 50"/>
              <p:cNvCxnSpPr>
                <a:stCxn id="66589" idx="0"/>
                <a:endCxn id="66589" idx="0"/>
              </p:cNvCxnSpPr>
              <p:nvPr/>
            </p:nvCxnSpPr>
            <p:spPr>
              <a:xfrm>
                <a:off x="6471965" y="42937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מחבר ישר 51"/>
              <p:cNvCxnSpPr/>
              <p:nvPr/>
            </p:nvCxnSpPr>
            <p:spPr>
              <a:xfrm>
                <a:off x="6587848" y="4211102"/>
                <a:ext cx="0" cy="14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מחבר ישר 52"/>
              <p:cNvCxnSpPr/>
              <p:nvPr/>
            </p:nvCxnSpPr>
            <p:spPr>
              <a:xfrm>
                <a:off x="6948195" y="4212691"/>
                <a:ext cx="0" cy="144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מחבר ישר 53"/>
              <p:cNvCxnSpPr/>
              <p:nvPr/>
            </p:nvCxnSpPr>
            <p:spPr>
              <a:xfrm>
                <a:off x="7308543" y="4211102"/>
                <a:ext cx="0" cy="14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מחבר ישר 54"/>
              <p:cNvCxnSpPr/>
              <p:nvPr/>
            </p:nvCxnSpPr>
            <p:spPr>
              <a:xfrm>
                <a:off x="7668890" y="4212691"/>
                <a:ext cx="0" cy="144552"/>
              </a:xfrm>
              <a:prstGeom prst="line">
                <a:avLst/>
              </a:prstGeom>
            </p:spPr>
            <p:style>
              <a:lnRef idx="1">
                <a:schemeClr val="accent1"/>
              </a:lnRef>
              <a:fillRef idx="0">
                <a:schemeClr val="accent1"/>
              </a:fillRef>
              <a:effectRef idx="0">
                <a:schemeClr val="accent1"/>
              </a:effectRef>
              <a:fontRef idx="minor">
                <a:schemeClr val="tx1"/>
              </a:fontRef>
            </p:style>
          </p:cxnSp>
          <p:sp>
            <p:nvSpPr>
              <p:cNvPr id="56" name="סוגר מסולסל שמאלי 55"/>
              <p:cNvSpPr/>
              <p:nvPr/>
            </p:nvSpPr>
            <p:spPr>
              <a:xfrm rot="5400000">
                <a:off x="6236916" y="3872877"/>
                <a:ext cx="330405" cy="371460"/>
              </a:xfrm>
              <a:prstGeom prst="leftBrace">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p>
            </p:txBody>
          </p:sp>
          <p:sp>
            <p:nvSpPr>
              <p:cNvPr id="66579" name="מלבן 56"/>
              <p:cNvSpPr>
                <a:spLocks noChangeArrowheads="1"/>
              </p:cNvSpPr>
              <p:nvPr/>
            </p:nvSpPr>
            <p:spPr bwMode="auto">
              <a:xfrm>
                <a:off x="7735427" y="3573016"/>
                <a:ext cx="797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הפרשים</a:t>
                </a:r>
              </a:p>
              <a:p>
                <a:r>
                  <a:rPr lang="he-IL" sz="1400" b="1">
                    <a:solidFill>
                      <a:srgbClr val="000000"/>
                    </a:solidFill>
                  </a:rPr>
                  <a:t>אחידים</a:t>
                </a:r>
                <a:endParaRPr lang="he-IL"/>
              </a:p>
            </p:txBody>
          </p:sp>
          <p:sp>
            <p:nvSpPr>
              <p:cNvPr id="66580" name="מלבן 57"/>
              <p:cNvSpPr>
                <a:spLocks noChangeArrowheads="1"/>
              </p:cNvSpPr>
              <p:nvPr/>
            </p:nvSpPr>
            <p:spPr bwMode="auto">
              <a:xfrm>
                <a:off x="6148128" y="3645024"/>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10</a:t>
                </a:r>
                <a:endParaRPr lang="he-IL" sz="1400" b="1"/>
              </a:p>
            </p:txBody>
          </p:sp>
          <p:sp>
            <p:nvSpPr>
              <p:cNvPr id="66581" name="מלבן 58"/>
              <p:cNvSpPr>
                <a:spLocks noChangeArrowheads="1"/>
              </p:cNvSpPr>
              <p:nvPr/>
            </p:nvSpPr>
            <p:spPr bwMode="auto">
              <a:xfrm>
                <a:off x="6527758" y="3645024"/>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10</a:t>
                </a:r>
                <a:endParaRPr lang="he-IL" sz="1400" b="1"/>
              </a:p>
            </p:txBody>
          </p:sp>
          <p:sp>
            <p:nvSpPr>
              <p:cNvPr id="60" name="סוגר מסולסל שמאלי 59"/>
              <p:cNvSpPr/>
              <p:nvPr/>
            </p:nvSpPr>
            <p:spPr>
              <a:xfrm rot="5400000">
                <a:off x="6604407" y="3870494"/>
                <a:ext cx="328816" cy="371460"/>
              </a:xfrm>
              <a:prstGeom prst="leftBrace">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p>
            </p:txBody>
          </p:sp>
          <p:sp>
            <p:nvSpPr>
              <p:cNvPr id="61" name="סוגר מסולסל שמאלי 60"/>
              <p:cNvSpPr/>
              <p:nvPr/>
            </p:nvSpPr>
            <p:spPr>
              <a:xfrm rot="5400000">
                <a:off x="6969516" y="3878437"/>
                <a:ext cx="328817" cy="371460"/>
              </a:xfrm>
              <a:prstGeom prst="leftBrace">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p>
            </p:txBody>
          </p:sp>
          <p:sp>
            <p:nvSpPr>
              <p:cNvPr id="62" name="סוגר מסולסל שמאלי 61"/>
              <p:cNvSpPr/>
              <p:nvPr/>
            </p:nvSpPr>
            <p:spPr>
              <a:xfrm rot="5400000">
                <a:off x="7321927" y="3870494"/>
                <a:ext cx="328816" cy="371460"/>
              </a:xfrm>
              <a:prstGeom prst="leftBrace">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defRPr/>
                </a:pPr>
                <a:endParaRPr lang="he-IL"/>
              </a:p>
            </p:txBody>
          </p:sp>
          <p:sp>
            <p:nvSpPr>
              <p:cNvPr id="66585" name="מלבן 62"/>
              <p:cNvSpPr>
                <a:spLocks noChangeArrowheads="1"/>
              </p:cNvSpPr>
              <p:nvPr/>
            </p:nvSpPr>
            <p:spPr bwMode="auto">
              <a:xfrm>
                <a:off x="6924866" y="3645024"/>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10</a:t>
                </a:r>
                <a:endParaRPr lang="he-IL" sz="1400" b="1"/>
              </a:p>
            </p:txBody>
          </p:sp>
          <p:sp>
            <p:nvSpPr>
              <p:cNvPr id="66586" name="מלבן 63"/>
              <p:cNvSpPr>
                <a:spLocks noChangeArrowheads="1"/>
              </p:cNvSpPr>
              <p:nvPr/>
            </p:nvSpPr>
            <p:spPr bwMode="auto">
              <a:xfrm>
                <a:off x="7296752" y="3630874"/>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10</a:t>
                </a:r>
                <a:endParaRPr lang="he-IL" sz="1400" b="1"/>
              </a:p>
            </p:txBody>
          </p:sp>
        </p:grpSp>
        <p:sp>
          <p:nvSpPr>
            <p:cNvPr id="66570" name="מלבן 47"/>
            <p:cNvSpPr>
              <a:spLocks noChangeArrowheads="1"/>
            </p:cNvSpPr>
            <p:nvPr/>
          </p:nvSpPr>
          <p:spPr bwMode="auto">
            <a:xfrm>
              <a:off x="6901561" y="3160132"/>
              <a:ext cx="441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38EED"/>
                  </a:solidFill>
                </a:rPr>
                <a:t>נכון</a:t>
              </a:r>
              <a:endParaRPr lang="he-IL">
                <a:solidFill>
                  <a:srgbClr val="038EED"/>
                </a:solidFill>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שאלה 10: תיאור התוצאות בגרף</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13125D3-6AAC-4D38-8719-D4E3BA121978}" type="slidenum">
              <a:rPr lang="he-IL" sz="1000" smtClean="0">
                <a:solidFill>
                  <a:prstClr val="black">
                    <a:lumMod val="50000"/>
                    <a:lumOff val="50000"/>
                  </a:prstClr>
                </a:solidFill>
              </a:rPr>
              <a:pPr fontAlgn="base">
                <a:spcBef>
                  <a:spcPct val="0"/>
                </a:spcBef>
                <a:spcAft>
                  <a:spcPct val="0"/>
                </a:spcAft>
                <a:defRPr/>
              </a:pPr>
              <a:t>28</a:t>
            </a:fld>
            <a:endParaRPr lang="he-IL" sz="1000" dirty="0" smtClean="0">
              <a:solidFill>
                <a:prstClr val="black">
                  <a:lumMod val="50000"/>
                  <a:lumOff val="50000"/>
                </a:prstClr>
              </a:solidFill>
            </a:endParaRPr>
          </a:p>
        </p:txBody>
      </p:sp>
      <p:sp>
        <p:nvSpPr>
          <p:cNvPr id="8" name="TextBox 7"/>
          <p:cNvSpPr txBox="1"/>
          <p:nvPr/>
        </p:nvSpPr>
        <p:spPr>
          <a:xfrm>
            <a:off x="406400" y="476250"/>
            <a:ext cx="8183563" cy="120015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10:</a:t>
            </a:r>
          </a:p>
          <a:p>
            <a:pPr fontAlgn="auto">
              <a:spcBef>
                <a:spcPts val="0"/>
              </a:spcBef>
              <a:spcAft>
                <a:spcPts val="0"/>
              </a:spcAft>
              <a:defRPr/>
            </a:pPr>
            <a:r>
              <a:rPr lang="he-IL" dirty="0">
                <a:solidFill>
                  <a:srgbClr val="1D4C72"/>
                </a:solidFill>
                <a:latin typeface="Arial"/>
                <a:cs typeface="Arial"/>
              </a:rPr>
              <a:t>א. מהו סוג הגרף המתאים לתיאור תוצאות הניסוי: עקום או עמודות? נמקו.</a:t>
            </a:r>
          </a:p>
          <a:p>
            <a:pPr fontAlgn="auto">
              <a:spcBef>
                <a:spcPts val="0"/>
              </a:spcBef>
              <a:spcAft>
                <a:spcPts val="0"/>
              </a:spcAft>
              <a:defRPr/>
            </a:pPr>
            <a:r>
              <a:rPr lang="he-IL" dirty="0">
                <a:solidFill>
                  <a:srgbClr val="1D4C72"/>
                </a:solidFill>
                <a:latin typeface="Arial"/>
                <a:cs typeface="Arial"/>
              </a:rPr>
              <a:t>ב. שרטטו את הגרף.</a:t>
            </a:r>
          </a:p>
          <a:p>
            <a:pPr fontAlgn="auto">
              <a:spcBef>
                <a:spcPts val="0"/>
              </a:spcBef>
              <a:spcAft>
                <a:spcPts val="0"/>
              </a:spcAft>
              <a:defRPr/>
            </a:pPr>
            <a:endParaRPr lang="he-IL" dirty="0">
              <a:solidFill>
                <a:srgbClr val="1D4C72"/>
              </a:solidFill>
              <a:latin typeface="Arial"/>
              <a:cs typeface="Arial"/>
            </a:endParaRPr>
          </a:p>
        </p:txBody>
      </p:sp>
      <p:sp>
        <p:nvSpPr>
          <p:cNvPr id="67590" name="מלבן 4"/>
          <p:cNvSpPr>
            <a:spLocks noChangeArrowheads="1"/>
          </p:cNvSpPr>
          <p:nvPr/>
        </p:nvSpPr>
        <p:spPr bwMode="auto">
          <a:xfrm>
            <a:off x="412750" y="2817813"/>
            <a:ext cx="15081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1D4C72"/>
                </a:solidFill>
              </a:rPr>
              <a:t>*התוצאות נקבעו </a:t>
            </a:r>
          </a:p>
          <a:p>
            <a:r>
              <a:rPr lang="he-IL" sz="1400" b="1">
                <a:solidFill>
                  <a:srgbClr val="1D4C72"/>
                </a:solidFill>
              </a:rPr>
              <a:t> באופן שרירותי </a:t>
            </a:r>
          </a:p>
          <a:p>
            <a:r>
              <a:rPr lang="he-IL" sz="1400" b="1">
                <a:solidFill>
                  <a:srgbClr val="1D4C72"/>
                </a:solidFill>
              </a:rPr>
              <a:t> רק לצורך הלימוד.</a:t>
            </a:r>
            <a:endParaRPr lang="he-IL" sz="1400" b="1"/>
          </a:p>
        </p:txBody>
      </p:sp>
      <p:graphicFrame>
        <p:nvGraphicFramePr>
          <p:cNvPr id="9" name="טבלה 8"/>
          <p:cNvGraphicFramePr>
            <a:graphicFrameLocks noGrp="1"/>
          </p:cNvGraphicFramePr>
          <p:nvPr/>
        </p:nvGraphicFramePr>
        <p:xfrm>
          <a:off x="2195514" y="1484313"/>
          <a:ext cx="5554661" cy="3316291"/>
        </p:xfrm>
        <a:graphic>
          <a:graphicData uri="http://schemas.openxmlformats.org/drawingml/2006/table">
            <a:tbl>
              <a:tblPr rtl="1" firstRow="1" bandRow="1">
                <a:tableStyleId>{5940675A-B579-460E-94D1-54222C63F5DA}</a:tableStyleId>
              </a:tblPr>
              <a:tblGrid>
                <a:gridCol w="911884"/>
                <a:gridCol w="911884"/>
                <a:gridCol w="911884"/>
                <a:gridCol w="911884"/>
                <a:gridCol w="995241"/>
                <a:gridCol w="911884"/>
              </a:tblGrid>
              <a:tr h="1462990">
                <a:tc>
                  <a:txBody>
                    <a:bodyPr/>
                    <a:lstStyle/>
                    <a:p>
                      <a:pPr rtl="1"/>
                      <a:r>
                        <a:rPr lang="he-IL" sz="1800" dirty="0" smtClean="0"/>
                        <a:t>מס' מבחנה</a:t>
                      </a:r>
                      <a:endParaRPr lang="he-IL" sz="1800" dirty="0"/>
                    </a:p>
                  </a:txBody>
                  <a:tcPr marL="91428" marR="91428" marT="45698" marB="45698"/>
                </a:tc>
                <a:tc>
                  <a:txBody>
                    <a:bodyPr/>
                    <a:lstStyle/>
                    <a:p>
                      <a:pPr rtl="1"/>
                      <a:r>
                        <a:rPr lang="he-IL" sz="1800" dirty="0" smtClean="0"/>
                        <a:t>נפח מי החמצן (מ"ל)</a:t>
                      </a:r>
                      <a:endParaRPr lang="he-IL" sz="1800" dirty="0"/>
                    </a:p>
                  </a:txBody>
                  <a:tcPr marL="91428" marR="91428" marT="45698" marB="45698"/>
                </a:tc>
                <a:tc>
                  <a:txBody>
                    <a:bodyPr/>
                    <a:lstStyle/>
                    <a:p>
                      <a:pPr rtl="1"/>
                      <a:r>
                        <a:rPr lang="he-IL" sz="1800" dirty="0" smtClean="0"/>
                        <a:t>נפח תמיסת</a:t>
                      </a:r>
                      <a:r>
                        <a:rPr lang="he-IL" sz="1800" baseline="0" dirty="0" smtClean="0"/>
                        <a:t> האנזים (מ"ל)</a:t>
                      </a:r>
                      <a:endParaRPr lang="he-IL" sz="1800" dirty="0"/>
                    </a:p>
                  </a:txBody>
                  <a:tcPr marL="91428" marR="91428" marT="45698" marB="45698"/>
                </a:tc>
                <a:tc>
                  <a:txBody>
                    <a:bodyPr/>
                    <a:lstStyle/>
                    <a:p>
                      <a:pPr rtl="1"/>
                      <a:r>
                        <a:rPr lang="he-IL" sz="1800" dirty="0" smtClean="0"/>
                        <a:t>נפח מים</a:t>
                      </a:r>
                    </a:p>
                    <a:p>
                      <a:pPr rtl="1"/>
                      <a:r>
                        <a:rPr lang="he-IL" sz="1800" dirty="0" smtClean="0"/>
                        <a:t>מ"ל</a:t>
                      </a:r>
                      <a:endParaRPr lang="he-IL" sz="1800" dirty="0"/>
                    </a:p>
                  </a:txBody>
                  <a:tcPr marL="91428" marR="91428" marT="45698" marB="45698"/>
                </a:tc>
                <a:tc>
                  <a:txBody>
                    <a:bodyPr/>
                    <a:lstStyle/>
                    <a:p>
                      <a:pPr rtl="1"/>
                      <a:r>
                        <a:rPr lang="he-IL" sz="1800" dirty="0" smtClean="0"/>
                        <a:t>נפח נוזלים סופי במבחנה</a:t>
                      </a:r>
                      <a:endParaRPr lang="he-IL" sz="1800" dirty="0"/>
                    </a:p>
                  </a:txBody>
                  <a:tcPr marL="91428" marR="91428" marT="45698" marB="45698"/>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mn-lt"/>
                          <a:ea typeface="+mn-ea"/>
                          <a:cs typeface="+mn-cs"/>
                        </a:rPr>
                        <a:t>גובה שכבת בועות החמצן</a:t>
                      </a:r>
                    </a:p>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mn-lt"/>
                          <a:ea typeface="+mn-ea"/>
                          <a:cs typeface="+mn-cs"/>
                        </a:rPr>
                        <a:t>(בס"מ)</a:t>
                      </a:r>
                      <a:endParaRPr kumimoji="0" lang="he-IL" sz="1800" b="0" i="0" u="none" strike="noStrike" kern="1200" cap="none" spc="0" normalizeH="0" baseline="0" noProof="0" dirty="0">
                        <a:ln>
                          <a:noFill/>
                        </a:ln>
                        <a:solidFill>
                          <a:prstClr val="black"/>
                        </a:solidFill>
                        <a:effectLst/>
                        <a:uLnTx/>
                        <a:uFillTx/>
                        <a:latin typeface="+mn-lt"/>
                        <a:ea typeface="+mn-ea"/>
                        <a:cs typeface="+mn-cs"/>
                      </a:endParaRPr>
                    </a:p>
                  </a:txBody>
                  <a:tcPr marL="91428" marR="91428" marT="45698" marB="45698"/>
                </a:tc>
              </a:tr>
              <a:tr h="370659">
                <a:tc>
                  <a:txBody>
                    <a:bodyPr/>
                    <a:lstStyle/>
                    <a:p>
                      <a:pPr rtl="1"/>
                      <a:r>
                        <a:rPr lang="he-IL" sz="1800" dirty="0" smtClean="0"/>
                        <a:t>1</a:t>
                      </a:r>
                      <a:endParaRPr lang="he-IL" sz="1800" dirty="0"/>
                    </a:p>
                  </a:txBody>
                  <a:tcPr marL="91428" marR="91428" marT="45698" marB="45698"/>
                </a:tc>
                <a:tc>
                  <a:txBody>
                    <a:bodyPr/>
                    <a:lstStyle/>
                    <a:p>
                      <a:pPr rtl="1"/>
                      <a:r>
                        <a:rPr lang="he-IL" sz="1800" dirty="0" smtClean="0"/>
                        <a:t>0</a:t>
                      </a:r>
                      <a:endParaRPr lang="he-IL" sz="1800" dirty="0"/>
                    </a:p>
                  </a:txBody>
                  <a:tcPr marL="91428" marR="91428" marT="45698" marB="45698"/>
                </a:tc>
                <a:tc>
                  <a:txBody>
                    <a:bodyPr/>
                    <a:lstStyle/>
                    <a:p>
                      <a:pPr rtl="1"/>
                      <a:r>
                        <a:rPr lang="he-IL" sz="1800" dirty="0" smtClean="0"/>
                        <a:t>2</a:t>
                      </a:r>
                      <a:endParaRPr lang="he-IL" sz="1800" dirty="0"/>
                    </a:p>
                  </a:txBody>
                  <a:tcPr marL="91428" marR="91428" marT="45698" marB="45698"/>
                </a:tc>
                <a:tc>
                  <a:txBody>
                    <a:bodyPr/>
                    <a:lstStyle/>
                    <a:p>
                      <a:pPr rtl="1"/>
                      <a:r>
                        <a:rPr lang="he-IL" sz="1800" dirty="0" smtClean="0"/>
                        <a:t>10</a:t>
                      </a:r>
                      <a:endParaRPr lang="he-IL" sz="1800" dirty="0"/>
                    </a:p>
                  </a:txBody>
                  <a:tcPr marL="91428" marR="91428" marT="45698" marB="45698"/>
                </a:tc>
                <a:tc>
                  <a:txBody>
                    <a:bodyPr/>
                    <a:lstStyle/>
                    <a:p>
                      <a:pPr rtl="1"/>
                      <a:r>
                        <a:rPr lang="he-IL" sz="1800" dirty="0" smtClean="0"/>
                        <a:t>12</a:t>
                      </a:r>
                      <a:endParaRPr lang="he-IL" sz="1800" dirty="0"/>
                    </a:p>
                  </a:txBody>
                  <a:tcPr marL="91428" marR="91428" marT="45698" marB="45698"/>
                </a:tc>
                <a:tc>
                  <a:txBody>
                    <a:bodyPr/>
                    <a:lstStyle/>
                    <a:p>
                      <a:pPr rtl="1"/>
                      <a:r>
                        <a:rPr lang="he-IL" sz="1800" dirty="0" smtClean="0"/>
                        <a:t>0</a:t>
                      </a:r>
                      <a:endParaRPr lang="he-IL" sz="1800" dirty="0"/>
                    </a:p>
                  </a:txBody>
                  <a:tcPr marL="91428" marR="91428" marT="45698" marB="45698"/>
                </a:tc>
              </a:tr>
              <a:tr h="370659">
                <a:tc>
                  <a:txBody>
                    <a:bodyPr/>
                    <a:lstStyle/>
                    <a:p>
                      <a:pPr rtl="1"/>
                      <a:r>
                        <a:rPr lang="he-IL" sz="1800" dirty="0" smtClean="0"/>
                        <a:t>2</a:t>
                      </a:r>
                      <a:endParaRPr lang="he-IL" sz="1800" dirty="0"/>
                    </a:p>
                  </a:txBody>
                  <a:tcPr marL="91428" marR="91428" marT="45698" marB="45698"/>
                </a:tc>
                <a:tc>
                  <a:txBody>
                    <a:bodyPr/>
                    <a:lstStyle/>
                    <a:p>
                      <a:pPr rtl="1"/>
                      <a:r>
                        <a:rPr lang="he-IL" sz="1800" dirty="0" smtClean="0"/>
                        <a:t>2</a:t>
                      </a:r>
                      <a:endParaRPr lang="he-IL" sz="1800" dirty="0"/>
                    </a:p>
                  </a:txBody>
                  <a:tcPr marL="91428" marR="91428" marT="45698" marB="45698"/>
                </a:tc>
                <a:tc>
                  <a:txBody>
                    <a:bodyPr/>
                    <a:lstStyle/>
                    <a:p>
                      <a:pPr rtl="1"/>
                      <a:r>
                        <a:rPr lang="he-IL" sz="1800" dirty="0" smtClean="0"/>
                        <a:t>2</a:t>
                      </a:r>
                      <a:endParaRPr lang="he-IL" sz="1800" dirty="0"/>
                    </a:p>
                  </a:txBody>
                  <a:tcPr marL="91428" marR="91428" marT="45698" marB="45698"/>
                </a:tc>
                <a:tc>
                  <a:txBody>
                    <a:bodyPr/>
                    <a:lstStyle/>
                    <a:p>
                      <a:pPr rtl="1"/>
                      <a:r>
                        <a:rPr lang="he-IL" sz="1800" dirty="0" smtClean="0"/>
                        <a:t>8</a:t>
                      </a:r>
                      <a:endParaRPr lang="he-IL" sz="1800" dirty="0"/>
                    </a:p>
                  </a:txBody>
                  <a:tcPr marL="91428" marR="91428" marT="45698" marB="45698"/>
                </a:tc>
                <a:tc>
                  <a:txBody>
                    <a:bodyPr/>
                    <a:lstStyle/>
                    <a:p>
                      <a:pPr rtl="1"/>
                      <a:r>
                        <a:rPr lang="he-IL" sz="1800" dirty="0" smtClean="0"/>
                        <a:t>12</a:t>
                      </a:r>
                      <a:endParaRPr lang="he-IL" sz="1800" dirty="0"/>
                    </a:p>
                  </a:txBody>
                  <a:tcPr marL="91428" marR="91428" marT="45698" marB="45698"/>
                </a:tc>
                <a:tc>
                  <a:txBody>
                    <a:bodyPr/>
                    <a:lstStyle/>
                    <a:p>
                      <a:pPr rtl="1"/>
                      <a:r>
                        <a:rPr lang="he-IL" sz="1800" dirty="0" smtClean="0"/>
                        <a:t>0.5</a:t>
                      </a:r>
                      <a:endParaRPr lang="he-IL" sz="1800" dirty="0"/>
                    </a:p>
                  </a:txBody>
                  <a:tcPr marL="91428" marR="91428" marT="45698" marB="45698"/>
                </a:tc>
              </a:tr>
              <a:tr h="370659">
                <a:tc>
                  <a:txBody>
                    <a:bodyPr/>
                    <a:lstStyle/>
                    <a:p>
                      <a:pPr rtl="1"/>
                      <a:r>
                        <a:rPr lang="he-IL" sz="1800" dirty="0" smtClean="0"/>
                        <a:t>3</a:t>
                      </a:r>
                      <a:endParaRPr lang="he-IL" sz="1800" dirty="0"/>
                    </a:p>
                  </a:txBody>
                  <a:tcPr marL="91428" marR="91428" marT="45698" marB="45698"/>
                </a:tc>
                <a:tc>
                  <a:txBody>
                    <a:bodyPr/>
                    <a:lstStyle/>
                    <a:p>
                      <a:pPr rtl="1"/>
                      <a:r>
                        <a:rPr lang="he-IL" sz="1800" dirty="0" smtClean="0"/>
                        <a:t>4</a:t>
                      </a:r>
                      <a:endParaRPr lang="he-IL" sz="1800" dirty="0"/>
                    </a:p>
                  </a:txBody>
                  <a:tcPr marL="91428" marR="91428" marT="45698" marB="45698"/>
                </a:tc>
                <a:tc>
                  <a:txBody>
                    <a:bodyPr/>
                    <a:lstStyle/>
                    <a:p>
                      <a:pPr rtl="1"/>
                      <a:r>
                        <a:rPr lang="he-IL" sz="1800" dirty="0" smtClean="0"/>
                        <a:t>2</a:t>
                      </a:r>
                      <a:endParaRPr lang="he-IL" sz="1800" dirty="0"/>
                    </a:p>
                  </a:txBody>
                  <a:tcPr marL="91428" marR="91428" marT="45698" marB="45698"/>
                </a:tc>
                <a:tc>
                  <a:txBody>
                    <a:bodyPr/>
                    <a:lstStyle/>
                    <a:p>
                      <a:pPr rtl="1"/>
                      <a:r>
                        <a:rPr lang="he-IL" sz="1800" dirty="0" smtClean="0"/>
                        <a:t>6</a:t>
                      </a:r>
                      <a:endParaRPr lang="he-IL" sz="1800" dirty="0"/>
                    </a:p>
                  </a:txBody>
                  <a:tcPr marL="91428" marR="91428" marT="45698" marB="45698"/>
                </a:tc>
                <a:tc>
                  <a:txBody>
                    <a:bodyPr/>
                    <a:lstStyle/>
                    <a:p>
                      <a:pPr rtl="1"/>
                      <a:r>
                        <a:rPr lang="he-IL" sz="1800" dirty="0" smtClean="0"/>
                        <a:t>12</a:t>
                      </a:r>
                      <a:endParaRPr lang="he-IL" sz="1800" dirty="0"/>
                    </a:p>
                  </a:txBody>
                  <a:tcPr marL="91428" marR="91428" marT="45698" marB="45698"/>
                </a:tc>
                <a:tc>
                  <a:txBody>
                    <a:bodyPr/>
                    <a:lstStyle/>
                    <a:p>
                      <a:pPr rtl="1"/>
                      <a:r>
                        <a:rPr lang="he-IL" sz="1800" dirty="0" smtClean="0"/>
                        <a:t>1</a:t>
                      </a:r>
                      <a:endParaRPr lang="he-IL" sz="1800" dirty="0"/>
                    </a:p>
                  </a:txBody>
                  <a:tcPr marL="91428" marR="91428" marT="45698" marB="45698"/>
                </a:tc>
              </a:tr>
              <a:tr h="370659">
                <a:tc>
                  <a:txBody>
                    <a:bodyPr/>
                    <a:lstStyle/>
                    <a:p>
                      <a:pPr rtl="1"/>
                      <a:r>
                        <a:rPr lang="he-IL" sz="1800" dirty="0" smtClean="0"/>
                        <a:t>4</a:t>
                      </a:r>
                      <a:endParaRPr lang="he-IL" sz="1800" dirty="0"/>
                    </a:p>
                  </a:txBody>
                  <a:tcPr marL="91428" marR="91428" marT="45698" marB="45698"/>
                </a:tc>
                <a:tc>
                  <a:txBody>
                    <a:bodyPr/>
                    <a:lstStyle/>
                    <a:p>
                      <a:pPr rtl="1"/>
                      <a:r>
                        <a:rPr lang="he-IL" sz="1800" dirty="0" smtClean="0"/>
                        <a:t>6</a:t>
                      </a:r>
                      <a:endParaRPr lang="he-IL" sz="1800" dirty="0"/>
                    </a:p>
                  </a:txBody>
                  <a:tcPr marL="91428" marR="91428" marT="45698" marB="45698"/>
                </a:tc>
                <a:tc>
                  <a:txBody>
                    <a:bodyPr/>
                    <a:lstStyle/>
                    <a:p>
                      <a:pPr rtl="1"/>
                      <a:r>
                        <a:rPr lang="he-IL" sz="1800" dirty="0" smtClean="0"/>
                        <a:t>2</a:t>
                      </a:r>
                      <a:endParaRPr lang="he-IL" sz="1800" dirty="0"/>
                    </a:p>
                  </a:txBody>
                  <a:tcPr marL="91428" marR="91428" marT="45698" marB="45698"/>
                </a:tc>
                <a:tc>
                  <a:txBody>
                    <a:bodyPr/>
                    <a:lstStyle/>
                    <a:p>
                      <a:pPr rtl="1"/>
                      <a:r>
                        <a:rPr lang="he-IL" sz="1800" dirty="0" smtClean="0"/>
                        <a:t>4</a:t>
                      </a:r>
                      <a:endParaRPr lang="he-IL" sz="1800" dirty="0"/>
                    </a:p>
                  </a:txBody>
                  <a:tcPr marL="91428" marR="91428" marT="45698" marB="45698"/>
                </a:tc>
                <a:tc>
                  <a:txBody>
                    <a:bodyPr/>
                    <a:lstStyle/>
                    <a:p>
                      <a:pPr rtl="1"/>
                      <a:r>
                        <a:rPr lang="he-IL" sz="1800" dirty="0" smtClean="0"/>
                        <a:t>12</a:t>
                      </a:r>
                      <a:endParaRPr lang="he-IL" sz="1800" dirty="0"/>
                    </a:p>
                  </a:txBody>
                  <a:tcPr marL="91428" marR="91428" marT="45698" marB="45698"/>
                </a:tc>
                <a:tc>
                  <a:txBody>
                    <a:bodyPr/>
                    <a:lstStyle/>
                    <a:p>
                      <a:pPr rtl="1"/>
                      <a:r>
                        <a:rPr lang="he-IL" sz="1800" dirty="0" smtClean="0"/>
                        <a:t>1.3</a:t>
                      </a:r>
                      <a:endParaRPr lang="he-IL" sz="1800" dirty="0"/>
                    </a:p>
                  </a:txBody>
                  <a:tcPr marL="91428" marR="91428" marT="45698" marB="45698"/>
                </a:tc>
              </a:tr>
              <a:tr h="370659">
                <a:tc>
                  <a:txBody>
                    <a:bodyPr/>
                    <a:lstStyle/>
                    <a:p>
                      <a:pPr rtl="1"/>
                      <a:r>
                        <a:rPr lang="he-IL" sz="1800" dirty="0" smtClean="0"/>
                        <a:t>5</a:t>
                      </a:r>
                      <a:endParaRPr lang="he-IL" sz="1800" dirty="0"/>
                    </a:p>
                  </a:txBody>
                  <a:tcPr marL="91428" marR="91428" marT="45698" marB="45698"/>
                </a:tc>
                <a:tc>
                  <a:txBody>
                    <a:bodyPr/>
                    <a:lstStyle/>
                    <a:p>
                      <a:pPr rtl="1"/>
                      <a:r>
                        <a:rPr lang="he-IL" sz="1800" dirty="0" smtClean="0"/>
                        <a:t>8</a:t>
                      </a:r>
                      <a:endParaRPr lang="he-IL" sz="1800" dirty="0"/>
                    </a:p>
                  </a:txBody>
                  <a:tcPr marL="91428" marR="91428" marT="45698" marB="45698"/>
                </a:tc>
                <a:tc>
                  <a:txBody>
                    <a:bodyPr/>
                    <a:lstStyle/>
                    <a:p>
                      <a:pPr rtl="1"/>
                      <a:r>
                        <a:rPr lang="he-IL" sz="1800" dirty="0" smtClean="0"/>
                        <a:t>2</a:t>
                      </a:r>
                      <a:endParaRPr lang="he-IL" sz="1800" dirty="0"/>
                    </a:p>
                  </a:txBody>
                  <a:tcPr marL="91428" marR="91428" marT="45698" marB="45698"/>
                </a:tc>
                <a:tc>
                  <a:txBody>
                    <a:bodyPr/>
                    <a:lstStyle/>
                    <a:p>
                      <a:pPr rtl="1"/>
                      <a:r>
                        <a:rPr lang="he-IL" sz="1800" dirty="0" smtClean="0"/>
                        <a:t>2</a:t>
                      </a:r>
                      <a:endParaRPr lang="he-IL" sz="1800" dirty="0"/>
                    </a:p>
                  </a:txBody>
                  <a:tcPr marL="91428" marR="91428" marT="45698" marB="45698"/>
                </a:tc>
                <a:tc>
                  <a:txBody>
                    <a:bodyPr/>
                    <a:lstStyle/>
                    <a:p>
                      <a:pPr rtl="1"/>
                      <a:r>
                        <a:rPr lang="he-IL" sz="1800" dirty="0" smtClean="0"/>
                        <a:t>12</a:t>
                      </a:r>
                      <a:endParaRPr lang="he-IL" sz="1800" dirty="0"/>
                    </a:p>
                  </a:txBody>
                  <a:tcPr marL="91428" marR="91428" marT="45698" marB="45698"/>
                </a:tc>
                <a:tc>
                  <a:txBody>
                    <a:bodyPr/>
                    <a:lstStyle/>
                    <a:p>
                      <a:pPr rtl="1"/>
                      <a:r>
                        <a:rPr lang="he-IL" sz="1800" dirty="0" smtClean="0"/>
                        <a:t>1.5</a:t>
                      </a:r>
                      <a:endParaRPr lang="he-IL" sz="1800" dirty="0"/>
                    </a:p>
                  </a:txBody>
                  <a:tcPr marL="91428" marR="91428" marT="45698" marB="45698"/>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4"/>
          <p:cNvSpPr/>
          <p:nvPr/>
        </p:nvSpPr>
        <p:spPr>
          <a:xfrm>
            <a:off x="422275" y="1795463"/>
            <a:ext cx="8286750" cy="4873625"/>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dirty="0">
                <a:solidFill>
                  <a:prstClr val="black"/>
                </a:solidFill>
              </a:rPr>
              <a:t>א. עקום. נימוק: המשתנה הבלתי תלוי – ריכוז המצע, הוא משתנה רציף.</a:t>
            </a:r>
          </a:p>
        </p:txBody>
      </p:sp>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6C4B417-5B99-4FD7-BFE0-92A5D247AD30}" type="slidenum">
              <a:rPr lang="he-IL" sz="1000" smtClean="0">
                <a:solidFill>
                  <a:prstClr val="black">
                    <a:lumMod val="50000"/>
                    <a:lumOff val="50000"/>
                  </a:prstClr>
                </a:solidFill>
              </a:rPr>
              <a:pPr fontAlgn="base">
                <a:spcBef>
                  <a:spcPct val="0"/>
                </a:spcBef>
                <a:spcAft>
                  <a:spcPct val="0"/>
                </a:spcAft>
                <a:defRPr/>
              </a:pPr>
              <a:t>29</a:t>
            </a:fld>
            <a:endParaRPr lang="he-IL" sz="1000" dirty="0" smtClean="0">
              <a:solidFill>
                <a:prstClr val="black">
                  <a:lumMod val="50000"/>
                  <a:lumOff val="50000"/>
                </a:prstClr>
              </a:solidFill>
            </a:endParaRPr>
          </a:p>
        </p:txBody>
      </p:sp>
      <p:sp>
        <p:nvSpPr>
          <p:cNvPr id="8" name="TextBox 7"/>
          <p:cNvSpPr txBox="1"/>
          <p:nvPr/>
        </p:nvSpPr>
        <p:spPr>
          <a:xfrm>
            <a:off x="406400" y="549275"/>
            <a:ext cx="8183563" cy="92392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10:</a:t>
            </a:r>
          </a:p>
          <a:p>
            <a:pPr fontAlgn="auto">
              <a:spcBef>
                <a:spcPts val="0"/>
              </a:spcBef>
              <a:spcAft>
                <a:spcPts val="0"/>
              </a:spcAft>
              <a:defRPr/>
            </a:pPr>
            <a:r>
              <a:rPr lang="he-IL" dirty="0">
                <a:solidFill>
                  <a:srgbClr val="1D4C72"/>
                </a:solidFill>
                <a:latin typeface="Arial"/>
                <a:cs typeface="Arial"/>
              </a:rPr>
              <a:t>א. מהו סוג הגרף המתאים לתיאור תוצאות הניסוי: עקום או עמודות? נמקו.</a:t>
            </a:r>
          </a:p>
          <a:p>
            <a:pPr fontAlgn="auto">
              <a:spcBef>
                <a:spcPts val="0"/>
              </a:spcBef>
              <a:spcAft>
                <a:spcPts val="0"/>
              </a:spcAft>
              <a:defRPr/>
            </a:pPr>
            <a:r>
              <a:rPr lang="he-IL" dirty="0">
                <a:solidFill>
                  <a:srgbClr val="1D4C72"/>
                </a:solidFill>
                <a:latin typeface="Arial"/>
                <a:cs typeface="Arial"/>
              </a:rPr>
              <a:t>ב. שרטטו את הגרף.</a:t>
            </a:r>
          </a:p>
        </p:txBody>
      </p:sp>
      <p:sp>
        <p:nvSpPr>
          <p:cNvPr id="68615" name="מלבן 8"/>
          <p:cNvSpPr>
            <a:spLocks noChangeArrowheads="1"/>
          </p:cNvSpPr>
          <p:nvPr/>
        </p:nvSpPr>
        <p:spPr bwMode="auto">
          <a:xfrm>
            <a:off x="539750" y="5732463"/>
            <a:ext cx="81899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pitchFamily="34" charset="0"/>
              <a:buChar char="•"/>
            </a:pPr>
            <a:r>
              <a:rPr lang="he-IL" sz="1400" b="1" dirty="0" smtClean="0"/>
              <a:t>נכון </a:t>
            </a:r>
            <a:r>
              <a:rPr lang="he-IL" sz="1400" b="1" dirty="0"/>
              <a:t>יותר לחשב את ריכוז המצע בכל אחת </a:t>
            </a:r>
            <a:r>
              <a:rPr lang="he-IL" sz="1400" b="1" dirty="0" smtClean="0"/>
              <a:t>מן המבחנות</a:t>
            </a:r>
            <a:r>
              <a:rPr lang="he-IL" sz="1400" b="1" dirty="0"/>
              <a:t>, ולהציב את ריכוז המצע בציר </a:t>
            </a:r>
            <a:r>
              <a:rPr lang="en-US" sz="1400" b="1" dirty="0"/>
              <a:t>X</a:t>
            </a:r>
            <a:r>
              <a:rPr lang="he-IL" sz="1400" b="1" dirty="0"/>
              <a:t> ולא את נפח תמיסת המצע שהוספה למבחנה. </a:t>
            </a:r>
          </a:p>
          <a:p>
            <a:pPr marL="285750" indent="-285750">
              <a:buFont typeface="Arial" pitchFamily="34" charset="0"/>
              <a:buChar char="•"/>
            </a:pPr>
            <a:r>
              <a:rPr lang="he-IL" sz="1400" b="1" dirty="0"/>
              <a:t>בשלב זה נסתפק בהצבת נפח תמיסת המצע.</a:t>
            </a:r>
          </a:p>
          <a:p>
            <a:pPr marL="285750" indent="-285750">
              <a:buFont typeface="Arial" pitchFamily="34" charset="0"/>
              <a:buChar char="•"/>
            </a:pPr>
            <a:r>
              <a:rPr lang="he-IL" sz="1400" b="1" dirty="0"/>
              <a:t>בחישוב ריכוזים נעסוק במצגת מיוחדת העוסקת בסוגי החישובים הנדרשים בבחינת המעבדה. </a:t>
            </a:r>
          </a:p>
        </p:txBody>
      </p:sp>
      <p:graphicFrame>
        <p:nvGraphicFramePr>
          <p:cNvPr id="9" name="תרשים 8"/>
          <p:cNvGraphicFramePr>
            <a:graphicFrameLocks/>
          </p:cNvGraphicFramePr>
          <p:nvPr/>
        </p:nvGraphicFramePr>
        <p:xfrm>
          <a:off x="1907704" y="2564903"/>
          <a:ext cx="5013002" cy="31675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6" name="TextBox 25"/>
          <p:cNvSpPr txBox="1"/>
          <p:nvPr/>
        </p:nvSpPr>
        <p:spPr>
          <a:xfrm>
            <a:off x="303213" y="571500"/>
            <a:ext cx="8358187" cy="2281238"/>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dirty="0">
                <a:solidFill>
                  <a:prstClr val="black"/>
                </a:solidFill>
              </a:rPr>
              <a:t>א</a:t>
            </a:r>
            <a:r>
              <a:rPr lang="he-IL" dirty="0"/>
              <a:t>. </a:t>
            </a:r>
            <a:r>
              <a:rPr lang="he-IL" b="1" u="sng" dirty="0">
                <a:solidFill>
                  <a:schemeClr val="accent3"/>
                </a:solidFill>
              </a:rPr>
              <a:t>שאלות שקשורות למרכיבי הניסוי ולתוצאותיו</a:t>
            </a:r>
            <a:endParaRPr lang="he-IL" b="1" dirty="0">
              <a:solidFill>
                <a:schemeClr val="accent3"/>
              </a:solidFill>
            </a:endParaRPr>
          </a:p>
          <a:p>
            <a:pPr fontAlgn="auto">
              <a:spcBef>
                <a:spcPts val="0"/>
              </a:spcBef>
              <a:spcAft>
                <a:spcPts val="0"/>
              </a:spcAft>
              <a:defRPr/>
            </a:pPr>
            <a:r>
              <a:rPr lang="he-IL" b="1" dirty="0">
                <a:solidFill>
                  <a:schemeClr val="accent3"/>
                </a:solidFill>
              </a:rPr>
              <a:t>    </a:t>
            </a:r>
            <a:r>
              <a:rPr lang="he-IL" dirty="0"/>
              <a:t>בשאלות </a:t>
            </a:r>
            <a:r>
              <a:rPr lang="he-IL" dirty="0" smtClean="0"/>
              <a:t>אלו </a:t>
            </a:r>
            <a:r>
              <a:rPr lang="he-IL" dirty="0"/>
              <a:t>נעסוק במצגת זו.</a:t>
            </a:r>
            <a:endParaRPr lang="he-IL" b="1" dirty="0">
              <a:solidFill>
                <a:schemeClr val="accent3"/>
              </a:solidFill>
            </a:endParaRPr>
          </a:p>
          <a:p>
            <a:pPr fontAlgn="auto">
              <a:spcBef>
                <a:spcPts val="0"/>
              </a:spcBef>
              <a:spcAft>
                <a:spcPts val="0"/>
              </a:spcAft>
              <a:defRPr/>
            </a:pPr>
            <a:r>
              <a:rPr lang="he-IL" dirty="0">
                <a:latin typeface="Arial"/>
                <a:cs typeface="Arial"/>
              </a:rPr>
              <a:t>ב.  </a:t>
            </a:r>
            <a:r>
              <a:rPr lang="he-IL" b="1" u="sng" dirty="0">
                <a:solidFill>
                  <a:schemeClr val="accent3"/>
                </a:solidFill>
                <a:latin typeface="Arial"/>
                <a:cs typeface="Arial"/>
              </a:rPr>
              <a:t>שאלות </a:t>
            </a:r>
            <a:r>
              <a:rPr lang="he-IL" b="1" u="sng" dirty="0" smtClean="0">
                <a:solidFill>
                  <a:schemeClr val="accent3"/>
                </a:solidFill>
                <a:latin typeface="Arial"/>
                <a:cs typeface="Arial"/>
              </a:rPr>
              <a:t>ידע, </a:t>
            </a:r>
            <a:r>
              <a:rPr lang="he-IL" b="1" u="sng" dirty="0">
                <a:solidFill>
                  <a:schemeClr val="accent3"/>
                </a:solidFill>
                <a:latin typeface="Arial"/>
                <a:cs typeface="Arial"/>
              </a:rPr>
              <a:t>הבנה ויישום בביולוגיה </a:t>
            </a:r>
            <a:r>
              <a:rPr lang="he-IL" b="1" u="sng" dirty="0" smtClean="0">
                <a:solidFill>
                  <a:schemeClr val="accent3"/>
                </a:solidFill>
                <a:latin typeface="Arial"/>
                <a:cs typeface="Arial"/>
              </a:rPr>
              <a:t>מן הסוגים </a:t>
            </a:r>
            <a:r>
              <a:rPr lang="he-IL" b="1" u="sng" dirty="0">
                <a:solidFill>
                  <a:schemeClr val="accent3"/>
                </a:solidFill>
                <a:latin typeface="Arial"/>
                <a:cs typeface="Arial"/>
              </a:rPr>
              <a:t>הבאים</a:t>
            </a:r>
            <a:r>
              <a:rPr lang="he-IL" b="1" dirty="0">
                <a:solidFill>
                  <a:schemeClr val="accent3"/>
                </a:solidFill>
                <a:latin typeface="Arial"/>
                <a:cs typeface="Arial"/>
              </a:rPr>
              <a:t>:</a:t>
            </a:r>
          </a:p>
          <a:p>
            <a:pPr fontAlgn="auto">
              <a:spcBef>
                <a:spcPts val="0"/>
              </a:spcBef>
              <a:spcAft>
                <a:spcPts val="0"/>
              </a:spcAft>
              <a:defRPr/>
            </a:pPr>
            <a:r>
              <a:rPr lang="he-IL" dirty="0">
                <a:latin typeface="Arial"/>
                <a:cs typeface="Arial"/>
              </a:rPr>
              <a:t>     שאלות </a:t>
            </a:r>
            <a:r>
              <a:rPr lang="he-IL" dirty="0" smtClean="0">
                <a:latin typeface="Arial"/>
                <a:cs typeface="Arial"/>
              </a:rPr>
              <a:t>ידע </a:t>
            </a:r>
            <a:r>
              <a:rPr lang="he-IL" dirty="0">
                <a:latin typeface="Arial"/>
                <a:cs typeface="Arial"/>
              </a:rPr>
              <a:t>והבנה (ויותר מכך) כלליות בביולוגיה המתקשרות לנושא המעבדה.</a:t>
            </a:r>
          </a:p>
          <a:p>
            <a:pPr fontAlgn="auto">
              <a:spcBef>
                <a:spcPts val="0"/>
              </a:spcBef>
              <a:spcAft>
                <a:spcPts val="0"/>
              </a:spcAft>
              <a:defRPr/>
            </a:pPr>
            <a:r>
              <a:rPr lang="he-IL" dirty="0">
                <a:latin typeface="Arial"/>
                <a:cs typeface="Arial"/>
              </a:rPr>
              <a:t>     שאלות "רוחב" חוצות נושאים. </a:t>
            </a:r>
          </a:p>
          <a:p>
            <a:pPr fontAlgn="auto">
              <a:spcBef>
                <a:spcPts val="0"/>
              </a:spcBef>
              <a:spcAft>
                <a:spcPts val="0"/>
              </a:spcAft>
              <a:defRPr/>
            </a:pPr>
            <a:r>
              <a:rPr lang="he-IL" dirty="0">
                <a:latin typeface="Arial"/>
                <a:cs typeface="Arial"/>
              </a:rPr>
              <a:t>     שאלות המתייחסות לקשר שבין הרעיונות המרכזיים </a:t>
            </a:r>
            <a:r>
              <a:rPr lang="he-IL" dirty="0" smtClean="0">
                <a:latin typeface="Arial"/>
                <a:cs typeface="Arial"/>
              </a:rPr>
              <a:t>בביולוגיה </a:t>
            </a:r>
            <a:r>
              <a:rPr lang="he-IL" dirty="0">
                <a:latin typeface="Arial"/>
                <a:cs typeface="Arial"/>
              </a:rPr>
              <a:t>לבין נושאי המעבדה. </a:t>
            </a:r>
          </a:p>
          <a:p>
            <a:pPr fontAlgn="auto">
              <a:spcBef>
                <a:spcPts val="0"/>
              </a:spcBef>
              <a:spcAft>
                <a:spcPts val="0"/>
              </a:spcAft>
              <a:defRPr/>
            </a:pPr>
            <a:r>
              <a:rPr lang="he-IL" dirty="0">
                <a:latin typeface="Arial"/>
                <a:cs typeface="Arial"/>
              </a:rPr>
              <a:t>     בשאלות </a:t>
            </a:r>
            <a:r>
              <a:rPr lang="he-IL" dirty="0" smtClean="0">
                <a:latin typeface="Arial"/>
                <a:cs typeface="Arial"/>
              </a:rPr>
              <a:t>אלו </a:t>
            </a:r>
            <a:r>
              <a:rPr lang="he-IL" dirty="0">
                <a:latin typeface="Arial"/>
                <a:cs typeface="Arial"/>
              </a:rPr>
              <a:t>נעסוק במצגת מיוחדת המוקדשת לנושא זה.     </a:t>
            </a: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סוגי השאלות המופיעות בבחינת הבגרות במעבדה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DA180A47-3F6B-4A1D-B72D-B638D7B01FB1}" type="slidenum">
              <a:rPr lang="he-IL" sz="1000" smtClean="0">
                <a:solidFill>
                  <a:prstClr val="black">
                    <a:lumMod val="50000"/>
                    <a:lumOff val="50000"/>
                  </a:prstClr>
                </a:solidFill>
              </a:rPr>
              <a:pPr fontAlgn="base">
                <a:spcBef>
                  <a:spcPct val="0"/>
                </a:spcBef>
                <a:spcAft>
                  <a:spcPct val="0"/>
                </a:spcAft>
                <a:defRPr/>
              </a:pPr>
              <a:t>3</a:t>
            </a:fld>
            <a:endParaRPr lang="he-IL" sz="1000" dirty="0" smtClean="0">
              <a:solidFill>
                <a:prstClr val="black">
                  <a:lumMod val="50000"/>
                  <a:lumOff val="50000"/>
                </a:prstClr>
              </a:solidFill>
            </a:endParaRPr>
          </a:p>
        </p:txBody>
      </p:sp>
      <p:sp>
        <p:nvSpPr>
          <p:cNvPr id="7" name="TextBox 6"/>
          <p:cNvSpPr txBox="1"/>
          <p:nvPr/>
        </p:nvSpPr>
        <p:spPr>
          <a:xfrm>
            <a:off x="900113" y="6165850"/>
            <a:ext cx="7062787" cy="792163"/>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dirty="0"/>
              <a:t>הבנת השאלות וזיהוי סוגי השאלות יכולים לסייע בהצלחה במבחן.</a:t>
            </a:r>
          </a:p>
          <a:p>
            <a:pPr fontAlgn="auto">
              <a:spcBef>
                <a:spcPts val="0"/>
              </a:spcBef>
              <a:spcAft>
                <a:spcPts val="0"/>
              </a:spcAft>
              <a:defRPr/>
            </a:pPr>
            <a:r>
              <a:rPr lang="he-IL" dirty="0"/>
              <a:t>                 אלו הן המטרות המודגשות במצגת זו.</a:t>
            </a:r>
            <a:endParaRPr lang="he-IL" dirty="0">
              <a:latin typeface="Arial"/>
              <a:cs typeface="Arial"/>
            </a:endParaRPr>
          </a:p>
        </p:txBody>
      </p:sp>
      <p:pic>
        <p:nvPicPr>
          <p:cNvPr id="41991" name="Picture 14" descr="File:Hua Yi Secondary School Chemistry Laboratory.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663" y="2636838"/>
            <a:ext cx="3906837" cy="293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מלבן 2"/>
          <p:cNvSpPr>
            <a:spLocks noChangeArrowheads="1"/>
          </p:cNvSpPr>
          <p:nvPr/>
        </p:nvSpPr>
        <p:spPr bwMode="auto">
          <a:xfrm>
            <a:off x="2970213" y="5516563"/>
            <a:ext cx="390525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900">
                <a:latin typeface="Calibri" pitchFamily="34" charset="0"/>
                <a:cs typeface="Calibri" pitchFamily="34" charset="0"/>
              </a:rPr>
              <a:t>Montyred, Wikimedia commons&lt;</a:t>
            </a:r>
            <a:r>
              <a:rPr lang="en-US" sz="900" u="sng">
                <a:solidFill>
                  <a:srgbClr val="0000FF"/>
                </a:solidFill>
                <a:latin typeface="Calibri" pitchFamily="34" charset="0"/>
                <a:cs typeface="Calibri" pitchFamily="34" charset="0"/>
                <a:hlinkClick r:id="rId5"/>
              </a:rPr>
              <a:t>http://commons.wikimedia.org/wiki/File:Hua_Yi_Secondary_School_Chemistry_Laboratory.JPG</a:t>
            </a:r>
            <a:r>
              <a:rPr lang="en-US" sz="900">
                <a:latin typeface="Calibri" pitchFamily="34" charset="0"/>
                <a:cs typeface="Calibri" pitchFamily="34" charset="0"/>
              </a:rPr>
              <a:t>&gt; (CC BY-SA 3.0&lt;</a:t>
            </a:r>
            <a:r>
              <a:rPr lang="en-US" sz="900" u="sng">
                <a:solidFill>
                  <a:srgbClr val="0000FF"/>
                </a:solidFill>
                <a:latin typeface="Calibri" pitchFamily="34" charset="0"/>
                <a:cs typeface="Calibri" pitchFamily="34" charset="0"/>
                <a:hlinkClick r:id="rId6"/>
              </a:rPr>
              <a:t>http://creativecommons.org/licenses/by-sa/3.0/deed.en</a:t>
            </a:r>
            <a:r>
              <a:rPr lang="en-US" sz="900">
                <a:latin typeface="Calibri" pitchFamily="34" charset="0"/>
                <a:cs typeface="Calibri" pitchFamily="34" charset="0"/>
              </a:rPr>
              <a:t>&gt;)</a:t>
            </a:r>
          </a:p>
          <a:p>
            <a:pPr algn="l"/>
            <a:r>
              <a:rPr lang="he-IL" sz="900">
                <a:latin typeface="Calibri" pitchFamily="34" charset="0"/>
                <a:cs typeface="Calibri" pitchFamily="34" charset="0"/>
              </a:rPr>
              <a:t> </a:t>
            </a:r>
            <a:endParaRPr lang="en-US" sz="90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שאלה 11: תיאור הגרף= תיאור התוצאות</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1E74B932-8309-4379-8A89-C4F86C32229C}" type="slidenum">
              <a:rPr lang="he-IL" sz="1000" smtClean="0">
                <a:solidFill>
                  <a:prstClr val="black">
                    <a:lumMod val="50000"/>
                    <a:lumOff val="50000"/>
                  </a:prstClr>
                </a:solidFill>
              </a:rPr>
              <a:pPr fontAlgn="base">
                <a:spcBef>
                  <a:spcPct val="0"/>
                </a:spcBef>
                <a:spcAft>
                  <a:spcPct val="0"/>
                </a:spcAft>
                <a:defRPr/>
              </a:pPr>
              <a:t>30</a:t>
            </a:fld>
            <a:endParaRPr lang="he-IL" sz="1000" dirty="0" smtClean="0">
              <a:solidFill>
                <a:prstClr val="black">
                  <a:lumMod val="50000"/>
                  <a:lumOff val="50000"/>
                </a:prstClr>
              </a:solidFill>
            </a:endParaRPr>
          </a:p>
        </p:txBody>
      </p:sp>
      <p:sp>
        <p:nvSpPr>
          <p:cNvPr id="7" name="TextBox 6"/>
          <p:cNvSpPr txBox="1"/>
          <p:nvPr/>
        </p:nvSpPr>
        <p:spPr>
          <a:xfrm>
            <a:off x="539750" y="476250"/>
            <a:ext cx="8183563" cy="120015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11:</a:t>
            </a:r>
          </a:p>
          <a:p>
            <a:pPr fontAlgn="auto">
              <a:spcBef>
                <a:spcPts val="0"/>
              </a:spcBef>
              <a:spcAft>
                <a:spcPts val="0"/>
              </a:spcAft>
              <a:defRPr/>
            </a:pPr>
            <a:r>
              <a:rPr lang="he-IL" dirty="0">
                <a:solidFill>
                  <a:srgbClr val="1D4C72"/>
                </a:solidFill>
                <a:latin typeface="Arial"/>
                <a:cs typeface="Arial"/>
              </a:rPr>
              <a:t>תארו את התוצאות/את הגרף.</a:t>
            </a:r>
          </a:p>
          <a:p>
            <a:pPr fontAlgn="auto">
              <a:spcBef>
                <a:spcPts val="0"/>
              </a:spcBef>
              <a:spcAft>
                <a:spcPts val="0"/>
              </a:spcAft>
              <a:defRPr/>
            </a:pPr>
            <a:r>
              <a:rPr lang="he-IL" dirty="0" smtClean="0">
                <a:solidFill>
                  <a:srgbClr val="1D4C72"/>
                </a:solidFill>
                <a:latin typeface="Arial"/>
                <a:cs typeface="Arial"/>
              </a:rPr>
              <a:t>או: </a:t>
            </a:r>
            <a:r>
              <a:rPr lang="he-IL" dirty="0">
                <a:solidFill>
                  <a:srgbClr val="1D4C72"/>
                </a:solidFill>
                <a:latin typeface="Arial"/>
                <a:cs typeface="Arial"/>
              </a:rPr>
              <a:t>מהו הקשר בין נפח תמיסת המצע ובין נפח החמצן שנפלט.</a:t>
            </a:r>
          </a:p>
          <a:p>
            <a:pPr fontAlgn="auto">
              <a:spcBef>
                <a:spcPts val="0"/>
              </a:spcBef>
              <a:spcAft>
                <a:spcPts val="0"/>
              </a:spcAft>
              <a:defRPr/>
            </a:pPr>
            <a:endParaRPr lang="he-IL" dirty="0">
              <a:solidFill>
                <a:srgbClr val="1D4C72"/>
              </a:solidFill>
              <a:latin typeface="Arial"/>
              <a:cs typeface="Arial"/>
            </a:endParaRPr>
          </a:p>
        </p:txBody>
      </p:sp>
      <p:grpSp>
        <p:nvGrpSpPr>
          <p:cNvPr id="69638" name="קבוצה 8"/>
          <p:cNvGrpSpPr>
            <a:grpSpLocks/>
          </p:cNvGrpSpPr>
          <p:nvPr/>
        </p:nvGrpSpPr>
        <p:grpSpPr bwMode="auto">
          <a:xfrm>
            <a:off x="1538288" y="5021263"/>
            <a:ext cx="6102350" cy="2032000"/>
            <a:chOff x="1475656" y="5380672"/>
            <a:chExt cx="6102424" cy="2031325"/>
          </a:xfrm>
        </p:grpSpPr>
        <p:sp>
          <p:nvSpPr>
            <p:cNvPr id="10" name="לב 9"/>
            <p:cNvSpPr/>
            <p:nvPr/>
          </p:nvSpPr>
          <p:spPr>
            <a:xfrm>
              <a:off x="6731932" y="5480651"/>
              <a:ext cx="287341" cy="215828"/>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1" name="מלבן 10"/>
            <p:cNvSpPr/>
            <p:nvPr/>
          </p:nvSpPr>
          <p:spPr>
            <a:xfrm>
              <a:off x="1475656" y="5380672"/>
              <a:ext cx="6102424" cy="2031325"/>
            </a:xfrm>
            <a:prstGeom prst="rect">
              <a:avLst/>
            </a:prstGeom>
          </p:spPr>
          <p:txBody>
            <a:bodyPr>
              <a:spAutoFit/>
            </a:bodyPr>
            <a:lstStyle/>
            <a:p>
              <a:pPr fontAlgn="auto">
                <a:spcBef>
                  <a:spcPts val="0"/>
                </a:spcBef>
                <a:spcAft>
                  <a:spcPts val="0"/>
                </a:spcAft>
                <a:defRPr/>
              </a:pPr>
              <a:r>
                <a:rPr lang="he-IL" dirty="0">
                  <a:solidFill>
                    <a:srgbClr val="1D4C72"/>
                  </a:solidFill>
                  <a:latin typeface="Arial"/>
                  <a:cs typeface="Arial"/>
                </a:rPr>
                <a:t>שימו       !!!</a:t>
              </a:r>
            </a:p>
            <a:p>
              <a:pPr marL="285750" indent="-285750" fontAlgn="auto">
                <a:spcBef>
                  <a:spcPts val="0"/>
                </a:spcBef>
                <a:spcAft>
                  <a:spcPts val="0"/>
                </a:spcAft>
                <a:buFont typeface="Wingdings" pitchFamily="2" charset="2"/>
                <a:buChar char="§"/>
                <a:defRPr/>
              </a:pPr>
              <a:r>
                <a:rPr lang="he-IL" dirty="0">
                  <a:solidFill>
                    <a:srgbClr val="1D4C72"/>
                  </a:solidFill>
                  <a:latin typeface="Arial"/>
                  <a:cs typeface="Arial"/>
                </a:rPr>
                <a:t>יש </a:t>
              </a:r>
              <a:r>
                <a:rPr lang="he-IL" u="sng" dirty="0">
                  <a:solidFill>
                    <a:srgbClr val="1D4C72"/>
                  </a:solidFill>
                  <a:latin typeface="Arial"/>
                  <a:cs typeface="Arial"/>
                </a:rPr>
                <a:t>לתאר</a:t>
              </a:r>
              <a:r>
                <a:rPr lang="he-IL" dirty="0">
                  <a:solidFill>
                    <a:srgbClr val="1D4C72"/>
                  </a:solidFill>
                  <a:latin typeface="Arial"/>
                  <a:cs typeface="Arial"/>
                </a:rPr>
                <a:t> את </a:t>
              </a:r>
              <a:r>
                <a:rPr lang="he-IL" dirty="0">
                  <a:solidFill>
                    <a:schemeClr val="tx2"/>
                  </a:solidFill>
                  <a:latin typeface="Arial"/>
                  <a:cs typeface="Arial"/>
                </a:rPr>
                <a:t>התוצאות </a:t>
              </a:r>
              <a:r>
                <a:rPr lang="he-IL" dirty="0" smtClean="0">
                  <a:solidFill>
                    <a:schemeClr val="tx2"/>
                  </a:solidFill>
                  <a:latin typeface="Arial"/>
                  <a:cs typeface="Arial"/>
                </a:rPr>
                <a:t>באובייקטיביות, </a:t>
              </a:r>
              <a:r>
                <a:rPr lang="he-IL" u="sng" dirty="0" smtClean="0">
                  <a:solidFill>
                    <a:schemeClr val="tx2"/>
                  </a:solidFill>
                  <a:latin typeface="Arial"/>
                  <a:cs typeface="Arial"/>
                </a:rPr>
                <a:t>בלא </a:t>
              </a:r>
              <a:r>
                <a:rPr lang="he-IL" u="sng" dirty="0">
                  <a:solidFill>
                    <a:schemeClr val="tx2"/>
                  </a:solidFill>
                  <a:latin typeface="Arial"/>
                  <a:cs typeface="Arial"/>
                </a:rPr>
                <a:t>הסברים</a:t>
              </a:r>
              <a:r>
                <a:rPr lang="he-IL" dirty="0">
                  <a:solidFill>
                    <a:schemeClr val="tx2"/>
                  </a:solidFill>
                  <a:latin typeface="Arial"/>
                  <a:cs typeface="Arial"/>
                </a:rPr>
                <a:t>.</a:t>
              </a:r>
            </a:p>
            <a:p>
              <a:pPr marL="285750" indent="-285750" fontAlgn="auto">
                <a:spcBef>
                  <a:spcPts val="0"/>
                </a:spcBef>
                <a:spcAft>
                  <a:spcPts val="0"/>
                </a:spcAft>
                <a:buFont typeface="Wingdings" pitchFamily="2" charset="2"/>
                <a:buChar char="§"/>
                <a:defRPr/>
              </a:pPr>
              <a:r>
                <a:rPr lang="he-IL" dirty="0">
                  <a:solidFill>
                    <a:schemeClr val="tx2"/>
                  </a:solidFill>
                  <a:latin typeface="Arial"/>
                  <a:cs typeface="Arial"/>
                </a:rPr>
                <a:t>אם הגרף מורכב </a:t>
              </a:r>
              <a:r>
                <a:rPr lang="he-IL" dirty="0" smtClean="0">
                  <a:solidFill>
                    <a:schemeClr val="tx2"/>
                  </a:solidFill>
                  <a:latin typeface="Arial"/>
                  <a:cs typeface="Arial"/>
                </a:rPr>
                <a:t>מכמה </a:t>
              </a:r>
              <a:r>
                <a:rPr lang="he-IL" dirty="0">
                  <a:solidFill>
                    <a:schemeClr val="tx2"/>
                  </a:solidFill>
                  <a:latin typeface="Arial"/>
                  <a:cs typeface="Arial"/>
                </a:rPr>
                <a:t>קטעים בעלי שיפועים שונים יש </a:t>
              </a:r>
            </a:p>
            <a:p>
              <a:pPr fontAlgn="auto">
                <a:spcBef>
                  <a:spcPts val="0"/>
                </a:spcBef>
                <a:spcAft>
                  <a:spcPts val="0"/>
                </a:spcAft>
                <a:defRPr/>
              </a:pPr>
              <a:r>
                <a:rPr lang="he-IL" dirty="0">
                  <a:solidFill>
                    <a:schemeClr val="tx2"/>
                  </a:solidFill>
                  <a:latin typeface="Arial"/>
                  <a:cs typeface="Arial"/>
                </a:rPr>
                <a:t>     לתאר כל קטע בנפרד ולציין את ערכי הקצה שלו.</a:t>
              </a:r>
            </a:p>
            <a:p>
              <a:pPr marL="285750" indent="-285750" fontAlgn="auto">
                <a:spcBef>
                  <a:spcPts val="0"/>
                </a:spcBef>
                <a:spcAft>
                  <a:spcPts val="0"/>
                </a:spcAft>
                <a:buFont typeface="Wingdings" pitchFamily="2" charset="2"/>
                <a:buChar char="§"/>
                <a:defRPr/>
              </a:pPr>
              <a:r>
                <a:rPr lang="he-IL" dirty="0">
                  <a:solidFill>
                    <a:schemeClr val="tx2"/>
                  </a:solidFill>
                  <a:latin typeface="Arial"/>
                  <a:cs typeface="Arial"/>
                </a:rPr>
                <a:t>תיאור גרף טוב הוא כזה שאפשר </a:t>
              </a:r>
              <a:r>
                <a:rPr lang="he-IL" dirty="0" smtClean="0">
                  <a:solidFill>
                    <a:schemeClr val="tx2"/>
                  </a:solidFill>
                  <a:latin typeface="Arial"/>
                  <a:cs typeface="Arial"/>
                </a:rPr>
                <a:t>לצייר על פיו את </a:t>
              </a:r>
              <a:r>
                <a:rPr lang="he-IL" dirty="0">
                  <a:solidFill>
                    <a:schemeClr val="tx2"/>
                  </a:solidFill>
                  <a:latin typeface="Arial"/>
                  <a:cs typeface="Arial"/>
                </a:rPr>
                <a:t>צורת </a:t>
              </a:r>
            </a:p>
            <a:p>
              <a:pPr fontAlgn="auto">
                <a:spcBef>
                  <a:spcPts val="0"/>
                </a:spcBef>
                <a:spcAft>
                  <a:spcPts val="0"/>
                </a:spcAft>
                <a:defRPr/>
              </a:pPr>
              <a:r>
                <a:rPr lang="he-IL" dirty="0">
                  <a:solidFill>
                    <a:schemeClr val="tx2"/>
                  </a:solidFill>
                  <a:latin typeface="Arial"/>
                  <a:cs typeface="Arial"/>
                </a:rPr>
                <a:t>    הגרף הכללית.</a:t>
              </a:r>
            </a:p>
            <a:p>
              <a:pPr fontAlgn="auto">
                <a:spcBef>
                  <a:spcPts val="0"/>
                </a:spcBef>
                <a:spcAft>
                  <a:spcPts val="0"/>
                </a:spcAft>
                <a:defRPr/>
              </a:pPr>
              <a:endParaRPr lang="he-IL" dirty="0">
                <a:solidFill>
                  <a:srgbClr val="1D4C72"/>
                </a:solidFill>
                <a:latin typeface="Arial"/>
                <a:cs typeface="Arial"/>
              </a:endParaRPr>
            </a:p>
          </p:txBody>
        </p:sp>
      </p:grpSp>
      <p:graphicFrame>
        <p:nvGraphicFramePr>
          <p:cNvPr id="12" name="תרשים 11"/>
          <p:cNvGraphicFramePr>
            <a:graphicFrameLocks/>
          </p:cNvGraphicFramePr>
          <p:nvPr/>
        </p:nvGraphicFramePr>
        <p:xfrm>
          <a:off x="2267744" y="1825454"/>
          <a:ext cx="5013002" cy="31675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12108E66-E288-474B-8B40-852399434285}" type="slidenum">
              <a:rPr lang="he-IL" sz="1000" smtClean="0">
                <a:solidFill>
                  <a:prstClr val="black">
                    <a:lumMod val="50000"/>
                    <a:lumOff val="50000"/>
                  </a:prstClr>
                </a:solidFill>
              </a:rPr>
              <a:pPr fontAlgn="base">
                <a:spcBef>
                  <a:spcPct val="0"/>
                </a:spcBef>
                <a:spcAft>
                  <a:spcPct val="0"/>
                </a:spcAft>
                <a:defRPr/>
              </a:pPr>
              <a:t>31</a:t>
            </a:fld>
            <a:endParaRPr lang="he-IL" sz="1000" dirty="0" smtClean="0">
              <a:solidFill>
                <a:prstClr val="black">
                  <a:lumMod val="50000"/>
                  <a:lumOff val="50000"/>
                </a:prstClr>
              </a:solidFill>
            </a:endParaRPr>
          </a:p>
        </p:txBody>
      </p:sp>
      <p:sp>
        <p:nvSpPr>
          <p:cNvPr id="7" name="TextBox 6"/>
          <p:cNvSpPr txBox="1"/>
          <p:nvPr/>
        </p:nvSpPr>
        <p:spPr>
          <a:xfrm>
            <a:off x="539750" y="620713"/>
            <a:ext cx="8183563" cy="120015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11:</a:t>
            </a:r>
          </a:p>
          <a:p>
            <a:pPr fontAlgn="auto">
              <a:spcBef>
                <a:spcPts val="0"/>
              </a:spcBef>
              <a:spcAft>
                <a:spcPts val="0"/>
              </a:spcAft>
              <a:defRPr/>
            </a:pPr>
            <a:r>
              <a:rPr lang="he-IL" dirty="0">
                <a:solidFill>
                  <a:srgbClr val="1D4C72"/>
                </a:solidFill>
                <a:latin typeface="Arial"/>
                <a:cs typeface="Arial"/>
              </a:rPr>
              <a:t>תארו את התוצאות/את הגרף.</a:t>
            </a:r>
          </a:p>
          <a:p>
            <a:pPr fontAlgn="auto">
              <a:spcBef>
                <a:spcPts val="0"/>
              </a:spcBef>
              <a:spcAft>
                <a:spcPts val="0"/>
              </a:spcAft>
              <a:defRPr/>
            </a:pPr>
            <a:r>
              <a:rPr lang="he-IL" dirty="0">
                <a:solidFill>
                  <a:srgbClr val="1D4C72"/>
                </a:solidFill>
                <a:latin typeface="Arial"/>
                <a:cs typeface="Arial"/>
              </a:rPr>
              <a:t>או מהו הקשר בין נפח תמיסת המצע ובין נפח החמצן שנפלט.</a:t>
            </a:r>
          </a:p>
          <a:p>
            <a:pPr fontAlgn="auto">
              <a:spcBef>
                <a:spcPts val="0"/>
              </a:spcBef>
              <a:spcAft>
                <a:spcPts val="0"/>
              </a:spcAft>
              <a:defRPr/>
            </a:pPr>
            <a:endParaRPr lang="he-IL" dirty="0">
              <a:solidFill>
                <a:srgbClr val="1D4C72"/>
              </a:solidFill>
              <a:latin typeface="Arial"/>
              <a:cs typeface="Arial"/>
            </a:endParaRPr>
          </a:p>
        </p:txBody>
      </p:sp>
      <p:sp>
        <p:nvSpPr>
          <p:cNvPr id="8" name="Rectangle 14"/>
          <p:cNvSpPr/>
          <p:nvPr/>
        </p:nvSpPr>
        <p:spPr>
          <a:xfrm>
            <a:off x="422275" y="1795463"/>
            <a:ext cx="8286750" cy="4225925"/>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dirty="0">
                <a:solidFill>
                  <a:prstClr val="black"/>
                </a:solidFill>
              </a:rPr>
              <a:t>ככל שנפח מי החמצן עולה </a:t>
            </a:r>
            <a:r>
              <a:rPr lang="he-IL" dirty="0" smtClean="0">
                <a:solidFill>
                  <a:schemeClr val="tx1"/>
                </a:solidFill>
              </a:rPr>
              <a:t>מ</a:t>
            </a:r>
            <a:r>
              <a:rPr lang="he-IL" dirty="0" smtClean="0">
                <a:solidFill>
                  <a:schemeClr val="tx1"/>
                </a:solidFill>
                <a:latin typeface="Arial"/>
                <a:cs typeface="Arial"/>
              </a:rPr>
              <a:t>־</a:t>
            </a:r>
            <a:r>
              <a:rPr lang="he-IL" dirty="0" smtClean="0">
                <a:solidFill>
                  <a:schemeClr val="tx1"/>
                </a:solidFill>
              </a:rPr>
              <a:t>0 עד </a:t>
            </a:r>
            <a:r>
              <a:rPr lang="he-IL" dirty="0">
                <a:solidFill>
                  <a:prstClr val="black"/>
                </a:solidFill>
              </a:rPr>
              <a:t>8 מ"ל, נפח החמצן שנפלט עולה </a:t>
            </a:r>
            <a:r>
              <a:rPr lang="he-IL" dirty="0" smtClean="0">
                <a:solidFill>
                  <a:prstClr val="black"/>
                </a:solidFill>
              </a:rPr>
              <a:t>מ</a:t>
            </a:r>
            <a:r>
              <a:rPr lang="he-IL" dirty="0" smtClean="0">
                <a:solidFill>
                  <a:prstClr val="black"/>
                </a:solidFill>
                <a:latin typeface="Arial"/>
                <a:cs typeface="Arial"/>
              </a:rPr>
              <a:t>־</a:t>
            </a:r>
            <a:r>
              <a:rPr lang="he-IL" dirty="0" smtClean="0">
                <a:solidFill>
                  <a:prstClr val="black"/>
                </a:solidFill>
              </a:rPr>
              <a:t>0 עד </a:t>
            </a:r>
            <a:r>
              <a:rPr lang="he-IL" dirty="0">
                <a:solidFill>
                  <a:prstClr val="black"/>
                </a:solidFill>
              </a:rPr>
              <a:t>1.5 מ"ל.</a:t>
            </a:r>
          </a:p>
        </p:txBody>
      </p:sp>
      <p:graphicFrame>
        <p:nvGraphicFramePr>
          <p:cNvPr id="10" name="תרשים 9"/>
          <p:cNvGraphicFramePr>
            <a:graphicFrameLocks/>
          </p:cNvGraphicFramePr>
          <p:nvPr/>
        </p:nvGraphicFramePr>
        <p:xfrm>
          <a:off x="2125030" y="2708920"/>
          <a:ext cx="5013002" cy="31675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שאלה 12: הסבר התוצאות</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53D17DB1-C925-4B65-8341-F703773B743A}" type="slidenum">
              <a:rPr lang="he-IL" sz="1000" smtClean="0">
                <a:solidFill>
                  <a:prstClr val="black">
                    <a:lumMod val="50000"/>
                    <a:lumOff val="50000"/>
                  </a:prstClr>
                </a:solidFill>
              </a:rPr>
              <a:pPr fontAlgn="base">
                <a:spcBef>
                  <a:spcPct val="0"/>
                </a:spcBef>
                <a:spcAft>
                  <a:spcPct val="0"/>
                </a:spcAft>
                <a:defRPr/>
              </a:pPr>
              <a:t>32</a:t>
            </a:fld>
            <a:endParaRPr lang="he-IL" sz="1000" dirty="0" smtClean="0">
              <a:solidFill>
                <a:prstClr val="black">
                  <a:lumMod val="50000"/>
                  <a:lumOff val="50000"/>
                </a:prstClr>
              </a:solidFill>
            </a:endParaRPr>
          </a:p>
        </p:txBody>
      </p:sp>
      <p:sp>
        <p:nvSpPr>
          <p:cNvPr id="7" name="TextBox 6"/>
          <p:cNvSpPr txBox="1"/>
          <p:nvPr/>
        </p:nvSpPr>
        <p:spPr>
          <a:xfrm>
            <a:off x="539750" y="692150"/>
            <a:ext cx="8183563" cy="646113"/>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21:</a:t>
            </a:r>
          </a:p>
          <a:p>
            <a:pPr fontAlgn="auto">
              <a:spcBef>
                <a:spcPts val="0"/>
              </a:spcBef>
              <a:spcAft>
                <a:spcPts val="0"/>
              </a:spcAft>
              <a:defRPr/>
            </a:pPr>
            <a:r>
              <a:rPr lang="he-IL" dirty="0">
                <a:solidFill>
                  <a:srgbClr val="1D4C72"/>
                </a:solidFill>
                <a:latin typeface="Arial"/>
                <a:cs typeface="Arial"/>
              </a:rPr>
              <a:t>הסבירו את התוצאות שהתקבלו.</a:t>
            </a:r>
          </a:p>
        </p:txBody>
      </p:sp>
      <p:graphicFrame>
        <p:nvGraphicFramePr>
          <p:cNvPr id="8" name="תרשים 7"/>
          <p:cNvGraphicFramePr>
            <a:graphicFrameLocks/>
          </p:cNvGraphicFramePr>
          <p:nvPr/>
        </p:nvGraphicFramePr>
        <p:xfrm>
          <a:off x="2267744" y="1825454"/>
          <a:ext cx="5013002" cy="31675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782CB047-36D7-4B90-89F0-DCA79EBEFB71}" type="slidenum">
              <a:rPr lang="he-IL" sz="1000" smtClean="0">
                <a:solidFill>
                  <a:prstClr val="black">
                    <a:lumMod val="50000"/>
                    <a:lumOff val="50000"/>
                  </a:prstClr>
                </a:solidFill>
              </a:rPr>
              <a:pPr fontAlgn="base">
                <a:spcBef>
                  <a:spcPct val="0"/>
                </a:spcBef>
                <a:spcAft>
                  <a:spcPct val="0"/>
                </a:spcAft>
                <a:defRPr/>
              </a:pPr>
              <a:t>33</a:t>
            </a:fld>
            <a:endParaRPr lang="he-IL" sz="1000" dirty="0" smtClean="0">
              <a:solidFill>
                <a:prstClr val="black">
                  <a:lumMod val="50000"/>
                  <a:lumOff val="50000"/>
                </a:prstClr>
              </a:solidFill>
            </a:endParaRPr>
          </a:p>
        </p:txBody>
      </p:sp>
      <p:sp>
        <p:nvSpPr>
          <p:cNvPr id="7" name="TextBox 6"/>
          <p:cNvSpPr txBox="1"/>
          <p:nvPr/>
        </p:nvSpPr>
        <p:spPr>
          <a:xfrm>
            <a:off x="539750" y="692150"/>
            <a:ext cx="8183563" cy="646113"/>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12:</a:t>
            </a:r>
          </a:p>
          <a:p>
            <a:pPr fontAlgn="auto">
              <a:spcBef>
                <a:spcPts val="0"/>
              </a:spcBef>
              <a:spcAft>
                <a:spcPts val="0"/>
              </a:spcAft>
              <a:defRPr/>
            </a:pPr>
            <a:r>
              <a:rPr lang="he-IL" dirty="0">
                <a:solidFill>
                  <a:srgbClr val="1D4C72"/>
                </a:solidFill>
                <a:latin typeface="Arial"/>
                <a:cs typeface="Arial"/>
              </a:rPr>
              <a:t>הסבירו את התוצאות שהתקבלו.</a:t>
            </a:r>
          </a:p>
        </p:txBody>
      </p:sp>
      <p:graphicFrame>
        <p:nvGraphicFramePr>
          <p:cNvPr id="8" name="תרשים 7"/>
          <p:cNvGraphicFramePr>
            <a:graphicFrameLocks/>
          </p:cNvGraphicFramePr>
          <p:nvPr/>
        </p:nvGraphicFramePr>
        <p:xfrm>
          <a:off x="2267744" y="1825454"/>
          <a:ext cx="5013002" cy="3167559"/>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14"/>
          <p:cNvSpPr/>
          <p:nvPr/>
        </p:nvSpPr>
        <p:spPr>
          <a:xfrm>
            <a:off x="251520" y="5157192"/>
            <a:ext cx="8624888" cy="1079500"/>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dirty="0">
                <a:solidFill>
                  <a:prstClr val="black"/>
                </a:solidFill>
              </a:rPr>
              <a:t>ככל שנפח תמיסת מי החמצן שהוספה </a:t>
            </a:r>
            <a:r>
              <a:rPr lang="he-IL" dirty="0">
                <a:solidFill>
                  <a:schemeClr val="tx1"/>
                </a:solidFill>
              </a:rPr>
              <a:t>גדול יותר כך </a:t>
            </a:r>
            <a:r>
              <a:rPr lang="he-IL" dirty="0" smtClean="0">
                <a:solidFill>
                  <a:schemeClr val="tx1"/>
                </a:solidFill>
              </a:rPr>
              <a:t>ריכוזם במבחנה גדול יותר. </a:t>
            </a:r>
            <a:r>
              <a:rPr lang="he-IL" dirty="0">
                <a:solidFill>
                  <a:schemeClr val="tx1"/>
                </a:solidFill>
              </a:rPr>
              <a:t>ככל שריכוז המצע (מי החמצן) עולה כך יש </a:t>
            </a:r>
            <a:r>
              <a:rPr lang="he-IL" dirty="0" smtClean="0">
                <a:solidFill>
                  <a:schemeClr val="tx1"/>
                </a:solidFill>
              </a:rPr>
              <a:t>התנגשויות אנזים</a:t>
            </a:r>
            <a:r>
              <a:rPr lang="he-IL" dirty="0" smtClean="0">
                <a:solidFill>
                  <a:schemeClr val="tx1"/>
                </a:solidFill>
                <a:latin typeface="Arial"/>
                <a:cs typeface="Arial"/>
              </a:rPr>
              <a:t>־</a:t>
            </a:r>
            <a:r>
              <a:rPr lang="he-IL" dirty="0" smtClean="0">
                <a:solidFill>
                  <a:schemeClr val="tx1"/>
                </a:solidFill>
              </a:rPr>
              <a:t>מצע רבות יותר ולכן </a:t>
            </a:r>
            <a:r>
              <a:rPr lang="he-IL" dirty="0">
                <a:solidFill>
                  <a:prstClr val="black"/>
                </a:solidFill>
              </a:rPr>
              <a:t>קצב הפירוק עולה.</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אינטרפולציה ואקסטרפולציה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4DB8CD9D-CA68-4C51-AC51-43F0CAFB65AC}" type="slidenum">
              <a:rPr lang="he-IL" sz="1000" smtClean="0">
                <a:solidFill>
                  <a:prstClr val="black">
                    <a:lumMod val="50000"/>
                    <a:lumOff val="50000"/>
                  </a:prstClr>
                </a:solidFill>
              </a:rPr>
              <a:pPr fontAlgn="base">
                <a:spcBef>
                  <a:spcPct val="0"/>
                </a:spcBef>
                <a:spcAft>
                  <a:spcPct val="0"/>
                </a:spcAft>
                <a:defRPr/>
              </a:pPr>
              <a:t>34</a:t>
            </a:fld>
            <a:endParaRPr lang="he-IL" sz="1000" dirty="0" smtClean="0">
              <a:solidFill>
                <a:prstClr val="black">
                  <a:lumMod val="50000"/>
                  <a:lumOff val="50000"/>
                </a:prstClr>
              </a:solidFill>
            </a:endParaRPr>
          </a:p>
        </p:txBody>
      </p:sp>
      <p:sp>
        <p:nvSpPr>
          <p:cNvPr id="7" name="TextBox 6"/>
          <p:cNvSpPr txBox="1"/>
          <p:nvPr/>
        </p:nvSpPr>
        <p:spPr>
          <a:xfrm>
            <a:off x="539750" y="476250"/>
            <a:ext cx="8183563" cy="3262313"/>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dirty="0">
                <a:latin typeface="Arial"/>
                <a:cs typeface="Arial"/>
              </a:rPr>
              <a:t>כאשר מתקבלות תוצאות שמראות על קשר ברור בין המשתנה הבלתי תלוי ובין המשתנה התלוי, כפי שמצאנו בניסוי שלנו (ככל שהמשתנה הבלתי תלוי עולה כך המשתנה התלוי עולה), אנו יכולים לחבר בין הנקודות בגרף, ולהניח שזו הייתה מגמת התוצאות המתקבלת גם בנפחי תמיסת מצע שלא בדקנו.</a:t>
            </a:r>
          </a:p>
          <a:p>
            <a:pPr fontAlgn="auto">
              <a:spcBef>
                <a:spcPts val="0"/>
              </a:spcBef>
              <a:spcAft>
                <a:spcPts val="0"/>
              </a:spcAft>
              <a:defRPr/>
            </a:pPr>
            <a:r>
              <a:rPr lang="he-IL" dirty="0">
                <a:latin typeface="Arial"/>
                <a:cs typeface="Arial"/>
              </a:rPr>
              <a:t>אפשר למצוא </a:t>
            </a:r>
            <a:r>
              <a:rPr lang="he-IL" dirty="0" smtClean="0">
                <a:latin typeface="Arial"/>
                <a:cs typeface="Arial"/>
              </a:rPr>
              <a:t>תוצאות </a:t>
            </a:r>
            <a:r>
              <a:rPr lang="he-IL" dirty="0">
                <a:latin typeface="Arial"/>
                <a:cs typeface="Arial"/>
              </a:rPr>
              <a:t>משוערות </a:t>
            </a:r>
            <a:r>
              <a:rPr lang="he-IL" dirty="0" smtClean="0">
                <a:latin typeface="Arial"/>
                <a:cs typeface="Arial"/>
              </a:rPr>
              <a:t>שהיינו </a:t>
            </a:r>
            <a:r>
              <a:rPr lang="he-IL" dirty="0">
                <a:latin typeface="Arial"/>
                <a:cs typeface="Arial"/>
              </a:rPr>
              <a:t>מקבלים אילו </a:t>
            </a:r>
            <a:r>
              <a:rPr lang="he-IL" dirty="0" smtClean="0">
                <a:latin typeface="Arial"/>
                <a:cs typeface="Arial"/>
              </a:rPr>
              <a:t>היו </a:t>
            </a:r>
            <a:r>
              <a:rPr lang="he-IL" dirty="0">
                <a:latin typeface="Arial"/>
                <a:cs typeface="Arial"/>
              </a:rPr>
              <a:t>נכללות </a:t>
            </a:r>
            <a:r>
              <a:rPr lang="he-IL" dirty="0" smtClean="0">
                <a:latin typeface="Arial"/>
                <a:cs typeface="Arial"/>
              </a:rPr>
              <a:t>בניסוי גם </a:t>
            </a:r>
            <a:r>
              <a:rPr lang="he-IL" dirty="0">
                <a:latin typeface="Arial"/>
                <a:cs typeface="Arial"/>
              </a:rPr>
              <a:t>מבחנות עם נפחי מצע שונים </a:t>
            </a:r>
            <a:r>
              <a:rPr lang="he-IL" dirty="0" smtClean="0">
                <a:latin typeface="Arial"/>
                <a:cs typeface="Arial"/>
              </a:rPr>
              <a:t>מאלו </a:t>
            </a:r>
            <a:r>
              <a:rPr lang="he-IL" dirty="0">
                <a:latin typeface="Arial"/>
                <a:cs typeface="Arial"/>
              </a:rPr>
              <a:t>שנבדקו, ע"י הורדת אנכים מנקודה מסוימת בגרף לציר </a:t>
            </a:r>
            <a:r>
              <a:rPr lang="en-US" dirty="0">
                <a:latin typeface="Arial"/>
                <a:cs typeface="Arial"/>
              </a:rPr>
              <a:t>X</a:t>
            </a:r>
            <a:r>
              <a:rPr lang="he-IL" dirty="0">
                <a:latin typeface="Arial"/>
                <a:cs typeface="Arial"/>
              </a:rPr>
              <a:t> ולציר </a:t>
            </a:r>
            <a:r>
              <a:rPr lang="en-US" dirty="0">
                <a:latin typeface="Arial"/>
                <a:cs typeface="Arial"/>
              </a:rPr>
              <a:t>Y</a:t>
            </a:r>
            <a:r>
              <a:rPr lang="he-IL" dirty="0">
                <a:latin typeface="Arial"/>
                <a:cs typeface="Arial"/>
              </a:rPr>
              <a:t>.</a:t>
            </a:r>
          </a:p>
          <a:p>
            <a:pPr fontAlgn="auto">
              <a:spcBef>
                <a:spcPts val="0"/>
              </a:spcBef>
              <a:spcAft>
                <a:spcPts val="0"/>
              </a:spcAft>
              <a:defRPr/>
            </a:pPr>
            <a:r>
              <a:rPr lang="he-IL" dirty="0">
                <a:latin typeface="Arial"/>
                <a:cs typeface="Arial"/>
              </a:rPr>
              <a:t>פעולה זו נקראת </a:t>
            </a:r>
            <a:r>
              <a:rPr lang="he-IL" b="1" dirty="0">
                <a:solidFill>
                  <a:schemeClr val="accent3"/>
                </a:solidFill>
                <a:latin typeface="Arial"/>
                <a:cs typeface="Arial"/>
              </a:rPr>
              <a:t>אינטרפולציה</a:t>
            </a:r>
            <a:r>
              <a:rPr lang="he-IL" dirty="0">
                <a:latin typeface="Arial"/>
                <a:cs typeface="Arial"/>
              </a:rPr>
              <a:t>.</a:t>
            </a:r>
          </a:p>
          <a:p>
            <a:pPr fontAlgn="auto">
              <a:spcBef>
                <a:spcPts val="0"/>
              </a:spcBef>
              <a:spcAft>
                <a:spcPts val="0"/>
              </a:spcAft>
              <a:defRPr/>
            </a:pPr>
            <a:r>
              <a:rPr lang="he-IL" sz="1600" dirty="0">
                <a:latin typeface="Arial"/>
                <a:cs typeface="Arial"/>
              </a:rPr>
              <a:t>לעתים, כאשר יש מקום להניח שמגמת הגרף </a:t>
            </a:r>
            <a:r>
              <a:rPr lang="he-IL" sz="1600" dirty="0" smtClean="0">
                <a:latin typeface="Arial"/>
                <a:cs typeface="Arial"/>
              </a:rPr>
              <a:t>תימשך </a:t>
            </a:r>
            <a:r>
              <a:rPr lang="he-IL" sz="1600" dirty="0">
                <a:latin typeface="Arial"/>
                <a:cs typeface="Arial"/>
              </a:rPr>
              <a:t>בלא שינוי גם מעל לתחום שנבדק, אפשר למצוא את התוצאות המשוערות בערכים הגבוהים </a:t>
            </a:r>
            <a:r>
              <a:rPr lang="he-IL" sz="1600" dirty="0" smtClean="0">
                <a:latin typeface="Arial"/>
                <a:cs typeface="Arial"/>
              </a:rPr>
              <a:t>מן הטווח </a:t>
            </a:r>
            <a:r>
              <a:rPr lang="he-IL" sz="1600" dirty="0">
                <a:latin typeface="Arial"/>
                <a:cs typeface="Arial"/>
              </a:rPr>
              <a:t>שנבדק ע"י הארכת הגרף באותה </a:t>
            </a:r>
            <a:r>
              <a:rPr lang="he-IL" sz="1600" dirty="0" smtClean="0">
                <a:latin typeface="Arial"/>
                <a:cs typeface="Arial"/>
              </a:rPr>
              <a:t>המגמה </a:t>
            </a:r>
            <a:r>
              <a:rPr lang="he-IL" sz="1600" dirty="0">
                <a:latin typeface="Arial"/>
                <a:cs typeface="Arial"/>
              </a:rPr>
              <a:t>והורדת אנכים לצירים. פעולה זו נקראת </a:t>
            </a:r>
            <a:r>
              <a:rPr lang="he-IL" sz="1600" b="1" dirty="0">
                <a:solidFill>
                  <a:schemeClr val="accent3"/>
                </a:solidFill>
                <a:latin typeface="Arial"/>
                <a:cs typeface="Arial"/>
              </a:rPr>
              <a:t>אקסטרפולציה</a:t>
            </a:r>
            <a:r>
              <a:rPr lang="he-IL" sz="1600" dirty="0">
                <a:latin typeface="Arial"/>
                <a:cs typeface="Arial"/>
              </a:rPr>
              <a:t>. במקרה שלנו, אי אפשר להניח בוודאות שמגמת הגרף </a:t>
            </a:r>
            <a:r>
              <a:rPr lang="he-IL" sz="1600" dirty="0" smtClean="0">
                <a:latin typeface="Arial"/>
                <a:cs typeface="Arial"/>
              </a:rPr>
              <a:t>תימשך </a:t>
            </a:r>
            <a:r>
              <a:rPr lang="he-IL" sz="1600" dirty="0">
                <a:latin typeface="Arial"/>
                <a:cs typeface="Arial"/>
              </a:rPr>
              <a:t>בלא שינוי, כי בריכוזי מצע גבוהים </a:t>
            </a:r>
            <a:r>
              <a:rPr lang="he-IL" sz="1600" dirty="0" smtClean="0">
                <a:latin typeface="Arial"/>
                <a:cs typeface="Arial"/>
              </a:rPr>
              <a:t>מאוד </a:t>
            </a:r>
            <a:r>
              <a:rPr lang="he-IL" sz="1600" dirty="0">
                <a:latin typeface="Arial"/>
                <a:cs typeface="Arial"/>
              </a:rPr>
              <a:t>צפוי שהגרף יתיישר, ולכן לא נכון לבצע אקסטרפולציה במקרה זה. </a:t>
            </a:r>
          </a:p>
        </p:txBody>
      </p:sp>
      <p:grpSp>
        <p:nvGrpSpPr>
          <p:cNvPr id="73734" name="קבוצה 52"/>
          <p:cNvGrpSpPr>
            <a:grpSpLocks/>
          </p:cNvGrpSpPr>
          <p:nvPr/>
        </p:nvGrpSpPr>
        <p:grpSpPr bwMode="auto">
          <a:xfrm>
            <a:off x="539750" y="3738563"/>
            <a:ext cx="7100888" cy="3168650"/>
            <a:chOff x="-112647" y="3000474"/>
            <a:chExt cx="7101454" cy="3167559"/>
          </a:xfrm>
        </p:grpSpPr>
        <p:graphicFrame>
          <p:nvGraphicFramePr>
            <p:cNvPr id="8" name="תרשים 7"/>
            <p:cNvGraphicFramePr>
              <a:graphicFrameLocks/>
            </p:cNvGraphicFramePr>
            <p:nvPr/>
          </p:nvGraphicFramePr>
          <p:xfrm>
            <a:off x="1975805" y="3000474"/>
            <a:ext cx="5013002" cy="3167559"/>
          </p:xfrm>
          <a:graphic>
            <a:graphicData uri="http://schemas.openxmlformats.org/drawingml/2006/chart">
              <c:chart xmlns:c="http://schemas.openxmlformats.org/drawingml/2006/chart" xmlns:r="http://schemas.openxmlformats.org/officeDocument/2006/relationships" r:id="rId3"/>
            </a:graphicData>
          </a:graphic>
        </p:graphicFrame>
        <p:cxnSp>
          <p:nvCxnSpPr>
            <p:cNvPr id="32" name="מחבר חץ ישר 31"/>
            <p:cNvCxnSpPr/>
            <p:nvPr/>
          </p:nvCxnSpPr>
          <p:spPr>
            <a:xfrm flipV="1">
              <a:off x="4477182" y="4612819"/>
              <a:ext cx="23814" cy="6871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מחבר חץ ישר 36"/>
            <p:cNvCxnSpPr/>
            <p:nvPr/>
          </p:nvCxnSpPr>
          <p:spPr>
            <a:xfrm flipH="1">
              <a:off x="3370606" y="4612819"/>
              <a:ext cx="113356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3739" name="קבוצה 49"/>
            <p:cNvGrpSpPr>
              <a:grpSpLocks/>
            </p:cNvGrpSpPr>
            <p:nvPr/>
          </p:nvGrpSpPr>
          <p:grpSpPr bwMode="auto">
            <a:xfrm>
              <a:off x="-112647" y="4443911"/>
              <a:ext cx="3088237" cy="774543"/>
              <a:chOff x="3511405" y="2795530"/>
              <a:chExt cx="3088237" cy="774543"/>
            </a:xfrm>
          </p:grpSpPr>
          <p:sp>
            <p:nvSpPr>
              <p:cNvPr id="73740" name="מלבן 50"/>
              <p:cNvSpPr>
                <a:spLocks noChangeArrowheads="1"/>
              </p:cNvSpPr>
              <p:nvPr/>
            </p:nvSpPr>
            <p:spPr bwMode="auto">
              <a:xfrm>
                <a:off x="5356994" y="2795530"/>
                <a:ext cx="12426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600" b="1">
                    <a:solidFill>
                      <a:srgbClr val="FF6600"/>
                    </a:solidFill>
                  </a:rPr>
                  <a:t>אינטרפולציה</a:t>
                </a:r>
                <a:endParaRPr lang="he-IL" sz="1600"/>
              </a:p>
            </p:txBody>
          </p:sp>
          <p:sp>
            <p:nvSpPr>
              <p:cNvPr id="73741" name="מלבן 51"/>
              <p:cNvSpPr>
                <a:spLocks noChangeArrowheads="1"/>
              </p:cNvSpPr>
              <p:nvPr/>
            </p:nvSpPr>
            <p:spPr bwMode="auto">
              <a:xfrm>
                <a:off x="3511405" y="3046853"/>
                <a:ext cx="30475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dirty="0">
                    <a:solidFill>
                      <a:srgbClr val="000000"/>
                    </a:solidFill>
                  </a:rPr>
                  <a:t>אם היינו בודקים נפח מצע של </a:t>
                </a:r>
                <a:r>
                  <a:rPr lang="he-IL" sz="1400" b="1" dirty="0" smtClean="0">
                    <a:solidFill>
                      <a:srgbClr val="000000"/>
                    </a:solidFill>
                  </a:rPr>
                  <a:t>3 מ"ל </a:t>
                </a:r>
                <a:r>
                  <a:rPr lang="he-IL" sz="1400" b="1" dirty="0">
                    <a:solidFill>
                      <a:srgbClr val="000000"/>
                    </a:solidFill>
                  </a:rPr>
                  <a:t>סביר שנפח החמצן שנפלט היה 0.7 מ"ל</a:t>
                </a:r>
                <a:endParaRPr lang="he-IL" sz="1400" b="1" dirty="0"/>
              </a:p>
            </p:txBody>
          </p:sp>
        </p:grpSp>
      </p:grpSp>
      <p:cxnSp>
        <p:nvCxnSpPr>
          <p:cNvPr id="3" name="מחבר חץ ישר 2"/>
          <p:cNvCxnSpPr/>
          <p:nvPr/>
        </p:nvCxnSpPr>
        <p:spPr>
          <a:xfrm flipH="1">
            <a:off x="3586163" y="5351463"/>
            <a:ext cx="338137"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שאלה 13: מדוע שיטת המדידה מתאימה למדידת המשתנה התלוי</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86675B8-4E0D-4E7E-87FD-69FCE60A9639}" type="slidenum">
              <a:rPr lang="he-IL" sz="1000" smtClean="0">
                <a:solidFill>
                  <a:prstClr val="black">
                    <a:lumMod val="50000"/>
                    <a:lumOff val="50000"/>
                  </a:prstClr>
                </a:solidFill>
              </a:rPr>
              <a:pPr fontAlgn="base">
                <a:spcBef>
                  <a:spcPct val="0"/>
                </a:spcBef>
                <a:spcAft>
                  <a:spcPct val="0"/>
                </a:spcAft>
                <a:defRPr/>
              </a:pPr>
              <a:t>35</a:t>
            </a:fld>
            <a:endParaRPr lang="he-IL" sz="1000" dirty="0" smtClean="0">
              <a:solidFill>
                <a:prstClr val="black">
                  <a:lumMod val="50000"/>
                  <a:lumOff val="50000"/>
                </a:prstClr>
              </a:solidFill>
            </a:endParaRPr>
          </a:p>
        </p:txBody>
      </p:sp>
      <p:sp>
        <p:nvSpPr>
          <p:cNvPr id="7" name="TextBox 6"/>
          <p:cNvSpPr txBox="1"/>
          <p:nvPr/>
        </p:nvSpPr>
        <p:spPr>
          <a:xfrm>
            <a:off x="539750" y="692150"/>
            <a:ext cx="8183563" cy="92392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13:</a:t>
            </a:r>
          </a:p>
          <a:p>
            <a:pPr fontAlgn="auto">
              <a:spcBef>
                <a:spcPts val="0"/>
              </a:spcBef>
              <a:spcAft>
                <a:spcPts val="0"/>
              </a:spcAft>
              <a:defRPr/>
            </a:pPr>
            <a:r>
              <a:rPr lang="he-IL" dirty="0">
                <a:solidFill>
                  <a:srgbClr val="1D4C72"/>
                </a:solidFill>
                <a:latin typeface="Arial"/>
                <a:cs typeface="Arial"/>
              </a:rPr>
              <a:t>מדוע שיטת המדידה שנבחרה (מדידת גובה שכבת בועות החמצן) מתאימה לבדיקת קצב פעילות האנזים קטלאז?</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138" y="430213"/>
            <a:ext cx="8216900"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3281D4D-652F-4257-AB33-3A129CDAA92D}" type="slidenum">
              <a:rPr lang="he-IL" sz="1000" smtClean="0">
                <a:solidFill>
                  <a:prstClr val="black">
                    <a:lumMod val="50000"/>
                    <a:lumOff val="50000"/>
                  </a:prstClr>
                </a:solidFill>
              </a:rPr>
              <a:pPr fontAlgn="base">
                <a:spcBef>
                  <a:spcPct val="0"/>
                </a:spcBef>
                <a:spcAft>
                  <a:spcPct val="0"/>
                </a:spcAft>
                <a:defRPr/>
              </a:pPr>
              <a:t>36</a:t>
            </a:fld>
            <a:endParaRPr lang="he-IL" sz="1000" dirty="0" smtClean="0">
              <a:solidFill>
                <a:prstClr val="black">
                  <a:lumMod val="50000"/>
                  <a:lumOff val="50000"/>
                </a:prstClr>
              </a:solidFill>
            </a:endParaRPr>
          </a:p>
        </p:txBody>
      </p:sp>
      <p:sp>
        <p:nvSpPr>
          <p:cNvPr id="7" name="TextBox 6"/>
          <p:cNvSpPr txBox="1"/>
          <p:nvPr/>
        </p:nvSpPr>
        <p:spPr>
          <a:xfrm>
            <a:off x="539750" y="692150"/>
            <a:ext cx="8183563" cy="92392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13:</a:t>
            </a:r>
          </a:p>
          <a:p>
            <a:pPr fontAlgn="auto">
              <a:spcBef>
                <a:spcPts val="0"/>
              </a:spcBef>
              <a:spcAft>
                <a:spcPts val="0"/>
              </a:spcAft>
              <a:defRPr/>
            </a:pPr>
            <a:r>
              <a:rPr lang="he-IL" dirty="0">
                <a:solidFill>
                  <a:srgbClr val="1D4C72"/>
                </a:solidFill>
                <a:latin typeface="Arial"/>
                <a:cs typeface="Arial"/>
              </a:rPr>
              <a:t>מדוע שיטת המדידה שנבחרה (מדידת גובה שכבת בועות החמצן) מתאימה לבדיקת קצב פעילות האנזים קטלאז?</a:t>
            </a:r>
          </a:p>
        </p:txBody>
      </p:sp>
      <p:sp>
        <p:nvSpPr>
          <p:cNvPr id="8" name="Rectangle 14"/>
          <p:cNvSpPr/>
          <p:nvPr/>
        </p:nvSpPr>
        <p:spPr>
          <a:xfrm>
            <a:off x="338138" y="2349500"/>
            <a:ext cx="8286750" cy="1079500"/>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dirty="0">
                <a:solidFill>
                  <a:prstClr val="black"/>
                </a:solidFill>
              </a:rPr>
              <a:t>האנזים </a:t>
            </a:r>
            <a:r>
              <a:rPr lang="he-IL" dirty="0">
                <a:solidFill>
                  <a:schemeClr val="tx1"/>
                </a:solidFill>
              </a:rPr>
              <a:t>קטלאז מפרק מי חמצן למים וחמצן. תוצר התהליך, החמצן,  נפלט </a:t>
            </a:r>
            <a:r>
              <a:rPr lang="he-IL" dirty="0" smtClean="0">
                <a:solidFill>
                  <a:schemeClr val="tx1"/>
                </a:solidFill>
              </a:rPr>
              <a:t>בתור בועות </a:t>
            </a:r>
            <a:r>
              <a:rPr lang="he-IL" dirty="0">
                <a:solidFill>
                  <a:schemeClr val="tx1"/>
                </a:solidFill>
              </a:rPr>
              <a:t>גז. </a:t>
            </a:r>
          </a:p>
          <a:p>
            <a:pPr fontAlgn="auto">
              <a:spcBef>
                <a:spcPts val="0"/>
              </a:spcBef>
              <a:spcAft>
                <a:spcPts val="0"/>
              </a:spcAft>
              <a:defRPr/>
            </a:pPr>
            <a:r>
              <a:rPr lang="he-IL" dirty="0">
                <a:solidFill>
                  <a:schemeClr val="tx1"/>
                </a:solidFill>
              </a:rPr>
              <a:t>ככל שקצב הפירוק גדול כך </a:t>
            </a:r>
            <a:r>
              <a:rPr lang="he-IL" dirty="0" smtClean="0">
                <a:solidFill>
                  <a:schemeClr val="tx1"/>
                </a:solidFill>
              </a:rPr>
              <a:t>ייפלטו </a:t>
            </a:r>
            <a:r>
              <a:rPr lang="he-IL" dirty="0">
                <a:solidFill>
                  <a:schemeClr val="tx1"/>
                </a:solidFill>
              </a:rPr>
              <a:t>יותר בועות </a:t>
            </a:r>
            <a:r>
              <a:rPr lang="he-IL" dirty="0">
                <a:solidFill>
                  <a:prstClr val="black"/>
                </a:solidFill>
              </a:rPr>
              <a:t>חמצן.</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שאלה 14: תכנון ניסוי שהמשתנה הבלתי תלוי בו בדיד</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5D814B25-3DBA-493B-8758-3993E00A7D5D}" type="slidenum">
              <a:rPr lang="he-IL" sz="1000" smtClean="0">
                <a:solidFill>
                  <a:prstClr val="black">
                    <a:lumMod val="50000"/>
                    <a:lumOff val="50000"/>
                  </a:prstClr>
                </a:solidFill>
              </a:rPr>
              <a:pPr fontAlgn="base">
                <a:spcBef>
                  <a:spcPct val="0"/>
                </a:spcBef>
                <a:spcAft>
                  <a:spcPct val="0"/>
                </a:spcAft>
                <a:defRPr/>
              </a:pPr>
              <a:t>37</a:t>
            </a:fld>
            <a:endParaRPr lang="he-IL" sz="1000" dirty="0" smtClean="0">
              <a:solidFill>
                <a:prstClr val="black">
                  <a:lumMod val="50000"/>
                  <a:lumOff val="50000"/>
                </a:prstClr>
              </a:solidFill>
            </a:endParaRPr>
          </a:p>
        </p:txBody>
      </p:sp>
      <p:sp>
        <p:nvSpPr>
          <p:cNvPr id="7" name="TextBox 6"/>
          <p:cNvSpPr txBox="1"/>
          <p:nvPr/>
        </p:nvSpPr>
        <p:spPr>
          <a:xfrm>
            <a:off x="531813" y="476250"/>
            <a:ext cx="8183562" cy="230822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14:</a:t>
            </a:r>
          </a:p>
          <a:p>
            <a:pPr fontAlgn="auto">
              <a:spcBef>
                <a:spcPts val="0"/>
              </a:spcBef>
              <a:spcAft>
                <a:spcPts val="0"/>
              </a:spcAft>
              <a:defRPr/>
            </a:pPr>
            <a:r>
              <a:rPr lang="he-IL" dirty="0">
                <a:solidFill>
                  <a:srgbClr val="1D4C72"/>
                </a:solidFill>
                <a:latin typeface="Arial"/>
                <a:cs typeface="Arial"/>
              </a:rPr>
              <a:t>מי חמצן נוצרים בתהליכים </a:t>
            </a:r>
            <a:r>
              <a:rPr lang="he-IL" dirty="0">
                <a:solidFill>
                  <a:schemeClr val="tx2"/>
                </a:solidFill>
                <a:latin typeface="Arial"/>
                <a:cs typeface="Arial"/>
              </a:rPr>
              <a:t>מטבוליים בתאי אורגניזמים רבים. מי החמצן הם חומר רעיל העלול להזיק לתאים, ולכן בתאים </a:t>
            </a:r>
            <a:r>
              <a:rPr lang="he-IL" dirty="0" smtClean="0">
                <a:solidFill>
                  <a:schemeClr val="tx2"/>
                </a:solidFill>
                <a:latin typeface="Arial"/>
                <a:cs typeface="Arial"/>
              </a:rPr>
              <a:t>של אורגניזמים </a:t>
            </a:r>
            <a:r>
              <a:rPr lang="he-IL" dirty="0">
                <a:solidFill>
                  <a:schemeClr val="tx2"/>
                </a:solidFill>
                <a:latin typeface="Arial"/>
                <a:cs typeface="Arial"/>
              </a:rPr>
              <a:t>רבים מצוי האנזים </a:t>
            </a:r>
            <a:r>
              <a:rPr lang="he-IL" dirty="0" smtClean="0">
                <a:solidFill>
                  <a:schemeClr val="tx2"/>
                </a:solidFill>
                <a:latin typeface="Arial"/>
                <a:cs typeface="Arial"/>
              </a:rPr>
              <a:t>קטלאז, </a:t>
            </a:r>
            <a:r>
              <a:rPr lang="he-IL" dirty="0">
                <a:solidFill>
                  <a:schemeClr val="tx2"/>
                </a:solidFill>
                <a:latin typeface="Arial"/>
                <a:cs typeface="Arial"/>
              </a:rPr>
              <a:t>המזרז פירוק מי </a:t>
            </a:r>
            <a:r>
              <a:rPr lang="he-IL" dirty="0" smtClean="0">
                <a:solidFill>
                  <a:schemeClr val="tx2"/>
                </a:solidFill>
                <a:latin typeface="Arial"/>
                <a:cs typeface="Arial"/>
              </a:rPr>
              <a:t>חמצן. </a:t>
            </a:r>
            <a:r>
              <a:rPr lang="he-IL" dirty="0">
                <a:solidFill>
                  <a:schemeClr val="tx2"/>
                </a:solidFill>
                <a:latin typeface="Arial"/>
                <a:cs typeface="Arial"/>
              </a:rPr>
              <a:t>פעילות האנזים מונעת את הצטברות מי החמצן. </a:t>
            </a:r>
          </a:p>
          <a:p>
            <a:pPr fontAlgn="auto">
              <a:spcBef>
                <a:spcPts val="0"/>
              </a:spcBef>
              <a:spcAft>
                <a:spcPts val="0"/>
              </a:spcAft>
              <a:defRPr/>
            </a:pPr>
            <a:r>
              <a:rPr lang="he-IL" dirty="0">
                <a:solidFill>
                  <a:schemeClr val="tx2"/>
                </a:solidFill>
                <a:latin typeface="Arial"/>
                <a:cs typeface="Arial"/>
              </a:rPr>
              <a:t>ידוע שגם בירקות שונים (עגבנייה, גזר, פלפל) יש אנזים </a:t>
            </a:r>
            <a:r>
              <a:rPr lang="he-IL" dirty="0" smtClean="0">
                <a:solidFill>
                  <a:schemeClr val="tx2"/>
                </a:solidFill>
                <a:latin typeface="Arial"/>
                <a:cs typeface="Arial"/>
              </a:rPr>
              <a:t>קטלאז. </a:t>
            </a:r>
            <a:r>
              <a:rPr lang="he-IL" dirty="0">
                <a:solidFill>
                  <a:schemeClr val="tx2"/>
                </a:solidFill>
                <a:latin typeface="Arial"/>
                <a:cs typeface="Arial"/>
              </a:rPr>
              <a:t>ברצוננו להשוות את </a:t>
            </a:r>
            <a:r>
              <a:rPr lang="he-IL" dirty="0" smtClean="0">
                <a:solidFill>
                  <a:schemeClr val="tx2"/>
                </a:solidFill>
                <a:latin typeface="Arial"/>
                <a:cs typeface="Arial"/>
              </a:rPr>
              <a:t>עצמת </a:t>
            </a:r>
            <a:r>
              <a:rPr lang="he-IL" dirty="0">
                <a:solidFill>
                  <a:schemeClr val="tx2"/>
                </a:solidFill>
                <a:latin typeface="Arial"/>
                <a:cs typeface="Arial"/>
              </a:rPr>
              <a:t>פעילות האנזים בירקות האלה. אפשר להכין מיצוי מירקות </a:t>
            </a:r>
            <a:r>
              <a:rPr lang="he-IL" dirty="0" smtClean="0">
                <a:solidFill>
                  <a:schemeClr val="tx2"/>
                </a:solidFill>
                <a:latin typeface="Arial"/>
                <a:cs typeface="Arial"/>
              </a:rPr>
              <a:t>אלו </a:t>
            </a:r>
            <a:r>
              <a:rPr lang="he-IL" dirty="0">
                <a:solidFill>
                  <a:schemeClr val="tx2"/>
                </a:solidFill>
                <a:latin typeface="Arial"/>
                <a:cs typeface="Arial"/>
              </a:rPr>
              <a:t>ולהוסיף למיצוי מי חמצן.</a:t>
            </a:r>
          </a:p>
          <a:p>
            <a:pPr fontAlgn="auto">
              <a:spcBef>
                <a:spcPts val="0"/>
              </a:spcBef>
              <a:spcAft>
                <a:spcPts val="0"/>
              </a:spcAft>
              <a:defRPr/>
            </a:pPr>
            <a:r>
              <a:rPr lang="he-IL" dirty="0">
                <a:solidFill>
                  <a:schemeClr val="tx2"/>
                </a:solidFill>
                <a:latin typeface="Arial"/>
                <a:cs typeface="Arial"/>
              </a:rPr>
              <a:t>תכננו את מערך הניסוי בעזרת מילוי הטבלה הבאה:</a:t>
            </a:r>
          </a:p>
          <a:p>
            <a:pPr fontAlgn="auto">
              <a:spcBef>
                <a:spcPts val="0"/>
              </a:spcBef>
              <a:spcAft>
                <a:spcPts val="0"/>
              </a:spcAft>
              <a:defRPr/>
            </a:pPr>
            <a:endParaRPr lang="he-IL" dirty="0">
              <a:solidFill>
                <a:srgbClr val="1D4C72"/>
              </a:solidFill>
              <a:latin typeface="Arial"/>
              <a:cs typeface="Arial"/>
            </a:endParaRPr>
          </a:p>
        </p:txBody>
      </p:sp>
      <p:graphicFrame>
        <p:nvGraphicFramePr>
          <p:cNvPr id="9" name="טבלה 8"/>
          <p:cNvGraphicFramePr>
            <a:graphicFrameLocks noGrp="1"/>
          </p:cNvGraphicFramePr>
          <p:nvPr>
            <p:extLst>
              <p:ext uri="{D42A27DB-BD31-4B8C-83A1-F6EECF244321}">
                <p14:modId xmlns:p14="http://schemas.microsoft.com/office/powerpoint/2010/main" val="3413646924"/>
              </p:ext>
            </p:extLst>
          </p:nvPr>
        </p:nvGraphicFramePr>
        <p:xfrm>
          <a:off x="635000" y="2636838"/>
          <a:ext cx="7977188" cy="4054477"/>
        </p:xfrm>
        <a:graphic>
          <a:graphicData uri="http://schemas.openxmlformats.org/drawingml/2006/table">
            <a:tbl>
              <a:tblPr rtl="1" firstRow="1" bandRow="1">
                <a:tableStyleId>{5940675A-B579-460E-94D1-54222C63F5DA}</a:tableStyleId>
              </a:tblPr>
              <a:tblGrid>
                <a:gridCol w="2473405"/>
                <a:gridCol w="5503783"/>
              </a:tblGrid>
              <a:tr h="579211">
                <a:tc>
                  <a:txBody>
                    <a:bodyPr/>
                    <a:lstStyle/>
                    <a:p>
                      <a:pPr rtl="1"/>
                      <a:r>
                        <a:rPr lang="he-IL" sz="1600" b="1" dirty="0" smtClean="0">
                          <a:solidFill>
                            <a:schemeClr val="tx2"/>
                          </a:solidFill>
                        </a:rPr>
                        <a:t>המשתנה הבלתי תלוי</a:t>
                      </a:r>
                      <a:endParaRPr lang="he-IL" sz="1600" b="1" dirty="0">
                        <a:solidFill>
                          <a:schemeClr val="tx2"/>
                        </a:solidFill>
                      </a:endParaRPr>
                    </a:p>
                  </a:txBody>
                  <a:tcPr marL="91426" marR="91426" marT="45727" marB="45727"/>
                </a:tc>
                <a:tc>
                  <a:txBody>
                    <a:bodyPr/>
                    <a:lstStyle/>
                    <a:p>
                      <a:pPr rtl="1"/>
                      <a:endParaRPr lang="he-IL" sz="1600" b="1" dirty="0" smtClean="0">
                        <a:solidFill>
                          <a:schemeClr val="tx2"/>
                        </a:solidFill>
                      </a:endParaRPr>
                    </a:p>
                    <a:p>
                      <a:pPr rtl="1"/>
                      <a:endParaRPr lang="he-IL" sz="1600" b="1" dirty="0">
                        <a:solidFill>
                          <a:schemeClr val="tx2"/>
                        </a:solidFill>
                      </a:endParaRPr>
                    </a:p>
                  </a:txBody>
                  <a:tcPr marL="91426" marR="91426" marT="45727" marB="45727"/>
                </a:tc>
              </a:tr>
              <a:tr h="579211">
                <a:tc>
                  <a:txBody>
                    <a:bodyPr/>
                    <a:lstStyle/>
                    <a:p>
                      <a:pPr rtl="1"/>
                      <a:r>
                        <a:rPr lang="he-IL" sz="1600" b="1" dirty="0" smtClean="0">
                          <a:solidFill>
                            <a:schemeClr val="tx2"/>
                          </a:solidFill>
                        </a:rPr>
                        <a:t>דרך שינוי המשתנה הבלתי תלוי</a:t>
                      </a:r>
                      <a:endParaRPr lang="he-IL" sz="1600" b="1" dirty="0">
                        <a:solidFill>
                          <a:schemeClr val="tx2"/>
                        </a:solidFill>
                      </a:endParaRPr>
                    </a:p>
                  </a:txBody>
                  <a:tcPr marL="91426" marR="91426" marT="45727" marB="45727"/>
                </a:tc>
                <a:tc>
                  <a:txBody>
                    <a:bodyPr/>
                    <a:lstStyle/>
                    <a:p>
                      <a:pPr rtl="1"/>
                      <a:endParaRPr lang="he-IL" sz="1600" b="1" dirty="0" smtClean="0">
                        <a:solidFill>
                          <a:schemeClr val="tx2"/>
                        </a:solidFill>
                      </a:endParaRPr>
                    </a:p>
                    <a:p>
                      <a:pPr rtl="1"/>
                      <a:endParaRPr lang="he-IL" sz="1600" b="1" dirty="0">
                        <a:solidFill>
                          <a:schemeClr val="tx2"/>
                        </a:solidFill>
                      </a:endParaRPr>
                    </a:p>
                  </a:txBody>
                  <a:tcPr marL="91426" marR="91426" marT="45727" marB="45727"/>
                </a:tc>
              </a:tr>
              <a:tr h="579211">
                <a:tc>
                  <a:txBody>
                    <a:bodyPr/>
                    <a:lstStyle/>
                    <a:p>
                      <a:pPr rtl="1"/>
                      <a:r>
                        <a:rPr lang="he-IL" sz="1600" b="1" dirty="0" smtClean="0">
                          <a:solidFill>
                            <a:schemeClr val="tx2"/>
                          </a:solidFill>
                        </a:rPr>
                        <a:t>המשתנה התלוי</a:t>
                      </a:r>
                      <a:endParaRPr lang="he-IL" sz="1600" b="1" dirty="0">
                        <a:solidFill>
                          <a:schemeClr val="tx2"/>
                        </a:solidFill>
                      </a:endParaRPr>
                    </a:p>
                  </a:txBody>
                  <a:tcPr marL="91426" marR="91426" marT="45727" marB="45727"/>
                </a:tc>
                <a:tc>
                  <a:txBody>
                    <a:bodyPr/>
                    <a:lstStyle/>
                    <a:p>
                      <a:pPr rtl="1"/>
                      <a:endParaRPr lang="he-IL" sz="1600" b="1" dirty="0" smtClean="0">
                        <a:solidFill>
                          <a:schemeClr val="tx2"/>
                        </a:solidFill>
                      </a:endParaRPr>
                    </a:p>
                    <a:p>
                      <a:pPr rtl="1"/>
                      <a:endParaRPr lang="he-IL" sz="1600" b="1" dirty="0">
                        <a:solidFill>
                          <a:schemeClr val="tx2"/>
                        </a:solidFill>
                      </a:endParaRPr>
                    </a:p>
                  </a:txBody>
                  <a:tcPr marL="91426" marR="91426" marT="45727" marB="45727"/>
                </a:tc>
              </a:tr>
              <a:tr h="579211">
                <a:tc>
                  <a:txBody>
                    <a:bodyPr/>
                    <a:lstStyle/>
                    <a:p>
                      <a:pPr rtl="1"/>
                      <a:r>
                        <a:rPr lang="he-IL" sz="1600" b="1" dirty="0" smtClean="0">
                          <a:solidFill>
                            <a:schemeClr val="tx2"/>
                          </a:solidFill>
                        </a:rPr>
                        <a:t>דרך מדידת המשתנה התלוי</a:t>
                      </a:r>
                      <a:endParaRPr lang="he-IL" sz="1600" b="1" dirty="0">
                        <a:solidFill>
                          <a:schemeClr val="tx2"/>
                        </a:solidFill>
                      </a:endParaRPr>
                    </a:p>
                  </a:txBody>
                  <a:tcPr marL="91426" marR="91426" marT="45727" marB="45727"/>
                </a:tc>
                <a:tc>
                  <a:txBody>
                    <a:bodyPr/>
                    <a:lstStyle/>
                    <a:p>
                      <a:pPr rtl="1"/>
                      <a:endParaRPr lang="he-IL" sz="1600" b="1" dirty="0" smtClean="0">
                        <a:solidFill>
                          <a:schemeClr val="tx2"/>
                        </a:solidFill>
                      </a:endParaRPr>
                    </a:p>
                    <a:p>
                      <a:pPr rtl="1"/>
                      <a:endParaRPr lang="he-IL" sz="1600" b="1" dirty="0">
                        <a:solidFill>
                          <a:schemeClr val="tx2"/>
                        </a:solidFill>
                      </a:endParaRPr>
                    </a:p>
                  </a:txBody>
                  <a:tcPr marL="91426" marR="91426" marT="45727" marB="45727"/>
                </a:tc>
              </a:tr>
              <a:tr h="579211">
                <a:tc>
                  <a:txBody>
                    <a:bodyPr/>
                    <a:lstStyle/>
                    <a:p>
                      <a:pPr rtl="1"/>
                      <a:r>
                        <a:rPr lang="he-IL" sz="1600" b="1" dirty="0" smtClean="0">
                          <a:solidFill>
                            <a:schemeClr val="tx2"/>
                          </a:solidFill>
                        </a:rPr>
                        <a:t>הגורמים הקבועים בניסוי</a:t>
                      </a:r>
                      <a:endParaRPr lang="he-IL" sz="1600" b="1" dirty="0">
                        <a:solidFill>
                          <a:schemeClr val="tx2"/>
                        </a:solidFill>
                      </a:endParaRPr>
                    </a:p>
                  </a:txBody>
                  <a:tcPr marL="91426" marR="91426" marT="45727" marB="45727"/>
                </a:tc>
                <a:tc>
                  <a:txBody>
                    <a:bodyPr/>
                    <a:lstStyle/>
                    <a:p>
                      <a:pPr rtl="1"/>
                      <a:endParaRPr lang="he-IL" sz="1600" b="1" dirty="0" smtClean="0">
                        <a:solidFill>
                          <a:schemeClr val="tx2"/>
                        </a:solidFill>
                      </a:endParaRPr>
                    </a:p>
                    <a:p>
                      <a:pPr rtl="1"/>
                      <a:endParaRPr lang="he-IL" sz="1600" b="1" dirty="0">
                        <a:solidFill>
                          <a:schemeClr val="tx2"/>
                        </a:solidFill>
                      </a:endParaRPr>
                    </a:p>
                  </a:txBody>
                  <a:tcPr marL="91426" marR="91426" marT="45727" marB="45727"/>
                </a:tc>
              </a:tr>
              <a:tr h="579211">
                <a:tc>
                  <a:txBody>
                    <a:bodyPr/>
                    <a:lstStyle/>
                    <a:p>
                      <a:pPr rtl="1"/>
                      <a:r>
                        <a:rPr lang="he-IL" sz="1600" b="1" dirty="0" smtClean="0">
                          <a:solidFill>
                            <a:schemeClr val="tx2"/>
                          </a:solidFill>
                        </a:rPr>
                        <a:t>הבקרות בניסוי</a:t>
                      </a:r>
                      <a:endParaRPr lang="he-IL" sz="1600" b="1" dirty="0">
                        <a:solidFill>
                          <a:schemeClr val="tx2"/>
                        </a:solidFill>
                      </a:endParaRPr>
                    </a:p>
                  </a:txBody>
                  <a:tcPr marL="91426" marR="91426" marT="45727" marB="45727"/>
                </a:tc>
                <a:tc>
                  <a:txBody>
                    <a:bodyPr/>
                    <a:lstStyle/>
                    <a:p>
                      <a:pPr rtl="1"/>
                      <a:endParaRPr lang="he-IL" sz="1600" b="1" dirty="0" smtClean="0">
                        <a:solidFill>
                          <a:schemeClr val="tx2"/>
                        </a:solidFill>
                      </a:endParaRPr>
                    </a:p>
                    <a:p>
                      <a:pPr rtl="1"/>
                      <a:endParaRPr lang="he-IL" sz="1600" b="1" dirty="0">
                        <a:solidFill>
                          <a:schemeClr val="tx2"/>
                        </a:solidFill>
                      </a:endParaRPr>
                    </a:p>
                  </a:txBody>
                  <a:tcPr marL="91426" marR="91426" marT="45727" marB="45727"/>
                </a:tc>
              </a:tr>
              <a:tr h="579211">
                <a:tc>
                  <a:txBody>
                    <a:bodyPr/>
                    <a:lstStyle/>
                    <a:p>
                      <a:pPr rtl="1"/>
                      <a:r>
                        <a:rPr lang="he-IL" sz="1600" b="1" dirty="0" smtClean="0">
                          <a:solidFill>
                            <a:schemeClr val="tx2"/>
                          </a:solidFill>
                        </a:rPr>
                        <a:t>סוג הגרף המתאים</a:t>
                      </a:r>
                      <a:r>
                        <a:rPr lang="he-IL" sz="1600" b="1" baseline="0" dirty="0" smtClean="0">
                          <a:solidFill>
                            <a:schemeClr val="tx2"/>
                          </a:solidFill>
                        </a:rPr>
                        <a:t> לתיאור תוצאות הניסוי + נימוק</a:t>
                      </a:r>
                      <a:endParaRPr lang="he-IL" sz="1600" b="1" dirty="0">
                        <a:solidFill>
                          <a:schemeClr val="tx2"/>
                        </a:solidFill>
                      </a:endParaRPr>
                    </a:p>
                  </a:txBody>
                  <a:tcPr marL="91426" marR="91426" marT="45727" marB="45727"/>
                </a:tc>
                <a:tc>
                  <a:txBody>
                    <a:bodyPr/>
                    <a:lstStyle/>
                    <a:p>
                      <a:pPr rtl="1"/>
                      <a:endParaRPr lang="he-IL" sz="1600" b="1" dirty="0">
                        <a:solidFill>
                          <a:schemeClr val="tx2"/>
                        </a:solidFill>
                      </a:endParaRPr>
                    </a:p>
                  </a:txBody>
                  <a:tcPr marL="91426" marR="91426" marT="45727" marB="45727"/>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p:nvPr/>
        </p:nvSpPr>
        <p:spPr>
          <a:xfrm>
            <a:off x="428625" y="2375743"/>
            <a:ext cx="8286750" cy="4293617"/>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endParaRPr lang="he-IL" dirty="0">
              <a:solidFill>
                <a:prstClr val="black"/>
              </a:solidFill>
            </a:endParaRPr>
          </a:p>
        </p:txBody>
      </p:sp>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68263" y="6503988"/>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060BF06-92CD-455A-9336-4B0C58ED7056}" type="slidenum">
              <a:rPr lang="he-IL" sz="1000" smtClean="0">
                <a:solidFill>
                  <a:prstClr val="black">
                    <a:lumMod val="50000"/>
                    <a:lumOff val="50000"/>
                  </a:prstClr>
                </a:solidFill>
              </a:rPr>
              <a:pPr fontAlgn="base">
                <a:spcBef>
                  <a:spcPct val="0"/>
                </a:spcBef>
                <a:spcAft>
                  <a:spcPct val="0"/>
                </a:spcAft>
                <a:defRPr/>
              </a:pPr>
              <a:t>38</a:t>
            </a:fld>
            <a:endParaRPr lang="he-IL" sz="1000" dirty="0" smtClean="0">
              <a:solidFill>
                <a:prstClr val="black">
                  <a:lumMod val="50000"/>
                  <a:lumOff val="50000"/>
                </a:prstClr>
              </a:solidFill>
            </a:endParaRPr>
          </a:p>
        </p:txBody>
      </p:sp>
      <p:sp>
        <p:nvSpPr>
          <p:cNvPr id="7" name="TextBox 6"/>
          <p:cNvSpPr txBox="1"/>
          <p:nvPr/>
        </p:nvSpPr>
        <p:spPr>
          <a:xfrm>
            <a:off x="531813" y="404664"/>
            <a:ext cx="8183562" cy="230822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14:</a:t>
            </a:r>
          </a:p>
          <a:p>
            <a:pPr fontAlgn="auto">
              <a:spcBef>
                <a:spcPts val="0"/>
              </a:spcBef>
              <a:spcAft>
                <a:spcPts val="0"/>
              </a:spcAft>
              <a:defRPr/>
            </a:pPr>
            <a:r>
              <a:rPr lang="he-IL" dirty="0" smtClean="0">
                <a:solidFill>
                  <a:srgbClr val="1D4C72"/>
                </a:solidFill>
                <a:latin typeface="Arial"/>
                <a:cs typeface="Arial"/>
              </a:rPr>
              <a:t>מי חמצן נוצרים </a:t>
            </a:r>
            <a:r>
              <a:rPr lang="he-IL" dirty="0" smtClean="0">
                <a:solidFill>
                  <a:schemeClr val="tx2"/>
                </a:solidFill>
                <a:latin typeface="Arial"/>
                <a:cs typeface="Arial"/>
              </a:rPr>
              <a:t>בתהליכים מטבוליים בתאי אורגניזמים רבים. מי החמצן הם חומר רעיל העלול להזיק לתאים, ולכן בתאים של אורגניזמים רבים מצוי האנזים קטלאז, המזרז פירוק מי חמצן. פעילות האנזים מונעת את הצטברות מי החמצן. </a:t>
            </a:r>
          </a:p>
          <a:p>
            <a:pPr fontAlgn="auto">
              <a:spcBef>
                <a:spcPts val="0"/>
              </a:spcBef>
              <a:spcAft>
                <a:spcPts val="0"/>
              </a:spcAft>
              <a:defRPr/>
            </a:pPr>
            <a:r>
              <a:rPr lang="he-IL" dirty="0" smtClean="0">
                <a:solidFill>
                  <a:schemeClr val="tx2"/>
                </a:solidFill>
                <a:latin typeface="Arial"/>
                <a:cs typeface="Arial"/>
              </a:rPr>
              <a:t>ידוע שגם בירקות שונים (עגבנייה, גזר, פלפל) יש אנזים קטלאז. ברצוננו להשוות את עצמת פעילות האנזים בירקות האלה. אפשר להכין מיצוי מירקות אלו ולהוסיף למיצוי מי חמצן.</a:t>
            </a:r>
          </a:p>
          <a:p>
            <a:pPr fontAlgn="auto">
              <a:spcBef>
                <a:spcPts val="0"/>
              </a:spcBef>
              <a:spcAft>
                <a:spcPts val="0"/>
              </a:spcAft>
              <a:defRPr/>
            </a:pPr>
            <a:r>
              <a:rPr lang="he-IL" dirty="0" smtClean="0">
                <a:solidFill>
                  <a:schemeClr val="tx2"/>
                </a:solidFill>
                <a:latin typeface="Arial"/>
                <a:cs typeface="Arial"/>
              </a:rPr>
              <a:t>תכננו את מערך הניסוי בעזרת מילוי הטבלה הבאה:</a:t>
            </a:r>
          </a:p>
          <a:p>
            <a:pPr fontAlgn="auto">
              <a:spcBef>
                <a:spcPts val="0"/>
              </a:spcBef>
              <a:spcAft>
                <a:spcPts val="0"/>
              </a:spcAft>
              <a:defRPr/>
            </a:pPr>
            <a:endParaRPr lang="he-IL" dirty="0">
              <a:solidFill>
                <a:srgbClr val="1D4C72"/>
              </a:solidFill>
              <a:latin typeface="Arial"/>
              <a:cs typeface="Arial"/>
            </a:endParaRPr>
          </a:p>
        </p:txBody>
      </p:sp>
      <p:graphicFrame>
        <p:nvGraphicFramePr>
          <p:cNvPr id="2" name="טבלה 1"/>
          <p:cNvGraphicFramePr>
            <a:graphicFrameLocks noGrp="1"/>
          </p:cNvGraphicFramePr>
          <p:nvPr>
            <p:extLst>
              <p:ext uri="{D42A27DB-BD31-4B8C-83A1-F6EECF244321}">
                <p14:modId xmlns:p14="http://schemas.microsoft.com/office/powerpoint/2010/main" val="4091705637"/>
              </p:ext>
            </p:extLst>
          </p:nvPr>
        </p:nvGraphicFramePr>
        <p:xfrm>
          <a:off x="635000" y="2708920"/>
          <a:ext cx="7977188" cy="3916680"/>
        </p:xfrm>
        <a:graphic>
          <a:graphicData uri="http://schemas.openxmlformats.org/drawingml/2006/table">
            <a:tbl>
              <a:tblPr rtl="1" firstRow="1" bandRow="1">
                <a:tableStyleId>{5940675A-B579-460E-94D1-54222C63F5DA}</a:tableStyleId>
              </a:tblPr>
              <a:tblGrid>
                <a:gridCol w="2473405"/>
                <a:gridCol w="5503783"/>
              </a:tblGrid>
              <a:tr h="370840">
                <a:tc>
                  <a:txBody>
                    <a:bodyPr/>
                    <a:lstStyle/>
                    <a:p>
                      <a:pPr rtl="1"/>
                      <a:r>
                        <a:rPr lang="he-IL" sz="1600" b="1" dirty="0" smtClean="0"/>
                        <a:t>המשתנה הבלתי תלוי</a:t>
                      </a:r>
                      <a:endParaRPr lang="he-IL" sz="1600" b="1" dirty="0"/>
                    </a:p>
                  </a:txBody>
                  <a:tcPr marL="91426" marR="91426"/>
                </a:tc>
                <a:tc>
                  <a:txBody>
                    <a:bodyPr/>
                    <a:lstStyle/>
                    <a:p>
                      <a:pPr rtl="1"/>
                      <a:r>
                        <a:rPr lang="he-IL" sz="1600" b="0" dirty="0" smtClean="0"/>
                        <a:t>סוג הירק (עגבנייה, מלפפון, פלפל)</a:t>
                      </a:r>
                      <a:endParaRPr lang="he-IL" sz="1600" b="0" dirty="0"/>
                    </a:p>
                  </a:txBody>
                  <a:tcPr marL="91426" marR="91426"/>
                </a:tc>
              </a:tr>
              <a:tr h="370840">
                <a:tc>
                  <a:txBody>
                    <a:bodyPr/>
                    <a:lstStyle/>
                    <a:p>
                      <a:pPr rtl="1"/>
                      <a:r>
                        <a:rPr lang="he-IL" sz="1600" b="1" dirty="0" smtClean="0"/>
                        <a:t>דרך שינוי המשתנה הבלתי תלוי</a:t>
                      </a:r>
                      <a:endParaRPr lang="he-IL" sz="1600" b="1" dirty="0"/>
                    </a:p>
                  </a:txBody>
                  <a:tcPr marL="91426" marR="91426"/>
                </a:tc>
                <a:tc>
                  <a:txBody>
                    <a:bodyPr/>
                    <a:lstStyle/>
                    <a:p>
                      <a:pPr rtl="1"/>
                      <a:r>
                        <a:rPr lang="he-IL" sz="1600" b="0" dirty="0" smtClean="0"/>
                        <a:t>הכנת מיצוי </a:t>
                      </a:r>
                      <a:r>
                        <a:rPr lang="he-IL" sz="1600" b="0" dirty="0" smtClean="0">
                          <a:solidFill>
                            <a:schemeClr val="tx1"/>
                          </a:solidFill>
                        </a:rPr>
                        <a:t>מירקות אלו.</a:t>
                      </a:r>
                      <a:endParaRPr lang="he-IL" sz="1600" b="0" dirty="0">
                        <a:solidFill>
                          <a:schemeClr val="tx1"/>
                        </a:solidFill>
                      </a:endParaRPr>
                    </a:p>
                  </a:txBody>
                  <a:tcPr marL="91426" marR="91426"/>
                </a:tc>
              </a:tr>
              <a:tr h="370840">
                <a:tc>
                  <a:txBody>
                    <a:bodyPr/>
                    <a:lstStyle/>
                    <a:p>
                      <a:pPr rtl="1"/>
                      <a:r>
                        <a:rPr lang="he-IL" sz="1600" b="1" dirty="0" smtClean="0"/>
                        <a:t>המשתנה התלוי</a:t>
                      </a:r>
                      <a:endParaRPr lang="he-IL" sz="1600" b="1" dirty="0"/>
                    </a:p>
                  </a:txBody>
                  <a:tcPr marL="91426" marR="91426"/>
                </a:tc>
                <a:tc>
                  <a:txBody>
                    <a:bodyPr/>
                    <a:lstStyle/>
                    <a:p>
                      <a:pPr rtl="1"/>
                      <a:r>
                        <a:rPr lang="he-IL" sz="1600" b="0" dirty="0" smtClean="0"/>
                        <a:t>קצב פירוק מי חמ</a:t>
                      </a:r>
                      <a:r>
                        <a:rPr lang="he-IL" sz="1600" b="0" dirty="0" smtClean="0">
                          <a:solidFill>
                            <a:schemeClr val="tx1"/>
                          </a:solidFill>
                        </a:rPr>
                        <a:t>צן </a:t>
                      </a:r>
                      <a:r>
                        <a:rPr lang="he-IL" sz="1600" b="0" dirty="0" smtClean="0"/>
                        <a:t>ע"י האנזים</a:t>
                      </a:r>
                      <a:r>
                        <a:rPr lang="he-IL" sz="1600" b="0" baseline="0" dirty="0" smtClean="0"/>
                        <a:t> המצוי במיצוי.</a:t>
                      </a:r>
                      <a:endParaRPr lang="he-IL" sz="1600" b="0" dirty="0"/>
                    </a:p>
                  </a:txBody>
                  <a:tcPr marL="91426" marR="91426"/>
                </a:tc>
              </a:tr>
              <a:tr h="370840">
                <a:tc>
                  <a:txBody>
                    <a:bodyPr/>
                    <a:lstStyle/>
                    <a:p>
                      <a:pPr rtl="1"/>
                      <a:r>
                        <a:rPr lang="he-IL" sz="1600" b="1" dirty="0" smtClean="0"/>
                        <a:t>דרך מדידת המשתנה התלוי</a:t>
                      </a:r>
                      <a:endParaRPr lang="he-IL" sz="1600" b="1" dirty="0"/>
                    </a:p>
                  </a:txBody>
                  <a:tcPr marL="91426" marR="91426"/>
                </a:tc>
                <a:tc>
                  <a:txBody>
                    <a:bodyPr/>
                    <a:lstStyle/>
                    <a:p>
                      <a:pPr rtl="1"/>
                      <a:r>
                        <a:rPr lang="he-IL" sz="1600" b="0" dirty="0" smtClean="0"/>
                        <a:t>מדידת גובה שכבת בועות החמצן הנוצרת במבחנה.</a:t>
                      </a:r>
                      <a:endParaRPr lang="he-IL" sz="1600" b="0" dirty="0"/>
                    </a:p>
                  </a:txBody>
                  <a:tcPr marL="91426" marR="91426"/>
                </a:tc>
              </a:tr>
              <a:tr h="370840">
                <a:tc>
                  <a:txBody>
                    <a:bodyPr/>
                    <a:lstStyle/>
                    <a:p>
                      <a:pPr rtl="1"/>
                      <a:r>
                        <a:rPr lang="he-IL" sz="1600" b="1" dirty="0" smtClean="0"/>
                        <a:t>הגורמים הקבועים בניסוי</a:t>
                      </a:r>
                      <a:endParaRPr lang="he-IL" sz="1600" b="1" dirty="0"/>
                    </a:p>
                  </a:txBody>
                  <a:tcPr marL="91426" marR="91426"/>
                </a:tc>
                <a:tc>
                  <a:txBody>
                    <a:bodyPr/>
                    <a:lstStyle/>
                    <a:p>
                      <a:pPr rtl="1"/>
                      <a:r>
                        <a:rPr lang="he-IL" sz="1600" b="0" dirty="0" smtClean="0">
                          <a:solidFill>
                            <a:schemeClr val="tx1"/>
                          </a:solidFill>
                        </a:rPr>
                        <a:t>ריכוז המיצוי (הנקבע על פי משקל רקמת הירק שממנה</a:t>
                      </a:r>
                      <a:r>
                        <a:rPr lang="he-IL" sz="1600" b="0" baseline="0" dirty="0" smtClean="0">
                          <a:solidFill>
                            <a:schemeClr val="tx1"/>
                          </a:solidFill>
                        </a:rPr>
                        <a:t> הוכן המיצוי, וכמות המים שהוספה לצורך הכנת המיצוי) נפח המיצוי שהוסף למבחנות, הטמפרטורה במהלך הניסוי, ה</a:t>
                      </a:r>
                      <a:r>
                        <a:rPr lang="he-IL" sz="1600" b="0" baseline="0" dirty="0" smtClean="0">
                          <a:solidFill>
                            <a:schemeClr val="tx1"/>
                          </a:solidFill>
                          <a:latin typeface="Arial"/>
                          <a:cs typeface="Arial"/>
                        </a:rPr>
                        <a:t>־</a:t>
                      </a:r>
                      <a:r>
                        <a:rPr lang="en-US" sz="1600" b="0" baseline="0" dirty="0" smtClean="0">
                          <a:solidFill>
                            <a:schemeClr val="tx1"/>
                          </a:solidFill>
                        </a:rPr>
                        <a:t>pH</a:t>
                      </a:r>
                      <a:r>
                        <a:rPr lang="he-IL" sz="1600" b="0" baseline="0" dirty="0" smtClean="0">
                          <a:solidFill>
                            <a:schemeClr val="tx1"/>
                          </a:solidFill>
                        </a:rPr>
                        <a:t> במבחנות, משך התהליך, ריכוז ונפח תמיסת מי החמצן שהוספה למבחנות.</a:t>
                      </a:r>
                      <a:endParaRPr lang="he-IL" sz="1600" b="0" dirty="0">
                        <a:solidFill>
                          <a:schemeClr val="tx1"/>
                        </a:solidFill>
                      </a:endParaRPr>
                    </a:p>
                  </a:txBody>
                  <a:tcPr marL="91426" marR="91426"/>
                </a:tc>
              </a:tr>
              <a:tr h="370840">
                <a:tc>
                  <a:txBody>
                    <a:bodyPr/>
                    <a:lstStyle/>
                    <a:p>
                      <a:pPr rtl="1"/>
                      <a:r>
                        <a:rPr lang="he-IL" sz="1600" b="1" dirty="0" smtClean="0"/>
                        <a:t>הבקרות בניסוי</a:t>
                      </a:r>
                      <a:endParaRPr lang="he-IL" sz="1600" b="1" dirty="0"/>
                    </a:p>
                  </a:txBody>
                  <a:tcPr marL="91426" marR="91426"/>
                </a:tc>
                <a:tc>
                  <a:txBody>
                    <a:bodyPr/>
                    <a:lstStyle/>
                    <a:p>
                      <a:pPr rtl="1"/>
                      <a:r>
                        <a:rPr lang="he-IL" sz="1600" b="0" dirty="0" smtClean="0">
                          <a:solidFill>
                            <a:schemeClr val="tx1"/>
                          </a:solidFill>
                        </a:rPr>
                        <a:t>בקרה פנימית (כל</a:t>
                      </a:r>
                      <a:r>
                        <a:rPr lang="he-IL" sz="1600" b="0" baseline="0" dirty="0" smtClean="0">
                          <a:solidFill>
                            <a:schemeClr val="tx1"/>
                          </a:solidFill>
                        </a:rPr>
                        <a:t> אחת מן המבחנות בהשוואה לאחרות), בקרה בלי הגורם הנבדק (מבחנה בלי מיצוי).</a:t>
                      </a:r>
                      <a:endParaRPr lang="he-IL" sz="1600" b="0" dirty="0">
                        <a:solidFill>
                          <a:schemeClr val="tx1"/>
                        </a:solidFill>
                      </a:endParaRPr>
                    </a:p>
                  </a:txBody>
                  <a:tcPr marL="91426" marR="91426"/>
                </a:tc>
              </a:tr>
              <a:tr h="370840">
                <a:tc>
                  <a:txBody>
                    <a:bodyPr/>
                    <a:lstStyle/>
                    <a:p>
                      <a:pPr rtl="1"/>
                      <a:r>
                        <a:rPr lang="he-IL" sz="1600" b="1" dirty="0" smtClean="0"/>
                        <a:t>סוג הגרף המתאים</a:t>
                      </a:r>
                      <a:r>
                        <a:rPr lang="he-IL" sz="1600" b="1" baseline="0" dirty="0" smtClean="0"/>
                        <a:t> לתיאור תוצאות הניסוי + נימוק</a:t>
                      </a:r>
                      <a:endParaRPr lang="he-IL" sz="1600" b="1" dirty="0"/>
                    </a:p>
                  </a:txBody>
                  <a:tcPr marL="91426" marR="91426"/>
                </a:tc>
                <a:tc>
                  <a:txBody>
                    <a:bodyPr/>
                    <a:lstStyle/>
                    <a:p>
                      <a:pPr rtl="1"/>
                      <a:r>
                        <a:rPr lang="he-IL" sz="1600" b="0" dirty="0" smtClean="0">
                          <a:solidFill>
                            <a:schemeClr val="tx1"/>
                          </a:solidFill>
                        </a:rPr>
                        <a:t>עמודות. נימוק: המשתנה הבלתי תלוי (סוג הירק) הוא משתנה בדיד.</a:t>
                      </a:r>
                      <a:endParaRPr lang="he-IL" sz="1600" b="0" dirty="0">
                        <a:solidFill>
                          <a:schemeClr val="tx1"/>
                        </a:solidFill>
                      </a:endParaRPr>
                    </a:p>
                  </a:txBody>
                  <a:tcPr marL="91426" marR="91426"/>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ניסויים כמותיים וניסויים איכותיים</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D4DE9B9-0CEA-4F46-8EB9-6713CD799E5E}" type="slidenum">
              <a:rPr lang="he-IL" sz="1000" smtClean="0">
                <a:solidFill>
                  <a:prstClr val="black">
                    <a:lumMod val="50000"/>
                    <a:lumOff val="50000"/>
                  </a:prstClr>
                </a:solidFill>
              </a:rPr>
              <a:pPr fontAlgn="base">
                <a:spcBef>
                  <a:spcPct val="0"/>
                </a:spcBef>
                <a:spcAft>
                  <a:spcPct val="0"/>
                </a:spcAft>
                <a:defRPr/>
              </a:pPr>
              <a:t>39</a:t>
            </a:fld>
            <a:endParaRPr lang="he-IL" sz="1000" dirty="0" smtClean="0">
              <a:solidFill>
                <a:prstClr val="black">
                  <a:lumMod val="50000"/>
                  <a:lumOff val="50000"/>
                </a:prstClr>
              </a:solidFill>
            </a:endParaRPr>
          </a:p>
        </p:txBody>
      </p:sp>
      <p:sp>
        <p:nvSpPr>
          <p:cNvPr id="7" name="TextBox 6"/>
          <p:cNvSpPr txBox="1"/>
          <p:nvPr/>
        </p:nvSpPr>
        <p:spPr>
          <a:xfrm>
            <a:off x="539750" y="549275"/>
            <a:ext cx="8183563" cy="36830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dirty="0">
                <a:latin typeface="Arial"/>
                <a:cs typeface="Arial"/>
              </a:rPr>
              <a:t>עד כה עסקנו </a:t>
            </a:r>
            <a:r>
              <a:rPr lang="he-IL" dirty="0" smtClean="0">
                <a:latin typeface="Arial"/>
                <a:cs typeface="Arial"/>
              </a:rPr>
              <a:t>בניסויים </a:t>
            </a:r>
            <a:r>
              <a:rPr lang="he-IL" dirty="0">
                <a:latin typeface="Arial"/>
                <a:cs typeface="Arial"/>
              </a:rPr>
              <a:t>כמותיים.</a:t>
            </a:r>
          </a:p>
        </p:txBody>
      </p:sp>
      <p:sp>
        <p:nvSpPr>
          <p:cNvPr id="2" name="מלבן 1"/>
          <p:cNvSpPr/>
          <p:nvPr/>
        </p:nvSpPr>
        <p:spPr>
          <a:xfrm>
            <a:off x="5219700" y="2444750"/>
            <a:ext cx="3063875" cy="1200150"/>
          </a:xfrm>
          <a:prstGeom prst="rect">
            <a:avLst/>
          </a:prstGeom>
          <a:ln w="25400">
            <a:solidFill>
              <a:schemeClr val="accent3"/>
            </a:solidFill>
          </a:ln>
        </p:spPr>
        <p:txBody>
          <a:bodyPr>
            <a:spAutoFit/>
          </a:bodyPr>
          <a:lstStyle/>
          <a:p>
            <a:pPr fontAlgn="auto">
              <a:spcBef>
                <a:spcPts val="0"/>
              </a:spcBef>
              <a:spcAft>
                <a:spcPts val="0"/>
              </a:spcAft>
              <a:defRPr/>
            </a:pPr>
            <a:r>
              <a:rPr lang="he-IL" dirty="0">
                <a:latin typeface="Arial"/>
                <a:cs typeface="Arial"/>
              </a:rPr>
              <a:t>ניסויים שבהם</a:t>
            </a:r>
          </a:p>
          <a:p>
            <a:pPr fontAlgn="auto">
              <a:spcBef>
                <a:spcPts val="0"/>
              </a:spcBef>
              <a:spcAft>
                <a:spcPts val="0"/>
              </a:spcAft>
              <a:defRPr/>
            </a:pPr>
            <a:r>
              <a:rPr lang="he-IL" dirty="0">
                <a:latin typeface="Arial"/>
                <a:cs typeface="Arial"/>
              </a:rPr>
              <a:t>המשתנה הבלתי תלוי </a:t>
            </a:r>
            <a:r>
              <a:rPr lang="he-IL" dirty="0" smtClean="0">
                <a:latin typeface="Arial"/>
                <a:cs typeface="Arial"/>
              </a:rPr>
              <a:t>רציף,</a:t>
            </a:r>
            <a:endParaRPr lang="he-IL" dirty="0">
              <a:latin typeface="Arial"/>
              <a:cs typeface="Arial"/>
            </a:endParaRPr>
          </a:p>
          <a:p>
            <a:pPr fontAlgn="auto">
              <a:spcBef>
                <a:spcPts val="0"/>
              </a:spcBef>
              <a:spcAft>
                <a:spcPts val="0"/>
              </a:spcAft>
              <a:defRPr/>
            </a:pPr>
            <a:r>
              <a:rPr lang="he-IL" dirty="0">
                <a:latin typeface="Arial"/>
                <a:cs typeface="Arial"/>
              </a:rPr>
              <a:t>כמו הניסוי לבדיקת השפעת ריכוז המצע על קצב פעילות הקטלאז. </a:t>
            </a:r>
            <a:endParaRPr lang="he-IL" dirty="0"/>
          </a:p>
        </p:txBody>
      </p:sp>
      <p:sp>
        <p:nvSpPr>
          <p:cNvPr id="3" name="מלבן 2"/>
          <p:cNvSpPr/>
          <p:nvPr/>
        </p:nvSpPr>
        <p:spPr>
          <a:xfrm>
            <a:off x="1227138" y="2444750"/>
            <a:ext cx="3489325" cy="1200150"/>
          </a:xfrm>
          <a:prstGeom prst="rect">
            <a:avLst/>
          </a:prstGeom>
          <a:ln w="25400">
            <a:solidFill>
              <a:schemeClr val="accent3"/>
            </a:solidFill>
          </a:ln>
        </p:spPr>
        <p:txBody>
          <a:bodyPr>
            <a:spAutoFit/>
          </a:bodyPr>
          <a:lstStyle/>
          <a:p>
            <a:pPr fontAlgn="auto">
              <a:spcBef>
                <a:spcPts val="0"/>
              </a:spcBef>
              <a:spcAft>
                <a:spcPts val="0"/>
              </a:spcAft>
              <a:defRPr/>
            </a:pPr>
            <a:r>
              <a:rPr lang="he-IL" dirty="0">
                <a:latin typeface="Arial"/>
                <a:cs typeface="Arial"/>
              </a:rPr>
              <a:t>ניסויים שבהם המשתנה הבלתי תלוי </a:t>
            </a:r>
            <a:r>
              <a:rPr lang="he-IL" dirty="0" smtClean="0">
                <a:latin typeface="Arial"/>
                <a:cs typeface="Arial"/>
              </a:rPr>
              <a:t>בדיד,</a:t>
            </a:r>
            <a:endParaRPr lang="he-IL" dirty="0">
              <a:latin typeface="Arial"/>
              <a:cs typeface="Arial"/>
            </a:endParaRPr>
          </a:p>
          <a:p>
            <a:pPr fontAlgn="auto">
              <a:spcBef>
                <a:spcPts val="0"/>
              </a:spcBef>
              <a:spcAft>
                <a:spcPts val="0"/>
              </a:spcAft>
              <a:defRPr/>
            </a:pPr>
            <a:r>
              <a:rPr lang="he-IL" dirty="0">
                <a:latin typeface="Arial"/>
                <a:cs typeface="Arial"/>
              </a:rPr>
              <a:t>כמו הניסוי להשוואת קצב פעילות הקטלאז בירקות שונים.</a:t>
            </a:r>
          </a:p>
        </p:txBody>
      </p:sp>
      <p:sp>
        <p:nvSpPr>
          <p:cNvPr id="5" name="מלבן 4"/>
          <p:cNvSpPr/>
          <p:nvPr/>
        </p:nvSpPr>
        <p:spPr>
          <a:xfrm>
            <a:off x="1296988" y="4221163"/>
            <a:ext cx="7308850" cy="1508125"/>
          </a:xfrm>
          <a:prstGeom prst="rect">
            <a:avLst/>
          </a:prstGeom>
        </p:spPr>
        <p:txBody>
          <a:bodyPr>
            <a:spAutoFit/>
          </a:bodyPr>
          <a:lstStyle/>
          <a:p>
            <a:pPr fontAlgn="auto">
              <a:spcBef>
                <a:spcPts val="0"/>
              </a:spcBef>
              <a:spcAft>
                <a:spcPts val="0"/>
              </a:spcAft>
              <a:defRPr/>
            </a:pPr>
            <a:endParaRPr lang="he-IL" dirty="0">
              <a:solidFill>
                <a:prstClr val="black"/>
              </a:solidFill>
            </a:endParaRPr>
          </a:p>
          <a:p>
            <a:pPr fontAlgn="auto">
              <a:spcBef>
                <a:spcPts val="0"/>
              </a:spcBef>
              <a:spcAft>
                <a:spcPts val="0"/>
              </a:spcAft>
              <a:defRPr/>
            </a:pPr>
            <a:r>
              <a:rPr lang="he-IL" dirty="0" smtClean="0"/>
              <a:t>ישנם </a:t>
            </a:r>
            <a:r>
              <a:rPr lang="he-IL" dirty="0"/>
              <a:t>גם </a:t>
            </a:r>
            <a:r>
              <a:rPr lang="he-IL" dirty="0">
                <a:solidFill>
                  <a:prstClr val="black"/>
                </a:solidFill>
              </a:rPr>
              <a:t>ניסויים איכותיים.</a:t>
            </a:r>
          </a:p>
          <a:p>
            <a:pPr fontAlgn="auto">
              <a:spcBef>
                <a:spcPts val="0"/>
              </a:spcBef>
              <a:spcAft>
                <a:spcPts val="0"/>
              </a:spcAft>
              <a:defRPr/>
            </a:pPr>
            <a:r>
              <a:rPr lang="he-IL" sz="2000" b="1" dirty="0">
                <a:solidFill>
                  <a:schemeClr val="accent3"/>
                </a:solidFill>
              </a:rPr>
              <a:t>ניסוי איכותי </a:t>
            </a:r>
            <a:r>
              <a:rPr lang="he-IL" dirty="0"/>
              <a:t>הוא ניסוי שבו מתארים את המשתנה </a:t>
            </a:r>
            <a:r>
              <a:rPr lang="he-IL" dirty="0" smtClean="0"/>
              <a:t>התלוי.</a:t>
            </a:r>
            <a:endParaRPr lang="he-IL" dirty="0">
              <a:latin typeface="Arial"/>
              <a:cs typeface="Arial"/>
            </a:endParaRPr>
          </a:p>
          <a:p>
            <a:pPr fontAlgn="auto">
              <a:spcBef>
                <a:spcPts val="0"/>
              </a:spcBef>
              <a:spcAft>
                <a:spcPts val="0"/>
              </a:spcAft>
              <a:defRPr/>
            </a:pPr>
            <a:r>
              <a:rPr lang="he-IL" dirty="0" smtClean="0">
                <a:latin typeface="Arial"/>
                <a:cs typeface="Arial"/>
              </a:rPr>
              <a:t>לדוגמה, ניסוי </a:t>
            </a:r>
            <a:r>
              <a:rPr lang="he-IL" dirty="0">
                <a:latin typeface="Arial"/>
                <a:cs typeface="Arial"/>
              </a:rPr>
              <a:t>הבודק אם בתפוח אדמה יש אנזים (קטלאז) המפרק מי חמצן.</a:t>
            </a:r>
          </a:p>
          <a:p>
            <a:pPr fontAlgn="auto">
              <a:spcBef>
                <a:spcPts val="0"/>
              </a:spcBef>
              <a:spcAft>
                <a:spcPts val="0"/>
              </a:spcAft>
              <a:defRPr/>
            </a:pPr>
            <a:r>
              <a:rPr lang="he-IL" dirty="0">
                <a:latin typeface="Arial"/>
                <a:cs typeface="Arial"/>
              </a:rPr>
              <a:t>השאלה הבאה עוסקת בניסוי איכותי.</a:t>
            </a:r>
          </a:p>
        </p:txBody>
      </p:sp>
      <p:sp>
        <p:nvSpPr>
          <p:cNvPr id="9" name="מלבן 8"/>
          <p:cNvSpPr/>
          <p:nvPr/>
        </p:nvSpPr>
        <p:spPr>
          <a:xfrm>
            <a:off x="1658938" y="1009650"/>
            <a:ext cx="5945187" cy="954088"/>
          </a:xfrm>
          <a:prstGeom prst="rect">
            <a:avLst/>
          </a:prstGeom>
          <a:ln w="25400">
            <a:solidFill>
              <a:schemeClr val="accent3"/>
            </a:solidFill>
          </a:ln>
        </p:spPr>
        <p:txBody>
          <a:bodyPr>
            <a:spAutoFit/>
          </a:bodyPr>
          <a:lstStyle/>
          <a:p>
            <a:pPr fontAlgn="auto">
              <a:spcBef>
                <a:spcPts val="0"/>
              </a:spcBef>
              <a:spcAft>
                <a:spcPts val="0"/>
              </a:spcAft>
              <a:defRPr/>
            </a:pPr>
            <a:r>
              <a:rPr lang="he-IL" sz="2000" b="1" dirty="0">
                <a:solidFill>
                  <a:srgbClr val="FF6600"/>
                </a:solidFill>
                <a:latin typeface="Arial"/>
                <a:cs typeface="Arial"/>
              </a:rPr>
              <a:t>ניסוי כמותי </a:t>
            </a:r>
            <a:r>
              <a:rPr lang="he-IL" dirty="0">
                <a:latin typeface="Arial"/>
                <a:cs typeface="Arial"/>
              </a:rPr>
              <a:t>הוא ניסוי שבו מודדים את המשתנה התלוי.</a:t>
            </a:r>
          </a:p>
          <a:p>
            <a:pPr fontAlgn="auto">
              <a:spcBef>
                <a:spcPts val="0"/>
              </a:spcBef>
              <a:spcAft>
                <a:spcPts val="0"/>
              </a:spcAft>
              <a:defRPr/>
            </a:pPr>
            <a:r>
              <a:rPr lang="he-IL" dirty="0">
                <a:latin typeface="Arial"/>
                <a:cs typeface="Arial"/>
              </a:rPr>
              <a:t>יש שני סוגים של ניסויים </a:t>
            </a:r>
            <a:r>
              <a:rPr lang="he-IL" dirty="0" smtClean="0">
                <a:latin typeface="Arial"/>
                <a:cs typeface="Arial"/>
              </a:rPr>
              <a:t>כמותיים, </a:t>
            </a:r>
            <a:r>
              <a:rPr lang="he-IL" dirty="0">
                <a:latin typeface="Arial"/>
                <a:cs typeface="Arial"/>
              </a:rPr>
              <a:t>הנבדלים </a:t>
            </a:r>
            <a:r>
              <a:rPr lang="he-IL" dirty="0" smtClean="0">
                <a:latin typeface="Arial"/>
                <a:cs typeface="Arial"/>
              </a:rPr>
              <a:t>זה מזה בטיב </a:t>
            </a:r>
            <a:r>
              <a:rPr lang="he-IL" dirty="0">
                <a:latin typeface="Arial"/>
                <a:cs typeface="Arial"/>
              </a:rPr>
              <a:t>המשתנה </a:t>
            </a:r>
            <a:r>
              <a:rPr lang="he-IL" dirty="0">
                <a:solidFill>
                  <a:srgbClr val="FF0000"/>
                </a:solidFill>
                <a:latin typeface="Arial"/>
                <a:cs typeface="Arial"/>
              </a:rPr>
              <a:t>הבלתי</a:t>
            </a:r>
            <a:r>
              <a:rPr lang="he-IL" dirty="0">
                <a:latin typeface="Arial"/>
                <a:cs typeface="Arial"/>
              </a:rPr>
              <a:t> תלוי:</a:t>
            </a:r>
          </a:p>
        </p:txBody>
      </p:sp>
      <p:sp>
        <p:nvSpPr>
          <p:cNvPr id="10" name="חץ למטה 9"/>
          <p:cNvSpPr/>
          <p:nvPr/>
        </p:nvSpPr>
        <p:spPr>
          <a:xfrm>
            <a:off x="6140450" y="1965325"/>
            <a:ext cx="647700" cy="403225"/>
          </a:xfrm>
          <a:prstGeom prst="downArrow">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2" name="חץ למטה 11"/>
          <p:cNvSpPr/>
          <p:nvPr/>
        </p:nvSpPr>
        <p:spPr>
          <a:xfrm>
            <a:off x="2987675" y="1963738"/>
            <a:ext cx="647700" cy="403225"/>
          </a:xfrm>
          <a:prstGeom prst="downArrow">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6" name="TextBox 25"/>
          <p:cNvSpPr txBox="1"/>
          <p:nvPr/>
        </p:nvSpPr>
        <p:spPr>
          <a:xfrm>
            <a:off x="303213" y="549275"/>
            <a:ext cx="8358187" cy="3721100"/>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u="sng" dirty="0">
                <a:solidFill>
                  <a:prstClr val="black"/>
                </a:solidFill>
              </a:rPr>
              <a:t>בשאלות העוסקות במרכיבי הניסוי ובתוצאותיו נדרשות מיומנויות של זיהוי</a:t>
            </a:r>
            <a:r>
              <a:rPr lang="he-IL" dirty="0">
                <a:solidFill>
                  <a:prstClr val="black"/>
                </a:solidFill>
              </a:rPr>
              <a:t>,</a:t>
            </a:r>
            <a:r>
              <a:rPr lang="he-IL" u="sng" dirty="0">
                <a:solidFill>
                  <a:prstClr val="black"/>
                </a:solidFill>
              </a:rPr>
              <a:t> </a:t>
            </a:r>
          </a:p>
          <a:p>
            <a:pPr fontAlgn="auto">
              <a:spcBef>
                <a:spcPts val="0"/>
              </a:spcBef>
              <a:spcAft>
                <a:spcPts val="0"/>
              </a:spcAft>
              <a:defRPr/>
            </a:pPr>
            <a:r>
              <a:rPr lang="he-IL" u="sng" dirty="0">
                <a:solidFill>
                  <a:prstClr val="black"/>
                </a:solidFill>
              </a:rPr>
              <a:t>הבנה וניסוח של מרכיבי הניסוי הבאים</a:t>
            </a:r>
            <a:r>
              <a:rPr lang="he-IL" dirty="0">
                <a:solidFill>
                  <a:prstClr val="black"/>
                </a:solidFill>
              </a:rPr>
              <a:t>:</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שאלת חקר</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סוג המדידה: כמותי/איכותי</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השערה </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בסיס ביולוגי להשערה</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משתנה בלתי תלוי ודרך שינויו</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משתנה תלוי </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דרך מדידת המשתנה התלוי</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גורמים קבועים </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בקרות</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חזרות</a:t>
            </a:r>
          </a:p>
          <a:p>
            <a:pPr marL="285750" indent="-285750" fontAlgn="auto">
              <a:spcBef>
                <a:spcPts val="0"/>
              </a:spcBef>
              <a:spcAft>
                <a:spcPts val="0"/>
              </a:spcAft>
              <a:buFont typeface="Wingdings" pitchFamily="2" charset="2"/>
              <a:buChar char="§"/>
              <a:defRPr/>
            </a:pPr>
            <a:endParaRPr lang="he-IL" dirty="0">
              <a:solidFill>
                <a:prstClr val="black"/>
              </a:solidFill>
              <a:latin typeface="Arial"/>
              <a:cs typeface="Arial"/>
            </a:endParaRPr>
          </a:p>
          <a:p>
            <a:pPr fontAlgn="auto">
              <a:spcBef>
                <a:spcPts val="0"/>
              </a:spcBef>
              <a:spcAft>
                <a:spcPts val="0"/>
              </a:spcAft>
              <a:defRPr/>
            </a:pPr>
            <a:r>
              <a:rPr lang="he-IL" u="sng" dirty="0">
                <a:solidFill>
                  <a:prstClr val="black"/>
                </a:solidFill>
                <a:latin typeface="Arial"/>
                <a:cs typeface="Arial"/>
              </a:rPr>
              <a:t>ומיומנויות של תיאור והסבר תוצאות הניסוי הבאות</a:t>
            </a:r>
            <a:r>
              <a:rPr lang="he-IL" dirty="0">
                <a:solidFill>
                  <a:prstClr val="black"/>
                </a:solidFill>
                <a:latin typeface="Arial"/>
                <a:cs typeface="Arial"/>
              </a:rPr>
              <a:t>:</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בניית טבלה המתארת את מערך הניסוי ותוצאותיו</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בחירת סוג הגרף הנכון ותיאור התוצאות בגרף</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תיאור מילולי של התוצאות</a:t>
            </a:r>
          </a:p>
          <a:p>
            <a:pPr marL="285750" indent="-285750" fontAlgn="auto">
              <a:spcBef>
                <a:spcPts val="0"/>
              </a:spcBef>
              <a:spcAft>
                <a:spcPts val="0"/>
              </a:spcAft>
              <a:buFont typeface="Wingdings" pitchFamily="2" charset="2"/>
              <a:buChar char="§"/>
              <a:defRPr/>
            </a:pPr>
            <a:r>
              <a:rPr lang="he-IL" dirty="0">
                <a:solidFill>
                  <a:prstClr val="black"/>
                </a:solidFill>
                <a:latin typeface="Arial"/>
                <a:cs typeface="Arial"/>
              </a:rPr>
              <a:t>הסבר התוצאות</a:t>
            </a:r>
          </a:p>
          <a:p>
            <a:pPr fontAlgn="auto">
              <a:spcBef>
                <a:spcPts val="0"/>
              </a:spcBef>
              <a:spcAft>
                <a:spcPts val="0"/>
              </a:spcAft>
              <a:defRPr/>
            </a:pPr>
            <a:endParaRPr lang="he-IL" dirty="0">
              <a:solidFill>
                <a:prstClr val="black"/>
              </a:solidFill>
              <a:latin typeface="Arial"/>
              <a:cs typeface="Arial"/>
            </a:endParaRPr>
          </a:p>
          <a:p>
            <a:pPr marL="285750" indent="-285750" fontAlgn="auto">
              <a:spcBef>
                <a:spcPts val="0"/>
              </a:spcBef>
              <a:spcAft>
                <a:spcPts val="0"/>
              </a:spcAft>
              <a:buFont typeface="Wingdings" pitchFamily="2" charset="2"/>
              <a:buChar char="§"/>
              <a:defRPr/>
            </a:pPr>
            <a:endParaRPr lang="he-IL" dirty="0">
              <a:solidFill>
                <a:prstClr val="black"/>
              </a:solidFill>
              <a:latin typeface="Arial"/>
              <a:cs typeface="Arial"/>
            </a:endParaRPr>
          </a:p>
          <a:p>
            <a:pPr marL="285750" indent="-285750" fontAlgn="auto">
              <a:spcBef>
                <a:spcPts val="0"/>
              </a:spcBef>
              <a:spcAft>
                <a:spcPts val="0"/>
              </a:spcAft>
              <a:buFont typeface="Wingdings" pitchFamily="2" charset="2"/>
              <a:buChar char="§"/>
              <a:defRPr/>
            </a:pPr>
            <a:endParaRPr lang="he-IL" dirty="0">
              <a:solidFill>
                <a:prstClr val="black"/>
              </a:solidFill>
              <a:latin typeface="Arial"/>
              <a:cs typeface="Aria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שאלות העוסקות במרכיבי הניסוי ובתוצאותיו</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23B5961-8E19-4779-9A83-830811CAE4DA}" type="slidenum">
              <a:rPr lang="he-IL" sz="1000" smtClean="0">
                <a:solidFill>
                  <a:prstClr val="black">
                    <a:lumMod val="50000"/>
                    <a:lumOff val="50000"/>
                  </a:prstClr>
                </a:solidFill>
              </a:rPr>
              <a:pPr fontAlgn="base">
                <a:spcBef>
                  <a:spcPct val="0"/>
                </a:spcBef>
                <a:spcAft>
                  <a:spcPct val="0"/>
                </a:spcAft>
                <a:defRPr/>
              </a:pPr>
              <a:t>4</a:t>
            </a:fld>
            <a:endParaRPr lang="he-IL" sz="1000" dirty="0" smtClean="0">
              <a:solidFill>
                <a:prstClr val="black">
                  <a:lumMod val="50000"/>
                  <a:lumOff val="50000"/>
                </a:prst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שאלה 15: תכנון ניסוי איכותי</a:t>
            </a:r>
            <a:endParaRPr lang="he-IL" sz="1800" dirty="0" smtClean="0"/>
          </a:p>
        </p:txBody>
      </p:sp>
      <p:sp>
        <p:nvSpPr>
          <p:cNvPr id="18" name="Slide Number Placeholder 8"/>
          <p:cNvSpPr>
            <a:spLocks noGrp="1"/>
          </p:cNvSpPr>
          <p:nvPr>
            <p:ph type="sldNum" sz="quarter" idx="12"/>
          </p:nvPr>
        </p:nvSpPr>
        <p:spPr bwMode="auto">
          <a:xfrm>
            <a:off x="179388"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8EB3700-ED46-4A54-8757-854DC425E303}" type="slidenum">
              <a:rPr lang="he-IL" sz="1000" smtClean="0">
                <a:solidFill>
                  <a:prstClr val="black">
                    <a:lumMod val="50000"/>
                    <a:lumOff val="50000"/>
                  </a:prstClr>
                </a:solidFill>
              </a:rPr>
              <a:pPr fontAlgn="base">
                <a:spcBef>
                  <a:spcPct val="0"/>
                </a:spcBef>
                <a:spcAft>
                  <a:spcPct val="0"/>
                </a:spcAft>
                <a:defRPr/>
              </a:pPr>
              <a:t>40</a:t>
            </a:fld>
            <a:endParaRPr lang="he-IL" sz="1000" dirty="0" smtClean="0">
              <a:solidFill>
                <a:prstClr val="black">
                  <a:lumMod val="50000"/>
                  <a:lumOff val="50000"/>
                </a:prstClr>
              </a:solidFill>
            </a:endParaRPr>
          </a:p>
        </p:txBody>
      </p:sp>
      <p:sp>
        <p:nvSpPr>
          <p:cNvPr id="7" name="TextBox 6"/>
          <p:cNvSpPr txBox="1"/>
          <p:nvPr/>
        </p:nvSpPr>
        <p:spPr>
          <a:xfrm>
            <a:off x="531813" y="533400"/>
            <a:ext cx="8183562" cy="120015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15: </a:t>
            </a:r>
          </a:p>
          <a:p>
            <a:pPr fontAlgn="auto">
              <a:spcBef>
                <a:spcPts val="0"/>
              </a:spcBef>
              <a:spcAft>
                <a:spcPts val="0"/>
              </a:spcAft>
              <a:defRPr/>
            </a:pPr>
            <a:r>
              <a:rPr lang="he-IL" dirty="0">
                <a:solidFill>
                  <a:srgbClr val="1D4C72"/>
                </a:solidFill>
                <a:latin typeface="Arial"/>
                <a:cs typeface="Arial"/>
              </a:rPr>
              <a:t>כשמוסיפים למי חמצן חתיכת תפוח אדמה הם </a:t>
            </a:r>
            <a:r>
              <a:rPr lang="he-IL" dirty="0">
                <a:solidFill>
                  <a:schemeClr val="tx2"/>
                </a:solidFill>
                <a:latin typeface="Arial"/>
                <a:cs typeface="Arial"/>
              </a:rPr>
              <a:t>מתפרקים למים ולחמצן הנפלט </a:t>
            </a:r>
            <a:r>
              <a:rPr lang="he-IL" dirty="0" smtClean="0">
                <a:solidFill>
                  <a:schemeClr val="tx2"/>
                </a:solidFill>
                <a:latin typeface="Arial"/>
                <a:cs typeface="Arial"/>
              </a:rPr>
              <a:t>בתור בועות </a:t>
            </a:r>
            <a:r>
              <a:rPr lang="he-IL" dirty="0">
                <a:solidFill>
                  <a:schemeClr val="tx2"/>
                </a:solidFill>
                <a:latin typeface="Arial"/>
                <a:cs typeface="Arial"/>
              </a:rPr>
              <a:t>גז. תכננו ניסוי לבדיקת השאלה: "מה גורם לפירוק מי חמצן בנוכחות רקמת תפוח אדמה?" בעזרת מילוי הטבלה.</a:t>
            </a:r>
          </a:p>
        </p:txBody>
      </p:sp>
      <p:graphicFrame>
        <p:nvGraphicFramePr>
          <p:cNvPr id="9" name="טבלה 8"/>
          <p:cNvGraphicFramePr>
            <a:graphicFrameLocks noGrp="1"/>
          </p:cNvGraphicFramePr>
          <p:nvPr>
            <p:extLst>
              <p:ext uri="{D42A27DB-BD31-4B8C-83A1-F6EECF244321}">
                <p14:modId xmlns:p14="http://schemas.microsoft.com/office/powerpoint/2010/main" val="1267942868"/>
              </p:ext>
            </p:extLst>
          </p:nvPr>
        </p:nvGraphicFramePr>
        <p:xfrm>
          <a:off x="611188" y="1820863"/>
          <a:ext cx="7978775" cy="4632640"/>
        </p:xfrm>
        <a:graphic>
          <a:graphicData uri="http://schemas.openxmlformats.org/drawingml/2006/table">
            <a:tbl>
              <a:tblPr rtl="1" firstRow="1" bandRow="1">
                <a:tableStyleId>{5940675A-B579-460E-94D1-54222C63F5DA}</a:tableStyleId>
              </a:tblPr>
              <a:tblGrid>
                <a:gridCol w="2473897"/>
                <a:gridCol w="5504878"/>
              </a:tblGrid>
              <a:tr h="579041">
                <a:tc>
                  <a:txBody>
                    <a:bodyPr/>
                    <a:lstStyle/>
                    <a:p>
                      <a:pPr rtl="1"/>
                      <a:r>
                        <a:rPr lang="he-IL" sz="1600" b="1" dirty="0" smtClean="0">
                          <a:solidFill>
                            <a:schemeClr val="tx2"/>
                          </a:solidFill>
                        </a:rPr>
                        <a:t>השערה</a:t>
                      </a:r>
                      <a:endParaRPr lang="he-IL" sz="1600" b="1" dirty="0">
                        <a:solidFill>
                          <a:schemeClr val="tx2"/>
                        </a:solidFill>
                      </a:endParaRPr>
                    </a:p>
                  </a:txBody>
                  <a:tcPr marL="91444" marR="91444" marT="45700" marB="45700"/>
                </a:tc>
                <a:tc>
                  <a:txBody>
                    <a:bodyPr/>
                    <a:lstStyle/>
                    <a:p>
                      <a:pPr rtl="1"/>
                      <a:endParaRPr lang="he-IL" sz="1600" b="1" dirty="0" smtClean="0"/>
                    </a:p>
                    <a:p>
                      <a:pPr rtl="1"/>
                      <a:endParaRPr lang="he-IL" sz="1600" b="1" dirty="0"/>
                    </a:p>
                  </a:txBody>
                  <a:tcPr marL="91444" marR="91444" marT="45700" marB="45700"/>
                </a:tc>
              </a:tr>
              <a:tr h="579041">
                <a:tc>
                  <a:txBody>
                    <a:bodyPr/>
                    <a:lstStyle/>
                    <a:p>
                      <a:pPr rtl="1"/>
                      <a:r>
                        <a:rPr lang="he-IL" sz="1600" b="1" dirty="0" smtClean="0">
                          <a:solidFill>
                            <a:schemeClr val="tx2"/>
                          </a:solidFill>
                        </a:rPr>
                        <a:t>הבסיס הביולוגי להשערה</a:t>
                      </a:r>
                      <a:endParaRPr lang="he-IL" sz="1600" b="1" dirty="0">
                        <a:solidFill>
                          <a:schemeClr val="tx2"/>
                        </a:solidFill>
                      </a:endParaRPr>
                    </a:p>
                  </a:txBody>
                  <a:tcPr marL="91444" marR="91444" marT="45700" marB="45700"/>
                </a:tc>
                <a:tc>
                  <a:txBody>
                    <a:bodyPr/>
                    <a:lstStyle/>
                    <a:p>
                      <a:pPr rtl="1"/>
                      <a:endParaRPr lang="he-IL" sz="1600" b="1" dirty="0" smtClean="0"/>
                    </a:p>
                    <a:p>
                      <a:pPr rtl="1"/>
                      <a:endParaRPr lang="he-IL" sz="1600" b="1" dirty="0" smtClean="0"/>
                    </a:p>
                  </a:txBody>
                  <a:tcPr marL="91444" marR="91444" marT="45700" marB="45700"/>
                </a:tc>
              </a:tr>
              <a:tr h="579041">
                <a:tc>
                  <a:txBody>
                    <a:bodyPr/>
                    <a:lstStyle/>
                    <a:p>
                      <a:pPr rtl="1"/>
                      <a:r>
                        <a:rPr lang="he-IL" sz="1600" b="1" dirty="0" smtClean="0">
                          <a:solidFill>
                            <a:schemeClr val="tx2"/>
                          </a:solidFill>
                        </a:rPr>
                        <a:t>המשתנה הבלתי תלוי</a:t>
                      </a:r>
                      <a:endParaRPr lang="he-IL" sz="1600" b="1" dirty="0">
                        <a:solidFill>
                          <a:schemeClr val="tx2"/>
                        </a:solidFill>
                      </a:endParaRPr>
                    </a:p>
                  </a:txBody>
                  <a:tcPr marL="91444" marR="91444" marT="45700" marB="45700"/>
                </a:tc>
                <a:tc>
                  <a:txBody>
                    <a:bodyPr/>
                    <a:lstStyle/>
                    <a:p>
                      <a:pPr rtl="1"/>
                      <a:endParaRPr lang="he-IL" sz="1600" b="1" dirty="0" smtClean="0"/>
                    </a:p>
                    <a:p>
                      <a:pPr rtl="1"/>
                      <a:endParaRPr lang="he-IL" sz="1600" b="1" dirty="0"/>
                    </a:p>
                  </a:txBody>
                  <a:tcPr marL="91444" marR="91444" marT="45700" marB="45700"/>
                </a:tc>
              </a:tr>
              <a:tr h="579041">
                <a:tc>
                  <a:txBody>
                    <a:bodyPr/>
                    <a:lstStyle/>
                    <a:p>
                      <a:pPr rtl="1"/>
                      <a:r>
                        <a:rPr lang="he-IL" sz="1600" b="1" dirty="0" smtClean="0">
                          <a:solidFill>
                            <a:schemeClr val="tx2"/>
                          </a:solidFill>
                        </a:rPr>
                        <a:t>דרך שינוי המשתנה הבלתי תלוי</a:t>
                      </a:r>
                      <a:endParaRPr lang="he-IL" sz="1600" b="1" dirty="0">
                        <a:solidFill>
                          <a:schemeClr val="tx2"/>
                        </a:solidFill>
                      </a:endParaRPr>
                    </a:p>
                  </a:txBody>
                  <a:tcPr marL="91444" marR="91444" marT="45700" marB="45700"/>
                </a:tc>
                <a:tc>
                  <a:txBody>
                    <a:bodyPr/>
                    <a:lstStyle/>
                    <a:p>
                      <a:pPr rtl="1"/>
                      <a:endParaRPr lang="he-IL" sz="1600" b="1" dirty="0" smtClean="0"/>
                    </a:p>
                    <a:p>
                      <a:pPr rtl="1"/>
                      <a:endParaRPr lang="he-IL" sz="1600" b="1" dirty="0"/>
                    </a:p>
                  </a:txBody>
                  <a:tcPr marL="91444" marR="91444" marT="45700" marB="45700"/>
                </a:tc>
              </a:tr>
              <a:tr h="579041">
                <a:tc>
                  <a:txBody>
                    <a:bodyPr/>
                    <a:lstStyle/>
                    <a:p>
                      <a:pPr rtl="1"/>
                      <a:r>
                        <a:rPr lang="he-IL" sz="1600" b="1" dirty="0" smtClean="0">
                          <a:solidFill>
                            <a:schemeClr val="tx2"/>
                          </a:solidFill>
                        </a:rPr>
                        <a:t>המשתנה התלוי</a:t>
                      </a:r>
                      <a:endParaRPr lang="he-IL" sz="1600" b="1" dirty="0">
                        <a:solidFill>
                          <a:schemeClr val="tx2"/>
                        </a:solidFill>
                      </a:endParaRPr>
                    </a:p>
                  </a:txBody>
                  <a:tcPr marL="91444" marR="91444" marT="45700" marB="45700"/>
                </a:tc>
                <a:tc>
                  <a:txBody>
                    <a:bodyPr/>
                    <a:lstStyle/>
                    <a:p>
                      <a:pPr rtl="1"/>
                      <a:endParaRPr lang="he-IL" sz="1600" b="1" dirty="0" smtClean="0"/>
                    </a:p>
                    <a:p>
                      <a:pPr rtl="1"/>
                      <a:endParaRPr lang="he-IL" sz="1600" b="1" dirty="0"/>
                    </a:p>
                  </a:txBody>
                  <a:tcPr marL="91444" marR="91444" marT="45700" marB="45700"/>
                </a:tc>
              </a:tr>
              <a:tr h="579041">
                <a:tc>
                  <a:txBody>
                    <a:bodyPr/>
                    <a:lstStyle/>
                    <a:p>
                      <a:pPr rtl="1"/>
                      <a:r>
                        <a:rPr lang="he-IL" sz="1600" b="1" dirty="0" smtClean="0">
                          <a:solidFill>
                            <a:schemeClr val="tx2"/>
                          </a:solidFill>
                        </a:rPr>
                        <a:t>דרך מדידת המשתנה התלוי</a:t>
                      </a:r>
                      <a:endParaRPr lang="he-IL" sz="1600" b="1" dirty="0">
                        <a:solidFill>
                          <a:schemeClr val="tx2"/>
                        </a:solidFill>
                      </a:endParaRPr>
                    </a:p>
                  </a:txBody>
                  <a:tcPr marL="91444" marR="91444" marT="45700" marB="45700"/>
                </a:tc>
                <a:tc>
                  <a:txBody>
                    <a:bodyPr/>
                    <a:lstStyle/>
                    <a:p>
                      <a:pPr rtl="1"/>
                      <a:endParaRPr lang="he-IL" sz="1600" b="1" dirty="0" smtClean="0"/>
                    </a:p>
                    <a:p>
                      <a:pPr rtl="1"/>
                      <a:endParaRPr lang="he-IL" sz="1600" b="1" dirty="0"/>
                    </a:p>
                  </a:txBody>
                  <a:tcPr marL="91444" marR="91444" marT="45700" marB="45700"/>
                </a:tc>
              </a:tr>
              <a:tr h="579041">
                <a:tc>
                  <a:txBody>
                    <a:bodyPr/>
                    <a:lstStyle/>
                    <a:p>
                      <a:pPr rtl="1"/>
                      <a:r>
                        <a:rPr lang="he-IL" sz="1600" b="1" dirty="0" smtClean="0">
                          <a:solidFill>
                            <a:schemeClr val="tx2"/>
                          </a:solidFill>
                        </a:rPr>
                        <a:t>הגורמים הקבועים בניסוי</a:t>
                      </a:r>
                      <a:endParaRPr lang="he-IL" sz="1600" b="1" dirty="0">
                        <a:solidFill>
                          <a:schemeClr val="tx2"/>
                        </a:solidFill>
                      </a:endParaRPr>
                    </a:p>
                  </a:txBody>
                  <a:tcPr marL="91444" marR="91444" marT="45700" marB="45700"/>
                </a:tc>
                <a:tc>
                  <a:txBody>
                    <a:bodyPr/>
                    <a:lstStyle/>
                    <a:p>
                      <a:pPr rtl="1"/>
                      <a:endParaRPr lang="he-IL" sz="1600" b="1" dirty="0" smtClean="0"/>
                    </a:p>
                    <a:p>
                      <a:pPr rtl="1"/>
                      <a:endParaRPr lang="he-IL" sz="1600" b="1" dirty="0"/>
                    </a:p>
                  </a:txBody>
                  <a:tcPr marL="91444" marR="91444" marT="45700" marB="45700"/>
                </a:tc>
              </a:tr>
              <a:tr h="579041">
                <a:tc>
                  <a:txBody>
                    <a:bodyPr/>
                    <a:lstStyle/>
                    <a:p>
                      <a:pPr rtl="1"/>
                      <a:r>
                        <a:rPr lang="he-IL" sz="1600" b="1" dirty="0" smtClean="0">
                          <a:solidFill>
                            <a:schemeClr val="tx2"/>
                          </a:solidFill>
                        </a:rPr>
                        <a:t>הבקרה בניסוי</a:t>
                      </a:r>
                      <a:endParaRPr lang="he-IL" sz="1600" b="1" dirty="0">
                        <a:solidFill>
                          <a:schemeClr val="tx2"/>
                        </a:solidFill>
                      </a:endParaRPr>
                    </a:p>
                  </a:txBody>
                  <a:tcPr marL="91444" marR="91444" marT="45700" marB="45700"/>
                </a:tc>
                <a:tc>
                  <a:txBody>
                    <a:bodyPr/>
                    <a:lstStyle/>
                    <a:p>
                      <a:pPr rtl="1"/>
                      <a:endParaRPr lang="he-IL" sz="1600" b="1" dirty="0" smtClean="0"/>
                    </a:p>
                    <a:p>
                      <a:pPr rtl="1"/>
                      <a:endParaRPr lang="he-IL" sz="1600" b="1" dirty="0"/>
                    </a:p>
                  </a:txBody>
                  <a:tcPr marL="91444" marR="91444" marT="45700" marB="4570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p:nvPr/>
        </p:nvSpPr>
        <p:spPr>
          <a:xfrm>
            <a:off x="374650" y="1268413"/>
            <a:ext cx="8286750" cy="5329237"/>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endParaRPr lang="he-IL" dirty="0">
              <a:solidFill>
                <a:prstClr val="black"/>
              </a:solidFill>
            </a:endParaRPr>
          </a:p>
        </p:txBody>
      </p:sp>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44450"/>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6235C386-1A24-4540-8101-55EB70FB5519}" type="slidenum">
              <a:rPr lang="he-IL" sz="1000" smtClean="0">
                <a:solidFill>
                  <a:prstClr val="black">
                    <a:lumMod val="50000"/>
                    <a:lumOff val="50000"/>
                  </a:prstClr>
                </a:solidFill>
              </a:rPr>
              <a:pPr fontAlgn="base">
                <a:spcBef>
                  <a:spcPct val="0"/>
                </a:spcBef>
                <a:spcAft>
                  <a:spcPct val="0"/>
                </a:spcAft>
                <a:defRPr/>
              </a:pPr>
              <a:t>41</a:t>
            </a:fld>
            <a:endParaRPr lang="he-IL" sz="1000" dirty="0" smtClean="0">
              <a:solidFill>
                <a:prstClr val="black">
                  <a:lumMod val="50000"/>
                  <a:lumOff val="50000"/>
                </a:prstClr>
              </a:solidFill>
            </a:endParaRPr>
          </a:p>
        </p:txBody>
      </p:sp>
      <p:sp>
        <p:nvSpPr>
          <p:cNvPr id="7" name="TextBox 6"/>
          <p:cNvSpPr txBox="1"/>
          <p:nvPr/>
        </p:nvSpPr>
        <p:spPr>
          <a:xfrm>
            <a:off x="531813" y="533400"/>
            <a:ext cx="8183562" cy="369888"/>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15:</a:t>
            </a:r>
          </a:p>
        </p:txBody>
      </p:sp>
      <p:graphicFrame>
        <p:nvGraphicFramePr>
          <p:cNvPr id="9" name="טבלה 8"/>
          <p:cNvGraphicFramePr>
            <a:graphicFrameLocks noGrp="1"/>
          </p:cNvGraphicFramePr>
          <p:nvPr>
            <p:extLst>
              <p:ext uri="{D42A27DB-BD31-4B8C-83A1-F6EECF244321}">
                <p14:modId xmlns:p14="http://schemas.microsoft.com/office/powerpoint/2010/main" val="3533777174"/>
              </p:ext>
            </p:extLst>
          </p:nvPr>
        </p:nvGraphicFramePr>
        <p:xfrm>
          <a:off x="539750" y="1812925"/>
          <a:ext cx="7978775" cy="4495813"/>
        </p:xfrm>
        <a:graphic>
          <a:graphicData uri="http://schemas.openxmlformats.org/drawingml/2006/table">
            <a:tbl>
              <a:tblPr rtl="1" firstRow="1" bandRow="1">
                <a:tableStyleId>{5940675A-B579-460E-94D1-54222C63F5DA}</a:tableStyleId>
              </a:tblPr>
              <a:tblGrid>
                <a:gridCol w="2473897"/>
                <a:gridCol w="5504878"/>
              </a:tblGrid>
              <a:tr h="579120">
                <a:tc>
                  <a:txBody>
                    <a:bodyPr/>
                    <a:lstStyle/>
                    <a:p>
                      <a:pPr rtl="1"/>
                      <a:r>
                        <a:rPr lang="he-IL" sz="1600" b="1" dirty="0" smtClean="0"/>
                        <a:t>השערה</a:t>
                      </a:r>
                      <a:endParaRPr lang="he-IL" sz="1600" b="1" dirty="0"/>
                    </a:p>
                  </a:txBody>
                  <a:tcPr marL="91444" marR="91444" marT="45721" marB="45721"/>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600" b="0" dirty="0" smtClean="0"/>
                        <a:t>בתפוח האדמה יש אנזים המזרז פירוק מי חמצן.</a:t>
                      </a:r>
                    </a:p>
                    <a:p>
                      <a:pPr rtl="1"/>
                      <a:endParaRPr lang="he-IL" sz="1600" b="0" dirty="0"/>
                    </a:p>
                  </a:txBody>
                  <a:tcPr marL="91444" marR="91444" marT="45721" marB="45721"/>
                </a:tc>
              </a:tr>
              <a:tr h="1066801">
                <a:tc>
                  <a:txBody>
                    <a:bodyPr/>
                    <a:lstStyle/>
                    <a:p>
                      <a:pPr rtl="1"/>
                      <a:r>
                        <a:rPr lang="he-IL" sz="1600" b="1" dirty="0" smtClean="0"/>
                        <a:t>הבסיס הביולוגי להשערה</a:t>
                      </a:r>
                      <a:endParaRPr lang="he-IL" sz="1600" b="1" dirty="0"/>
                    </a:p>
                  </a:txBody>
                  <a:tcPr marL="91444" marR="91444" marT="45721" marB="45721"/>
                </a:tc>
                <a:tc>
                  <a:txBody>
                    <a:bodyPr/>
                    <a:lstStyle/>
                    <a:p>
                      <a:pPr rtl="1"/>
                      <a:r>
                        <a:rPr lang="he-IL" sz="1600" b="0" dirty="0" smtClean="0"/>
                        <a:t>מי חמצן נוצרים בתהליכים מטבוליים בתאי אורגניזמים רבים.</a:t>
                      </a:r>
                    </a:p>
                    <a:p>
                      <a:pPr rtl="1"/>
                      <a:r>
                        <a:rPr lang="he-IL" sz="1600" b="0" dirty="0" smtClean="0"/>
                        <a:t>מי החמצן הם חומר רעיל העלול להזיק לתאים. ידוע שבתאי אורגניזמים רבים, כולל צמחים, מצוי האנזים קטלאז, המזרז פירוק </a:t>
                      </a:r>
                    </a:p>
                    <a:p>
                      <a:pPr rtl="1"/>
                      <a:r>
                        <a:rPr lang="he-IL" sz="1600" b="0" dirty="0" smtClean="0"/>
                        <a:t>מי חמצן. פעילות האנזים מונעת את הצטברות מי החמצן. </a:t>
                      </a:r>
                    </a:p>
                  </a:txBody>
                  <a:tcPr marL="91444" marR="91444" marT="45721" marB="45721"/>
                </a:tc>
              </a:tr>
              <a:tr h="370841">
                <a:tc>
                  <a:txBody>
                    <a:bodyPr/>
                    <a:lstStyle/>
                    <a:p>
                      <a:pPr rtl="1"/>
                      <a:r>
                        <a:rPr lang="he-IL" sz="1600" b="1" dirty="0" smtClean="0"/>
                        <a:t>המשתנה הבלתי תלוי</a:t>
                      </a:r>
                      <a:endParaRPr lang="he-IL" sz="1600" b="1" dirty="0"/>
                    </a:p>
                  </a:txBody>
                  <a:tcPr marL="91444" marR="91444" marT="45721" marB="45721"/>
                </a:tc>
                <a:tc>
                  <a:txBody>
                    <a:bodyPr/>
                    <a:lstStyle/>
                    <a:p>
                      <a:pPr rtl="1"/>
                      <a:r>
                        <a:rPr lang="he-IL" sz="1600" b="0" dirty="0" smtClean="0"/>
                        <a:t>הירק (תפוח אדמה).</a:t>
                      </a:r>
                      <a:endParaRPr lang="he-IL" sz="1600" b="0" dirty="0"/>
                    </a:p>
                  </a:txBody>
                  <a:tcPr marL="91444" marR="91444" marT="45721" marB="45721"/>
                </a:tc>
              </a:tr>
              <a:tr h="579119">
                <a:tc>
                  <a:txBody>
                    <a:bodyPr/>
                    <a:lstStyle/>
                    <a:p>
                      <a:pPr rtl="1"/>
                      <a:r>
                        <a:rPr lang="he-IL" sz="1600" b="1" dirty="0" smtClean="0"/>
                        <a:t>דרך שינוי המשתנה </a:t>
                      </a:r>
                      <a:r>
                        <a:rPr lang="he-IL" sz="1600" b="1" dirty="0" smtClean="0">
                          <a:solidFill>
                            <a:schemeClr val="tx1"/>
                          </a:solidFill>
                        </a:rPr>
                        <a:t>הבלתי </a:t>
                      </a:r>
                      <a:r>
                        <a:rPr lang="he-IL" sz="1600" b="1" dirty="0" smtClean="0"/>
                        <a:t>תלוי</a:t>
                      </a:r>
                      <a:endParaRPr lang="he-IL" sz="1600" b="1" dirty="0"/>
                    </a:p>
                  </a:txBody>
                  <a:tcPr marL="91444" marR="91444" marT="45721" marB="45721"/>
                </a:tc>
                <a:tc>
                  <a:txBody>
                    <a:bodyPr/>
                    <a:lstStyle/>
                    <a:p>
                      <a:pPr rtl="1"/>
                      <a:r>
                        <a:rPr lang="he-IL" sz="1600" b="0" dirty="0" smtClean="0"/>
                        <a:t>הכנת מיצוי מתפוח אדמה.</a:t>
                      </a:r>
                      <a:endParaRPr lang="he-IL" sz="1600" b="0" dirty="0"/>
                    </a:p>
                  </a:txBody>
                  <a:tcPr marL="91444" marR="91444" marT="45721" marB="45721"/>
                </a:tc>
              </a:tr>
              <a:tr h="370841">
                <a:tc>
                  <a:txBody>
                    <a:bodyPr/>
                    <a:lstStyle/>
                    <a:p>
                      <a:pPr rtl="1"/>
                      <a:r>
                        <a:rPr lang="he-IL" sz="1600" b="1" dirty="0" smtClean="0"/>
                        <a:t>המשתנה התלוי</a:t>
                      </a:r>
                      <a:endParaRPr lang="he-IL" sz="1600" b="1" dirty="0"/>
                    </a:p>
                  </a:txBody>
                  <a:tcPr marL="91444" marR="91444" marT="45721" marB="45721"/>
                </a:tc>
                <a:tc>
                  <a:txBody>
                    <a:bodyPr/>
                    <a:lstStyle/>
                    <a:p>
                      <a:pPr rtl="1"/>
                      <a:r>
                        <a:rPr lang="he-IL" sz="1600" b="0" dirty="0" smtClean="0"/>
                        <a:t>פירוק מי חמצן.</a:t>
                      </a:r>
                      <a:endParaRPr lang="he-IL" sz="1600" b="0" dirty="0"/>
                    </a:p>
                  </a:txBody>
                  <a:tcPr marL="91444" marR="91444" marT="45721" marB="45721"/>
                </a:tc>
              </a:tr>
              <a:tr h="370841">
                <a:tc>
                  <a:txBody>
                    <a:bodyPr/>
                    <a:lstStyle/>
                    <a:p>
                      <a:pPr rtl="1"/>
                      <a:r>
                        <a:rPr lang="he-IL" sz="1600" b="1" dirty="0" smtClean="0"/>
                        <a:t>דרך מדידת המשתנה התלוי</a:t>
                      </a:r>
                      <a:endParaRPr lang="he-IL" sz="1600" b="1" dirty="0"/>
                    </a:p>
                  </a:txBody>
                  <a:tcPr marL="91444" marR="91444" marT="45721" marB="45721"/>
                </a:tc>
                <a:tc>
                  <a:txBody>
                    <a:bodyPr/>
                    <a:lstStyle/>
                    <a:p>
                      <a:pPr rtl="1"/>
                      <a:r>
                        <a:rPr lang="he-IL" sz="1600" b="0" dirty="0" smtClean="0"/>
                        <a:t>תצפית:</a:t>
                      </a:r>
                      <a:r>
                        <a:rPr lang="he-IL" sz="1600" b="0" baseline="0" dirty="0" smtClean="0"/>
                        <a:t> אם נפלטות בועות חמצן.</a:t>
                      </a:r>
                      <a:endParaRPr lang="he-IL" sz="1600" b="0" dirty="0"/>
                    </a:p>
                  </a:txBody>
                  <a:tcPr marL="91444" marR="91444" marT="45721" marB="45721"/>
                </a:tc>
              </a:tr>
              <a:tr h="579120">
                <a:tc>
                  <a:txBody>
                    <a:bodyPr/>
                    <a:lstStyle/>
                    <a:p>
                      <a:pPr rtl="1"/>
                      <a:r>
                        <a:rPr lang="he-IL" sz="1600" b="1" dirty="0" smtClean="0"/>
                        <a:t>הגורמים הקבועים בניסוי</a:t>
                      </a:r>
                      <a:endParaRPr lang="he-IL" sz="1600" b="1" dirty="0"/>
                    </a:p>
                  </a:txBody>
                  <a:tcPr marL="91444" marR="91444" marT="45721" marB="45721"/>
                </a:tc>
                <a:tc>
                  <a:txBody>
                    <a:bodyPr/>
                    <a:lstStyle/>
                    <a:p>
                      <a:pPr rtl="1"/>
                      <a:r>
                        <a:rPr lang="he-IL" sz="1600" b="0" baseline="0" dirty="0" smtClean="0"/>
                        <a:t>הטמפרטורה במהלך הניסוי, ה</a:t>
                      </a:r>
                      <a:r>
                        <a:rPr lang="he-IL" sz="1600" b="0" baseline="0" dirty="0" smtClean="0">
                          <a:latin typeface="Arial"/>
                          <a:cs typeface="Arial"/>
                        </a:rPr>
                        <a:t>־</a:t>
                      </a:r>
                      <a:r>
                        <a:rPr lang="en-US" sz="1600" b="0" baseline="0" dirty="0" smtClean="0"/>
                        <a:t>pH</a:t>
                      </a:r>
                      <a:r>
                        <a:rPr lang="he-IL" sz="1600" b="0" baseline="0" dirty="0" smtClean="0"/>
                        <a:t> במבחנות, משך התהליך, </a:t>
                      </a:r>
                    </a:p>
                    <a:p>
                      <a:pPr rtl="1"/>
                      <a:r>
                        <a:rPr lang="he-IL" sz="1600" b="0" baseline="0" dirty="0" smtClean="0"/>
                        <a:t>ריכוז ונפח תמיסת מי החמצן שהוספה למבחנות.</a:t>
                      </a:r>
                      <a:endParaRPr lang="he-IL" sz="1600" b="0" dirty="0"/>
                    </a:p>
                  </a:txBody>
                  <a:tcPr marL="91444" marR="91444" marT="45721" marB="45721"/>
                </a:tc>
              </a:tr>
              <a:tr h="579119">
                <a:tc>
                  <a:txBody>
                    <a:bodyPr/>
                    <a:lstStyle/>
                    <a:p>
                      <a:pPr rtl="1"/>
                      <a:r>
                        <a:rPr lang="he-IL" sz="1600" b="1" dirty="0" smtClean="0"/>
                        <a:t>הבקרה בניסוי</a:t>
                      </a:r>
                      <a:endParaRPr lang="he-IL" sz="1600" b="1" dirty="0"/>
                    </a:p>
                  </a:txBody>
                  <a:tcPr marL="91444" marR="91444" marT="45721" marB="45721"/>
                </a:tc>
                <a:tc>
                  <a:txBody>
                    <a:bodyPr/>
                    <a:lstStyle/>
                    <a:p>
                      <a:pPr rtl="1"/>
                      <a:r>
                        <a:rPr lang="he-IL" sz="1600" b="0" baseline="0" dirty="0" smtClean="0">
                          <a:solidFill>
                            <a:schemeClr val="tx1"/>
                          </a:solidFill>
                        </a:rPr>
                        <a:t>בקרה בלי הגורם הנבדק (מבחנה בלי מיצוי, רק עם מי חמצן).</a:t>
                      </a:r>
                    </a:p>
                    <a:p>
                      <a:pPr rtl="1"/>
                      <a:r>
                        <a:rPr lang="he-IL" sz="1600" b="0" baseline="0" dirty="0" smtClean="0">
                          <a:solidFill>
                            <a:schemeClr val="tx1"/>
                          </a:solidFill>
                        </a:rPr>
                        <a:t>בקרה נוספת: מי חמצן ורקמת תפוח אדמה </a:t>
                      </a:r>
                      <a:r>
                        <a:rPr lang="he-IL" sz="1600" b="0" baseline="0" dirty="0" smtClean="0"/>
                        <a:t>שהורתחה.</a:t>
                      </a:r>
                      <a:endParaRPr lang="he-IL" sz="1600" b="0" dirty="0"/>
                    </a:p>
                  </a:txBody>
                  <a:tcPr marL="91444" marR="91444" marT="45721" marB="45721"/>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26" name="TextBox 25"/>
          <p:cNvSpPr txBox="1"/>
          <p:nvPr/>
        </p:nvSpPr>
        <p:spPr>
          <a:xfrm>
            <a:off x="477838" y="476250"/>
            <a:ext cx="8358187" cy="2281238"/>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dirty="0">
                <a:solidFill>
                  <a:prstClr val="black"/>
                </a:solidFill>
              </a:rPr>
              <a:t>על מנת ללמוד להבין ולזהות את סוגי השאלות השונים ניקח לדוגמה ניסוי העוסק באנזימים.</a:t>
            </a:r>
          </a:p>
          <a:p>
            <a:pPr fontAlgn="auto">
              <a:spcBef>
                <a:spcPts val="0"/>
              </a:spcBef>
              <a:spcAft>
                <a:spcPts val="0"/>
              </a:spcAft>
              <a:defRPr/>
            </a:pPr>
            <a:r>
              <a:rPr lang="he-IL" dirty="0">
                <a:solidFill>
                  <a:prstClr val="black"/>
                </a:solidFill>
                <a:latin typeface="Arial"/>
                <a:cs typeface="Arial"/>
              </a:rPr>
              <a:t>שאלת </a:t>
            </a:r>
            <a:r>
              <a:rPr lang="he-IL" dirty="0">
                <a:latin typeface="Arial"/>
                <a:cs typeface="Arial"/>
              </a:rPr>
              <a:t>החקר </a:t>
            </a:r>
            <a:r>
              <a:rPr lang="he-IL" dirty="0" smtClean="0">
                <a:latin typeface="Arial"/>
                <a:cs typeface="Arial"/>
              </a:rPr>
              <a:t>שאנו </a:t>
            </a:r>
            <a:r>
              <a:rPr lang="he-IL" dirty="0">
                <a:latin typeface="Arial"/>
                <a:cs typeface="Arial"/>
              </a:rPr>
              <a:t>רוצים לבדוק היא:</a:t>
            </a:r>
          </a:p>
          <a:p>
            <a:pPr fontAlgn="auto">
              <a:spcBef>
                <a:spcPts val="0"/>
              </a:spcBef>
              <a:spcAft>
                <a:spcPts val="0"/>
              </a:spcAft>
              <a:defRPr/>
            </a:pPr>
            <a:r>
              <a:rPr lang="he-IL" dirty="0">
                <a:latin typeface="Arial"/>
                <a:cs typeface="Arial"/>
              </a:rPr>
              <a:t>האם יש קשר בין ריכוז </a:t>
            </a:r>
            <a:r>
              <a:rPr lang="he-IL" dirty="0">
                <a:solidFill>
                  <a:prstClr val="black"/>
                </a:solidFill>
                <a:latin typeface="Arial"/>
                <a:cs typeface="Arial"/>
              </a:rPr>
              <a:t>המצע לבין קצב פעילות האנזים?</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endParaRPr lang="he-IL" dirty="0">
              <a:solidFill>
                <a:prstClr val="black">
                  <a:lumMod val="50000"/>
                  <a:lumOff val="50000"/>
                </a:prstClr>
              </a:solidFill>
              <a:latin typeface="Arial"/>
              <a:cs typeface="Aria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שאלה 1: תכנון ניסוי</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7EBE3D1D-53EC-478B-BE3A-B55BF22E6868}" type="slidenum">
              <a:rPr lang="he-IL" sz="1000" smtClean="0">
                <a:solidFill>
                  <a:prstClr val="black">
                    <a:lumMod val="50000"/>
                    <a:lumOff val="50000"/>
                  </a:prstClr>
                </a:solidFill>
              </a:rPr>
              <a:pPr fontAlgn="base">
                <a:spcBef>
                  <a:spcPct val="0"/>
                </a:spcBef>
                <a:spcAft>
                  <a:spcPct val="0"/>
                </a:spcAft>
                <a:defRPr/>
              </a:pPr>
              <a:t>5</a:t>
            </a:fld>
            <a:endParaRPr lang="he-IL" sz="1000" dirty="0" smtClean="0">
              <a:solidFill>
                <a:prstClr val="black">
                  <a:lumMod val="50000"/>
                  <a:lumOff val="50000"/>
                </a:prstClr>
              </a:solidFill>
            </a:endParaRPr>
          </a:p>
        </p:txBody>
      </p:sp>
      <p:sp>
        <p:nvSpPr>
          <p:cNvPr id="10" name="TextBox 9"/>
          <p:cNvSpPr txBox="1"/>
          <p:nvPr/>
        </p:nvSpPr>
        <p:spPr>
          <a:xfrm>
            <a:off x="511175" y="1617663"/>
            <a:ext cx="8183563" cy="2030412"/>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dirty="0">
                <a:solidFill>
                  <a:srgbClr val="1D4C72"/>
                </a:solidFill>
                <a:latin typeface="Arial"/>
                <a:cs typeface="Arial"/>
              </a:rPr>
              <a:t>שאלה 1:</a:t>
            </a:r>
          </a:p>
          <a:p>
            <a:pPr fontAlgn="auto">
              <a:spcBef>
                <a:spcPts val="0"/>
              </a:spcBef>
              <a:spcAft>
                <a:spcPts val="0"/>
              </a:spcAft>
              <a:defRPr/>
            </a:pPr>
            <a:r>
              <a:rPr lang="he-IL" dirty="0">
                <a:solidFill>
                  <a:srgbClr val="1D4C72"/>
                </a:solidFill>
                <a:latin typeface="Arial"/>
                <a:cs typeface="Arial"/>
              </a:rPr>
              <a:t>תכננו ניסוי לבדיקת שאלת החקר.</a:t>
            </a:r>
          </a:p>
          <a:p>
            <a:pPr fontAlgn="auto">
              <a:spcBef>
                <a:spcPts val="0"/>
              </a:spcBef>
              <a:spcAft>
                <a:spcPts val="0"/>
              </a:spcAft>
              <a:defRPr/>
            </a:pPr>
            <a:r>
              <a:rPr lang="he-IL" dirty="0">
                <a:solidFill>
                  <a:srgbClr val="1D4C72"/>
                </a:solidFill>
                <a:latin typeface="Arial"/>
                <a:cs typeface="Arial"/>
              </a:rPr>
              <a:t>לרשותכם: מבחנות, תמיסת אנזים, תמיסת מצע.</a:t>
            </a:r>
          </a:p>
          <a:p>
            <a:pPr fontAlgn="auto">
              <a:spcBef>
                <a:spcPts val="0"/>
              </a:spcBef>
              <a:spcAft>
                <a:spcPts val="0"/>
              </a:spcAft>
              <a:defRPr/>
            </a:pPr>
            <a:r>
              <a:rPr lang="he-IL" dirty="0">
                <a:solidFill>
                  <a:srgbClr val="1D4C72"/>
                </a:solidFill>
                <a:latin typeface="Arial"/>
                <a:cs typeface="Arial"/>
              </a:rPr>
              <a:t>נניח שאנו רוצים לבדוק את קצב פירוק מי חמצן ע"י האנזים קטלאז. </a:t>
            </a:r>
          </a:p>
          <a:p>
            <a:pPr fontAlgn="auto">
              <a:spcBef>
                <a:spcPts val="0"/>
              </a:spcBef>
              <a:spcAft>
                <a:spcPts val="0"/>
              </a:spcAft>
              <a:defRPr/>
            </a:pPr>
            <a:r>
              <a:rPr lang="he-IL" dirty="0">
                <a:solidFill>
                  <a:srgbClr val="1D4C72"/>
                </a:solidFill>
                <a:latin typeface="Arial"/>
                <a:cs typeface="Arial"/>
              </a:rPr>
              <a:t>מי חמצן מפורקים ע"י האנזים למים ולחמצן. </a:t>
            </a:r>
            <a:r>
              <a:rPr lang="he-IL" dirty="0">
                <a:solidFill>
                  <a:schemeClr val="tx2"/>
                </a:solidFill>
                <a:latin typeface="Arial"/>
                <a:cs typeface="Arial"/>
              </a:rPr>
              <a:t>החמצן נפלט </a:t>
            </a:r>
            <a:r>
              <a:rPr lang="he-IL" dirty="0" smtClean="0">
                <a:solidFill>
                  <a:schemeClr val="tx2"/>
                </a:solidFill>
                <a:latin typeface="Arial"/>
                <a:cs typeface="Arial"/>
              </a:rPr>
              <a:t>בתור בועות </a:t>
            </a:r>
            <a:r>
              <a:rPr lang="he-IL" dirty="0">
                <a:solidFill>
                  <a:schemeClr val="tx2"/>
                </a:solidFill>
                <a:latin typeface="Arial"/>
                <a:cs typeface="Arial"/>
              </a:rPr>
              <a:t>גז. </a:t>
            </a:r>
          </a:p>
          <a:p>
            <a:pPr fontAlgn="auto">
              <a:spcBef>
                <a:spcPts val="0"/>
              </a:spcBef>
              <a:spcAft>
                <a:spcPts val="0"/>
              </a:spcAft>
              <a:defRPr/>
            </a:pPr>
            <a:r>
              <a:rPr lang="he-IL" dirty="0">
                <a:solidFill>
                  <a:schemeClr val="tx2"/>
                </a:solidFill>
                <a:latin typeface="Arial"/>
                <a:cs typeface="Arial"/>
              </a:rPr>
              <a:t>אחת הדרכים למדידת קצב פעילות הקטלאז היא: </a:t>
            </a:r>
          </a:p>
          <a:p>
            <a:pPr fontAlgn="auto">
              <a:spcBef>
                <a:spcPts val="0"/>
              </a:spcBef>
              <a:spcAft>
                <a:spcPts val="0"/>
              </a:spcAft>
              <a:defRPr/>
            </a:pPr>
            <a:r>
              <a:rPr lang="he-IL" dirty="0">
                <a:solidFill>
                  <a:srgbClr val="1D4C72"/>
                </a:solidFill>
                <a:latin typeface="Arial"/>
                <a:cs typeface="Arial"/>
              </a:rPr>
              <a:t>מדידת גובה שכבת בועות החמצן שנוצרת במבחנה. </a:t>
            </a:r>
            <a:endParaRPr lang="he-IL" dirty="0">
              <a:solidFill>
                <a:schemeClr val="accent6">
                  <a:lumMod val="50000"/>
                  <a:lumOff val="50000"/>
                </a:schemeClr>
              </a:solidFill>
              <a:latin typeface="Arial"/>
              <a:cs typeface="Arial"/>
            </a:endParaRPr>
          </a:p>
        </p:txBody>
      </p:sp>
      <p:grpSp>
        <p:nvGrpSpPr>
          <p:cNvPr id="44039" name="קבוצה 6"/>
          <p:cNvGrpSpPr>
            <a:grpSpLocks/>
          </p:cNvGrpSpPr>
          <p:nvPr/>
        </p:nvGrpSpPr>
        <p:grpSpPr bwMode="auto">
          <a:xfrm>
            <a:off x="3001963" y="4581525"/>
            <a:ext cx="1392237" cy="2039938"/>
            <a:chOff x="2243459" y="4409111"/>
            <a:chExt cx="1392437" cy="2039732"/>
          </a:xfrm>
        </p:grpSpPr>
        <p:pic>
          <p:nvPicPr>
            <p:cNvPr id="440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3459" y="4409111"/>
              <a:ext cx="1392437" cy="203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מלבן 13"/>
            <p:cNvSpPr/>
            <p:nvPr/>
          </p:nvSpPr>
          <p:spPr>
            <a:xfrm>
              <a:off x="2721911" y="5723964"/>
              <a:ext cx="556563" cy="3693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100000" b="100000"/>
              </a:path>
              <a:tileRect t="-100000" r="-100000"/>
            </a:gradFill>
            <a:scene3d>
              <a:camera prst="orthographicFront"/>
              <a:lightRig rig="threePt" dir="t"/>
            </a:scene3d>
            <a:sp3d>
              <a:bevelT/>
            </a:sp3d>
          </p:spPr>
          <p:txBody>
            <a:bodyPr wrap="none">
              <a:spAutoFit/>
              <a:sp3d extrusionH="57150">
                <a:bevelT w="38100" h="38100"/>
              </a:sp3d>
            </a:bodyPr>
            <a:lstStyle/>
            <a:p>
              <a:pPr>
                <a:defRPr/>
              </a:pPr>
              <a:r>
                <a:rPr lang="he-IL" dirty="0">
                  <a:solidFill>
                    <a:srgbClr val="1D4C72"/>
                  </a:solidFill>
                  <a:latin typeface="Arial"/>
                  <a:cs typeface="Arial"/>
                </a:rPr>
                <a:t>מצע</a:t>
              </a:r>
              <a:endParaRPr lang="he-IL" dirty="0"/>
            </a:p>
          </p:txBody>
        </p:sp>
      </p:grpSp>
      <p:grpSp>
        <p:nvGrpSpPr>
          <p:cNvPr id="44040" name="קבוצה 2"/>
          <p:cNvGrpSpPr>
            <a:grpSpLocks/>
          </p:cNvGrpSpPr>
          <p:nvPr/>
        </p:nvGrpSpPr>
        <p:grpSpPr bwMode="auto">
          <a:xfrm>
            <a:off x="5148263" y="4294188"/>
            <a:ext cx="2609850" cy="2203450"/>
            <a:chOff x="5724128" y="4091022"/>
            <a:chExt cx="2609947" cy="2203471"/>
          </a:xfrm>
        </p:grpSpPr>
        <p:sp>
          <p:nvSpPr>
            <p:cNvPr id="16" name="פחית 15"/>
            <p:cNvSpPr/>
            <p:nvPr/>
          </p:nvSpPr>
          <p:spPr bwMode="auto">
            <a:xfrm>
              <a:off x="5724128" y="4091022"/>
              <a:ext cx="377839" cy="22002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5" name="פחית 24"/>
            <p:cNvSpPr/>
            <p:nvPr/>
          </p:nvSpPr>
          <p:spPr bwMode="auto">
            <a:xfrm>
              <a:off x="7956236" y="4091022"/>
              <a:ext cx="377839" cy="22002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7" name="פחית 26"/>
            <p:cNvSpPr/>
            <p:nvPr/>
          </p:nvSpPr>
          <p:spPr bwMode="auto">
            <a:xfrm>
              <a:off x="7379952" y="4094197"/>
              <a:ext cx="377839" cy="22002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8" name="פחית 27"/>
            <p:cNvSpPr/>
            <p:nvPr/>
          </p:nvSpPr>
          <p:spPr bwMode="auto">
            <a:xfrm>
              <a:off x="6300411" y="4091022"/>
              <a:ext cx="377839" cy="22002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0" name="פחית 29"/>
            <p:cNvSpPr/>
            <p:nvPr/>
          </p:nvSpPr>
          <p:spPr bwMode="auto">
            <a:xfrm>
              <a:off x="6876696" y="4091022"/>
              <a:ext cx="377839" cy="220029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4041" name="קבוצה 7"/>
          <p:cNvGrpSpPr>
            <a:grpSpLocks/>
          </p:cNvGrpSpPr>
          <p:nvPr/>
        </p:nvGrpSpPr>
        <p:grpSpPr bwMode="auto">
          <a:xfrm>
            <a:off x="1495425" y="4586288"/>
            <a:ext cx="1323975" cy="2089150"/>
            <a:chOff x="683568" y="4409110"/>
            <a:chExt cx="1323326" cy="2088254"/>
          </a:xfrm>
        </p:grpSpPr>
        <p:pic>
          <p:nvPicPr>
            <p:cNvPr id="44048"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4409110"/>
              <a:ext cx="1323326" cy="208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מלבן 4"/>
            <p:cNvSpPr/>
            <p:nvPr/>
          </p:nvSpPr>
          <p:spPr>
            <a:xfrm>
              <a:off x="1005234" y="5730443"/>
              <a:ext cx="679994" cy="3693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100000" b="100000"/>
              </a:path>
              <a:tileRect t="-100000" r="-100000"/>
            </a:gradFill>
            <a:scene3d>
              <a:camera prst="orthographicFront"/>
              <a:lightRig rig="threePt" dir="t"/>
            </a:scene3d>
            <a:sp3d>
              <a:bevelT/>
            </a:sp3d>
          </p:spPr>
          <p:txBody>
            <a:bodyPr wrap="none">
              <a:spAutoFit/>
              <a:sp3d extrusionH="57150">
                <a:bevelT w="38100" h="38100"/>
              </a:sp3d>
            </a:bodyPr>
            <a:lstStyle/>
            <a:p>
              <a:pPr>
                <a:defRPr/>
              </a:pPr>
              <a:r>
                <a:rPr lang="he-IL" dirty="0">
                  <a:solidFill>
                    <a:srgbClr val="1D4C72"/>
                  </a:solidFill>
                  <a:latin typeface="Arial"/>
                  <a:cs typeface="Arial"/>
                </a:rPr>
                <a:t>אנזים</a:t>
              </a:r>
              <a:endParaRPr lang="he-IL" dirty="0"/>
            </a:p>
          </p:txBody>
        </p:sp>
      </p:grpSp>
      <p:grpSp>
        <p:nvGrpSpPr>
          <p:cNvPr id="44042" name="קבוצה 76"/>
          <p:cNvGrpSpPr>
            <a:grpSpLocks/>
          </p:cNvGrpSpPr>
          <p:nvPr/>
        </p:nvGrpSpPr>
        <p:grpSpPr bwMode="auto">
          <a:xfrm>
            <a:off x="2762250" y="3084513"/>
            <a:ext cx="598488" cy="1296987"/>
            <a:chOff x="1814476" y="3004244"/>
            <a:chExt cx="597284" cy="1296342"/>
          </a:xfrm>
        </p:grpSpPr>
        <p:cxnSp>
          <p:nvCxnSpPr>
            <p:cNvPr id="35" name="מחבר חץ ישר 34"/>
            <p:cNvCxnSpPr/>
            <p:nvPr/>
          </p:nvCxnSpPr>
          <p:spPr>
            <a:xfrm>
              <a:off x="2411760" y="3575460"/>
              <a:ext cx="0" cy="31416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4044" name="קבוצה 65"/>
            <p:cNvGrpSpPr>
              <a:grpSpLocks/>
            </p:cNvGrpSpPr>
            <p:nvPr/>
          </p:nvGrpSpPr>
          <p:grpSpPr bwMode="auto">
            <a:xfrm>
              <a:off x="1814476" y="3004244"/>
              <a:ext cx="496390" cy="1296342"/>
              <a:chOff x="1814476" y="3004244"/>
              <a:chExt cx="496390" cy="1296342"/>
            </a:xfrm>
          </p:grpSpPr>
          <p:sp>
            <p:nvSpPr>
              <p:cNvPr id="33" name="פחית 32"/>
              <p:cNvSpPr/>
              <p:nvPr/>
            </p:nvSpPr>
            <p:spPr bwMode="auto">
              <a:xfrm>
                <a:off x="1814476" y="3004244"/>
                <a:ext cx="495888" cy="129634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4" name="פחית 33"/>
              <p:cNvSpPr/>
              <p:nvPr/>
            </p:nvSpPr>
            <p:spPr bwMode="auto">
              <a:xfrm>
                <a:off x="1833488" y="3756345"/>
                <a:ext cx="476876" cy="526788"/>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79" name="פחית 78"/>
              <p:cNvSpPr/>
              <p:nvPr/>
            </p:nvSpPr>
            <p:spPr bwMode="auto">
              <a:xfrm>
                <a:off x="1833488" y="3532618"/>
                <a:ext cx="457865" cy="399851"/>
              </a:xfrm>
              <a:prstGeom prst="can">
                <a:avLst/>
              </a:prstGeom>
              <a:blipFill>
                <a:blip r:embed="rId5" cstate="print"/>
                <a:stretch>
                  <a:fillRect/>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5A4972F7-40F6-4824-9889-C407B3BB4DFE}" type="slidenum">
              <a:rPr lang="he-IL" sz="1000" smtClean="0">
                <a:solidFill>
                  <a:prstClr val="black">
                    <a:lumMod val="50000"/>
                    <a:lumOff val="50000"/>
                  </a:prstClr>
                </a:solidFill>
              </a:rPr>
              <a:pPr fontAlgn="base">
                <a:spcBef>
                  <a:spcPct val="0"/>
                </a:spcBef>
                <a:spcAft>
                  <a:spcPct val="0"/>
                </a:spcAft>
                <a:defRPr/>
              </a:pPr>
              <a:t>6</a:t>
            </a:fld>
            <a:endParaRPr lang="he-IL" sz="1000" dirty="0" smtClean="0">
              <a:solidFill>
                <a:prstClr val="black">
                  <a:lumMod val="50000"/>
                  <a:lumOff val="50000"/>
                </a:prstClr>
              </a:solidFill>
            </a:endParaRPr>
          </a:p>
        </p:txBody>
      </p:sp>
      <p:sp>
        <p:nvSpPr>
          <p:cNvPr id="10" name="TextBox 9"/>
          <p:cNvSpPr txBox="1"/>
          <p:nvPr/>
        </p:nvSpPr>
        <p:spPr>
          <a:xfrm>
            <a:off x="477838" y="620713"/>
            <a:ext cx="8183562" cy="92392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D4C72"/>
                </a:solidFill>
                <a:latin typeface="Arial"/>
                <a:cs typeface="Arial"/>
              </a:rPr>
              <a:t>שאלה 1:</a:t>
            </a:r>
          </a:p>
          <a:p>
            <a:pPr fontAlgn="auto">
              <a:spcBef>
                <a:spcPts val="0"/>
              </a:spcBef>
              <a:spcAft>
                <a:spcPts val="0"/>
              </a:spcAft>
              <a:defRPr/>
            </a:pPr>
            <a:r>
              <a:rPr lang="he-IL" dirty="0">
                <a:solidFill>
                  <a:srgbClr val="1D4C72"/>
                </a:solidFill>
                <a:latin typeface="Arial"/>
                <a:cs typeface="Arial"/>
              </a:rPr>
              <a:t>תכננו ניסוי לבדיקת שאלת החקר.</a:t>
            </a:r>
          </a:p>
          <a:p>
            <a:pPr fontAlgn="auto">
              <a:spcBef>
                <a:spcPts val="0"/>
              </a:spcBef>
              <a:spcAft>
                <a:spcPts val="0"/>
              </a:spcAft>
              <a:defRPr/>
            </a:pPr>
            <a:r>
              <a:rPr lang="he-IL" dirty="0">
                <a:solidFill>
                  <a:srgbClr val="1D4C72"/>
                </a:solidFill>
                <a:latin typeface="Arial"/>
                <a:cs typeface="Arial"/>
              </a:rPr>
              <a:t>לרשותכם: מבחנות, תמיסת אנזים, תמיסת מצע.</a:t>
            </a:r>
          </a:p>
        </p:txBody>
      </p:sp>
      <p:grpSp>
        <p:nvGrpSpPr>
          <p:cNvPr id="45062" name="קבוצה 6"/>
          <p:cNvGrpSpPr>
            <a:grpSpLocks/>
          </p:cNvGrpSpPr>
          <p:nvPr/>
        </p:nvGrpSpPr>
        <p:grpSpPr bwMode="auto">
          <a:xfrm>
            <a:off x="2401888" y="3338513"/>
            <a:ext cx="3948112" cy="3403600"/>
            <a:chOff x="2261330" y="2564904"/>
            <a:chExt cx="3948660" cy="3403033"/>
          </a:xfrm>
        </p:grpSpPr>
        <p:grpSp>
          <p:nvGrpSpPr>
            <p:cNvPr id="45064" name="קבוצה 2"/>
            <p:cNvGrpSpPr>
              <a:grpSpLocks/>
            </p:cNvGrpSpPr>
            <p:nvPr/>
          </p:nvGrpSpPr>
          <p:grpSpPr bwMode="auto">
            <a:xfrm>
              <a:off x="2672769" y="3563424"/>
              <a:ext cx="387620" cy="1744722"/>
              <a:chOff x="5868144" y="1917072"/>
              <a:chExt cx="864206" cy="2592048"/>
            </a:xfrm>
          </p:grpSpPr>
          <p:sp>
            <p:nvSpPr>
              <p:cNvPr id="13" name="פחית 12"/>
              <p:cNvSpPr/>
              <p:nvPr/>
            </p:nvSpPr>
            <p:spPr>
              <a:xfrm>
                <a:off x="5867653" y="1916851"/>
                <a:ext cx="863724" cy="259152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פחית 13"/>
              <p:cNvSpPr/>
              <p:nvPr/>
            </p:nvSpPr>
            <p:spPr>
              <a:xfrm>
                <a:off x="5867653" y="3293968"/>
                <a:ext cx="863724" cy="1214411"/>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5065" name="קבוצה 2"/>
            <p:cNvGrpSpPr>
              <a:grpSpLocks/>
            </p:cNvGrpSpPr>
            <p:nvPr/>
          </p:nvGrpSpPr>
          <p:grpSpPr bwMode="auto">
            <a:xfrm>
              <a:off x="3229933" y="3552716"/>
              <a:ext cx="387620" cy="1744722"/>
              <a:chOff x="5868144" y="1917072"/>
              <a:chExt cx="864206" cy="2592048"/>
            </a:xfrm>
          </p:grpSpPr>
          <p:sp>
            <p:nvSpPr>
              <p:cNvPr id="16" name="פחית 15"/>
              <p:cNvSpPr/>
              <p:nvPr/>
            </p:nvSpPr>
            <p:spPr>
              <a:xfrm>
                <a:off x="5867934" y="1916252"/>
                <a:ext cx="863724" cy="259388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7" name="פחית 16"/>
              <p:cNvSpPr/>
              <p:nvPr/>
            </p:nvSpPr>
            <p:spPr>
              <a:xfrm>
                <a:off x="5867934" y="3293369"/>
                <a:ext cx="863724" cy="1216768"/>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5066" name="קבוצה 2"/>
            <p:cNvGrpSpPr>
              <a:grpSpLocks/>
            </p:cNvGrpSpPr>
            <p:nvPr/>
          </p:nvGrpSpPr>
          <p:grpSpPr bwMode="auto">
            <a:xfrm>
              <a:off x="3779912" y="3563424"/>
              <a:ext cx="387620" cy="1744722"/>
              <a:chOff x="5868144" y="1917072"/>
              <a:chExt cx="864206" cy="2592048"/>
            </a:xfrm>
          </p:grpSpPr>
          <p:sp>
            <p:nvSpPr>
              <p:cNvPr id="20" name="פחית 19"/>
              <p:cNvSpPr/>
              <p:nvPr/>
            </p:nvSpPr>
            <p:spPr>
              <a:xfrm>
                <a:off x="5866536" y="1916851"/>
                <a:ext cx="867263" cy="259152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1" name="פחית 20"/>
              <p:cNvSpPr/>
              <p:nvPr/>
            </p:nvSpPr>
            <p:spPr>
              <a:xfrm>
                <a:off x="5866536" y="3293968"/>
                <a:ext cx="867263" cy="1214411"/>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5067" name="קבוצה 2"/>
            <p:cNvGrpSpPr>
              <a:grpSpLocks/>
            </p:cNvGrpSpPr>
            <p:nvPr/>
          </p:nvGrpSpPr>
          <p:grpSpPr bwMode="auto">
            <a:xfrm>
              <a:off x="4375809" y="3552716"/>
              <a:ext cx="387620" cy="1744722"/>
              <a:chOff x="5868144" y="1917072"/>
              <a:chExt cx="864206" cy="2592048"/>
            </a:xfrm>
          </p:grpSpPr>
          <p:sp>
            <p:nvSpPr>
              <p:cNvPr id="23" name="פחית 22"/>
              <p:cNvSpPr/>
              <p:nvPr/>
            </p:nvSpPr>
            <p:spPr>
              <a:xfrm>
                <a:off x="5868956" y="1916252"/>
                <a:ext cx="863724" cy="259388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4" name="פחית 23"/>
              <p:cNvSpPr/>
              <p:nvPr/>
            </p:nvSpPr>
            <p:spPr>
              <a:xfrm>
                <a:off x="5868956" y="3293369"/>
                <a:ext cx="863724" cy="1216768"/>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5068" name="קבוצה 2"/>
            <p:cNvGrpSpPr>
              <a:grpSpLocks/>
            </p:cNvGrpSpPr>
            <p:nvPr/>
          </p:nvGrpSpPr>
          <p:grpSpPr bwMode="auto">
            <a:xfrm>
              <a:off x="4932040" y="3552716"/>
              <a:ext cx="387620" cy="1744722"/>
              <a:chOff x="5868144" y="1917072"/>
              <a:chExt cx="864206" cy="2592048"/>
            </a:xfrm>
          </p:grpSpPr>
          <p:sp>
            <p:nvSpPr>
              <p:cNvPr id="26" name="פחית 25"/>
              <p:cNvSpPr/>
              <p:nvPr/>
            </p:nvSpPr>
            <p:spPr>
              <a:xfrm>
                <a:off x="5867778" y="1916252"/>
                <a:ext cx="863724" cy="259388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7" name="פחית 26"/>
              <p:cNvSpPr/>
              <p:nvPr/>
            </p:nvSpPr>
            <p:spPr>
              <a:xfrm>
                <a:off x="5867778" y="3293369"/>
                <a:ext cx="863724" cy="1216768"/>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5069" name="קבוצה 2"/>
            <p:cNvGrpSpPr>
              <a:grpSpLocks/>
            </p:cNvGrpSpPr>
            <p:nvPr/>
          </p:nvGrpSpPr>
          <p:grpSpPr bwMode="auto">
            <a:xfrm>
              <a:off x="5508104" y="3576811"/>
              <a:ext cx="387620" cy="1744722"/>
              <a:chOff x="5868144" y="1917072"/>
              <a:chExt cx="864206" cy="2592048"/>
            </a:xfrm>
          </p:grpSpPr>
          <p:sp>
            <p:nvSpPr>
              <p:cNvPr id="29" name="פחית 28"/>
              <p:cNvSpPr/>
              <p:nvPr/>
            </p:nvSpPr>
            <p:spPr>
              <a:xfrm>
                <a:off x="5868398" y="1918185"/>
                <a:ext cx="863724" cy="259152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0" name="פחית 29"/>
              <p:cNvSpPr/>
              <p:nvPr/>
            </p:nvSpPr>
            <p:spPr>
              <a:xfrm>
                <a:off x="5868398" y="3295302"/>
                <a:ext cx="863724" cy="1214409"/>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
          <p:nvSpPr>
            <p:cNvPr id="2" name="חץ שמאלה 1"/>
            <p:cNvSpPr/>
            <p:nvPr/>
          </p:nvSpPr>
          <p:spPr>
            <a:xfrm>
              <a:off x="2672549" y="5445736"/>
              <a:ext cx="2646730" cy="215864"/>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5071" name="מלבן 2"/>
            <p:cNvSpPr>
              <a:spLocks noChangeArrowheads="1"/>
            </p:cNvSpPr>
            <p:nvPr/>
          </p:nvSpPr>
          <p:spPr bwMode="auto">
            <a:xfrm>
              <a:off x="2483768" y="5629383"/>
              <a:ext cx="24991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600" b="1">
                  <a:solidFill>
                    <a:srgbClr val="1D4C72"/>
                  </a:solidFill>
                </a:rPr>
                <a:t>ריכוז מצע הולך וגדל</a:t>
              </a:r>
              <a:endParaRPr lang="he-IL" sz="1600" b="1"/>
            </a:p>
          </p:txBody>
        </p:sp>
        <p:sp>
          <p:nvSpPr>
            <p:cNvPr id="45072" name="מלבן 30"/>
            <p:cNvSpPr>
              <a:spLocks noChangeArrowheads="1"/>
            </p:cNvSpPr>
            <p:nvPr/>
          </p:nvSpPr>
          <p:spPr bwMode="auto">
            <a:xfrm>
              <a:off x="5319660" y="5327893"/>
              <a:ext cx="89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a:solidFill>
                    <a:srgbClr val="1D4C72"/>
                  </a:solidFill>
                </a:rPr>
                <a:t>מבחנה </a:t>
              </a:r>
            </a:p>
            <a:p>
              <a:r>
                <a:rPr lang="he-IL" sz="1400" b="1">
                  <a:solidFill>
                    <a:srgbClr val="1D4C72"/>
                  </a:solidFill>
                </a:rPr>
                <a:t>ללא מצע</a:t>
              </a:r>
              <a:endParaRPr lang="he-IL" sz="1400" b="1"/>
            </a:p>
          </p:txBody>
        </p:sp>
        <p:sp>
          <p:nvSpPr>
            <p:cNvPr id="45073" name="מלבן 31"/>
            <p:cNvSpPr>
              <a:spLocks noChangeArrowheads="1"/>
            </p:cNvSpPr>
            <p:nvPr/>
          </p:nvSpPr>
          <p:spPr bwMode="auto">
            <a:xfrm>
              <a:off x="2261330" y="2564904"/>
              <a:ext cx="38124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600" b="1">
                  <a:solidFill>
                    <a:srgbClr val="1D4C72"/>
                  </a:solidFill>
                </a:rPr>
                <a:t>ריכוז האנזים בכל המבחנות קבוע.</a:t>
              </a:r>
            </a:p>
            <a:p>
              <a:r>
                <a:rPr lang="he-IL" sz="1600" b="1">
                  <a:solidFill>
                    <a:srgbClr val="1D4C72"/>
                  </a:solidFill>
                </a:rPr>
                <a:t> גם כל שאר הגורמים קבועים. </a:t>
              </a:r>
            </a:p>
            <a:p>
              <a:r>
                <a:rPr lang="he-IL" sz="1600" b="1">
                  <a:solidFill>
                    <a:srgbClr val="1D4C72"/>
                  </a:solidFill>
                </a:rPr>
                <a:t>(נדון בגורמים הקבועים בהרחבה בהמשך).</a:t>
              </a:r>
              <a:endParaRPr lang="he-IL" sz="1600" b="1"/>
            </a:p>
          </p:txBody>
        </p:sp>
      </p:grpSp>
      <p:sp>
        <p:nvSpPr>
          <p:cNvPr id="34" name="Rectangle 14"/>
          <p:cNvSpPr/>
          <p:nvPr/>
        </p:nvSpPr>
        <p:spPr>
          <a:xfrm>
            <a:off x="427038" y="1755775"/>
            <a:ext cx="8286750" cy="1582738"/>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dirty="0">
                <a:solidFill>
                  <a:prstClr val="black"/>
                </a:solidFill>
              </a:rPr>
              <a:t>נוסיף לסדרת מבחנות נפחים הולכם וגדלים של תמיסת מי חמצן,</a:t>
            </a:r>
          </a:p>
          <a:p>
            <a:pPr fontAlgn="auto">
              <a:spcBef>
                <a:spcPts val="0"/>
              </a:spcBef>
              <a:spcAft>
                <a:spcPts val="0"/>
              </a:spcAft>
              <a:defRPr/>
            </a:pPr>
            <a:r>
              <a:rPr lang="he-IL" dirty="0" smtClean="0">
                <a:solidFill>
                  <a:schemeClr val="tx1"/>
                </a:solidFill>
              </a:rPr>
              <a:t>ונשלים עם מים </a:t>
            </a:r>
            <a:r>
              <a:rPr lang="he-IL" dirty="0">
                <a:solidFill>
                  <a:schemeClr val="tx1"/>
                </a:solidFill>
              </a:rPr>
              <a:t>עד ליצירת נפח נוזלים קבוע בכל המבחנות. </a:t>
            </a:r>
          </a:p>
          <a:p>
            <a:pPr fontAlgn="auto">
              <a:spcBef>
                <a:spcPts val="0"/>
              </a:spcBef>
              <a:spcAft>
                <a:spcPts val="0"/>
              </a:spcAft>
              <a:defRPr/>
            </a:pPr>
            <a:r>
              <a:rPr lang="he-IL" dirty="0">
                <a:solidFill>
                  <a:schemeClr val="tx1"/>
                </a:solidFill>
              </a:rPr>
              <a:t>נוסיף לכל המבחנות  </a:t>
            </a:r>
            <a:r>
              <a:rPr lang="he-IL" dirty="0">
                <a:solidFill>
                  <a:prstClr val="black"/>
                </a:solidFill>
              </a:rPr>
              <a:t>(פרט למבחנה אחת), נפח קבוע של תמיסת אנזים. </a:t>
            </a:r>
          </a:p>
          <a:p>
            <a:pPr fontAlgn="auto">
              <a:spcBef>
                <a:spcPts val="0"/>
              </a:spcBef>
              <a:spcAft>
                <a:spcPts val="0"/>
              </a:spcAft>
              <a:defRPr/>
            </a:pPr>
            <a:r>
              <a:rPr lang="he-IL" dirty="0">
                <a:solidFill>
                  <a:prstClr val="black"/>
                </a:solidFill>
              </a:rPr>
              <a:t>שאר הגורמים קבועים.</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שאלה 2: זיהוי המשתנים – משתנה בלתי תלוי ומשתנה תלוי </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AD93BB95-4CA0-48EA-B1D5-51D6C447543D}" type="slidenum">
              <a:rPr lang="he-IL" sz="1000" smtClean="0">
                <a:solidFill>
                  <a:prstClr val="black">
                    <a:lumMod val="50000"/>
                    <a:lumOff val="50000"/>
                  </a:prstClr>
                </a:solidFill>
              </a:rPr>
              <a:pPr fontAlgn="base">
                <a:spcBef>
                  <a:spcPct val="0"/>
                </a:spcBef>
                <a:spcAft>
                  <a:spcPct val="0"/>
                </a:spcAft>
                <a:defRPr/>
              </a:pPr>
              <a:t>7</a:t>
            </a:fld>
            <a:endParaRPr lang="he-IL" sz="1000" dirty="0" smtClean="0">
              <a:solidFill>
                <a:prstClr val="black">
                  <a:lumMod val="50000"/>
                  <a:lumOff val="50000"/>
                </a:prstClr>
              </a:solidFill>
            </a:endParaRPr>
          </a:p>
        </p:txBody>
      </p:sp>
      <p:sp>
        <p:nvSpPr>
          <p:cNvPr id="10" name="TextBox 9"/>
          <p:cNvSpPr txBox="1"/>
          <p:nvPr/>
        </p:nvSpPr>
        <p:spPr>
          <a:xfrm>
            <a:off x="477838" y="2563813"/>
            <a:ext cx="8183562" cy="647700"/>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chemeClr val="tx2"/>
                </a:solidFill>
                <a:latin typeface="Arial"/>
                <a:cs typeface="Arial"/>
              </a:rPr>
              <a:t>שאלה 2:</a:t>
            </a:r>
          </a:p>
          <a:p>
            <a:pPr fontAlgn="auto">
              <a:spcBef>
                <a:spcPts val="0"/>
              </a:spcBef>
              <a:spcAft>
                <a:spcPts val="0"/>
              </a:spcAft>
              <a:defRPr/>
            </a:pPr>
            <a:r>
              <a:rPr lang="he-IL" dirty="0">
                <a:solidFill>
                  <a:schemeClr val="tx2"/>
                </a:solidFill>
                <a:latin typeface="Arial"/>
                <a:cs typeface="Arial"/>
              </a:rPr>
              <a:t>מהו המשתנה הבלתי תלוי, ומהו המשתנה התלוי בניסוי שתכננתם?</a:t>
            </a:r>
          </a:p>
        </p:txBody>
      </p:sp>
      <p:sp>
        <p:nvSpPr>
          <p:cNvPr id="15" name="TextBox 14"/>
          <p:cNvSpPr txBox="1"/>
          <p:nvPr/>
        </p:nvSpPr>
        <p:spPr>
          <a:xfrm>
            <a:off x="303213" y="620713"/>
            <a:ext cx="8358187" cy="1728787"/>
          </a:xfrm>
          <a:prstGeom prst="rect">
            <a:avLst/>
          </a:prstGeom>
          <a:noFill/>
          <a:ln w="22225">
            <a:noFill/>
          </a:ln>
          <a:effectLst>
            <a:outerShdw sx="101000" sy="101000" algn="ctr" rotWithShape="0">
              <a:schemeClr val="bg1">
                <a:lumMod val="75000"/>
              </a:schemeClr>
            </a:outerShdw>
          </a:effectLst>
        </p:spPr>
        <p:txBody>
          <a:bodyPr rtlCol="1"/>
          <a:lstStyle/>
          <a:p>
            <a:pPr fontAlgn="auto">
              <a:spcBef>
                <a:spcPts val="0"/>
              </a:spcBef>
              <a:spcAft>
                <a:spcPts val="0"/>
              </a:spcAft>
              <a:defRPr/>
            </a:pPr>
            <a:r>
              <a:rPr lang="he-IL" b="1" dirty="0">
                <a:solidFill>
                  <a:srgbClr val="FF6600"/>
                </a:solidFill>
                <a:latin typeface="Arial"/>
                <a:cs typeface="Arial"/>
              </a:rPr>
              <a:t>המשתנה הבלתי תלוי </a:t>
            </a:r>
            <a:r>
              <a:rPr lang="he-IL" dirty="0">
                <a:solidFill>
                  <a:prstClr val="black"/>
                </a:solidFill>
                <a:latin typeface="Arial"/>
                <a:cs typeface="Arial"/>
              </a:rPr>
              <a:t>הוא </a:t>
            </a:r>
            <a:r>
              <a:rPr lang="he-IL" dirty="0">
                <a:latin typeface="Arial"/>
                <a:cs typeface="Arial"/>
              </a:rPr>
              <a:t>הגורם </a:t>
            </a:r>
            <a:r>
              <a:rPr lang="he-IL" dirty="0" smtClean="0">
                <a:latin typeface="Arial"/>
                <a:cs typeface="Arial"/>
              </a:rPr>
              <a:t>שעל </a:t>
            </a:r>
            <a:r>
              <a:rPr lang="he-IL" dirty="0">
                <a:latin typeface="Arial"/>
                <a:cs typeface="Arial"/>
              </a:rPr>
              <a:t>פי ההשערה משפיע על המשתנה התלוי.</a:t>
            </a:r>
          </a:p>
          <a:p>
            <a:pPr fontAlgn="auto">
              <a:spcBef>
                <a:spcPts val="0"/>
              </a:spcBef>
              <a:spcAft>
                <a:spcPts val="0"/>
              </a:spcAft>
              <a:defRPr/>
            </a:pPr>
            <a:r>
              <a:rPr lang="he-IL" dirty="0">
                <a:latin typeface="Arial"/>
                <a:cs typeface="Arial"/>
              </a:rPr>
              <a:t>הוא הגורם </a:t>
            </a:r>
            <a:r>
              <a:rPr lang="he-IL" dirty="0" smtClean="0">
                <a:latin typeface="Arial"/>
                <a:cs typeface="Arial"/>
              </a:rPr>
              <a:t>שנקבע </a:t>
            </a:r>
            <a:r>
              <a:rPr lang="he-IL" dirty="0">
                <a:latin typeface="Arial"/>
                <a:cs typeface="Arial"/>
              </a:rPr>
              <a:t>על ידי מתכנן </a:t>
            </a:r>
            <a:r>
              <a:rPr lang="he-IL" dirty="0">
                <a:solidFill>
                  <a:prstClr val="black"/>
                </a:solidFill>
                <a:latin typeface="Arial"/>
                <a:cs typeface="Arial"/>
              </a:rPr>
              <a:t>הניסוי, הרוצה לבדוק את השפעתו על המשתנה התלוי. הוא הגורם השונה בין המבחנות.</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r>
              <a:rPr lang="he-IL" b="1" dirty="0">
                <a:solidFill>
                  <a:schemeClr val="accent3"/>
                </a:solidFill>
                <a:latin typeface="Arial"/>
                <a:cs typeface="Arial"/>
              </a:rPr>
              <a:t>המשתנה התלוי </a:t>
            </a:r>
            <a:r>
              <a:rPr lang="he-IL" dirty="0">
                <a:solidFill>
                  <a:prstClr val="black"/>
                </a:solidFill>
                <a:latin typeface="Arial"/>
                <a:cs typeface="Arial"/>
              </a:rPr>
              <a:t>הוא הגורם המושפע בניסוי. במהלך ביצוע הניסוי החוקר עוקב אחר השינוי בגורם זה. המשתנה התלוי הוא במקרים רבים קצב תהליך </a:t>
            </a:r>
            <a:r>
              <a:rPr lang="he-IL" dirty="0" smtClean="0">
                <a:solidFill>
                  <a:prstClr val="black"/>
                </a:solidFill>
                <a:latin typeface="Arial"/>
                <a:cs typeface="Arial"/>
              </a:rPr>
              <a:t>מסוים, </a:t>
            </a:r>
            <a:r>
              <a:rPr lang="he-IL" dirty="0">
                <a:solidFill>
                  <a:prstClr val="black"/>
                </a:solidFill>
                <a:latin typeface="Arial"/>
                <a:cs typeface="Arial"/>
              </a:rPr>
              <a:t>או שיעור תופעה מסוימת.</a:t>
            </a:r>
          </a:p>
          <a:p>
            <a:pPr fontAlgn="auto">
              <a:spcBef>
                <a:spcPts val="0"/>
              </a:spcBef>
              <a:spcAft>
                <a:spcPts val="0"/>
              </a:spcAft>
              <a:defRPr/>
            </a:pPr>
            <a:endParaRPr lang="he-IL" dirty="0">
              <a:solidFill>
                <a:prstClr val="black"/>
              </a:solidFill>
              <a:latin typeface="Arial"/>
              <a:cs typeface="Arial"/>
            </a:endParaRPr>
          </a:p>
          <a:p>
            <a:pPr fontAlgn="auto">
              <a:spcBef>
                <a:spcPts val="0"/>
              </a:spcBef>
              <a:spcAft>
                <a:spcPts val="0"/>
              </a:spcAft>
              <a:defRPr/>
            </a:pPr>
            <a:r>
              <a:rPr lang="he-IL" dirty="0">
                <a:solidFill>
                  <a:prstClr val="black"/>
                </a:solidFill>
                <a:latin typeface="Arial"/>
                <a:cs typeface="Arial"/>
              </a:rPr>
              <a:t> </a:t>
            </a:r>
          </a:p>
        </p:txBody>
      </p:sp>
      <p:grpSp>
        <p:nvGrpSpPr>
          <p:cNvPr id="46087" name="קבוצה 7"/>
          <p:cNvGrpSpPr>
            <a:grpSpLocks/>
          </p:cNvGrpSpPr>
          <p:nvPr/>
        </p:nvGrpSpPr>
        <p:grpSpPr bwMode="auto">
          <a:xfrm>
            <a:off x="2260600" y="3389313"/>
            <a:ext cx="3949700" cy="3402012"/>
            <a:chOff x="2261330" y="2564904"/>
            <a:chExt cx="3948660" cy="3403033"/>
          </a:xfrm>
        </p:grpSpPr>
        <p:grpSp>
          <p:nvGrpSpPr>
            <p:cNvPr id="46088" name="קבוצה 2"/>
            <p:cNvGrpSpPr>
              <a:grpSpLocks/>
            </p:cNvGrpSpPr>
            <p:nvPr/>
          </p:nvGrpSpPr>
          <p:grpSpPr bwMode="auto">
            <a:xfrm>
              <a:off x="2672769" y="3563424"/>
              <a:ext cx="387620" cy="1744722"/>
              <a:chOff x="5868144" y="1917072"/>
              <a:chExt cx="864206" cy="2592048"/>
            </a:xfrm>
          </p:grpSpPr>
          <p:sp>
            <p:nvSpPr>
              <p:cNvPr id="32" name="פחית 31"/>
              <p:cNvSpPr/>
              <p:nvPr/>
            </p:nvSpPr>
            <p:spPr>
              <a:xfrm>
                <a:off x="5867288" y="1917543"/>
                <a:ext cx="863377" cy="259273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פחית 32"/>
              <p:cNvSpPr/>
              <p:nvPr/>
            </p:nvSpPr>
            <p:spPr>
              <a:xfrm>
                <a:off x="5867288" y="3295303"/>
                <a:ext cx="863377" cy="1214977"/>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6089" name="קבוצה 2"/>
            <p:cNvGrpSpPr>
              <a:grpSpLocks/>
            </p:cNvGrpSpPr>
            <p:nvPr/>
          </p:nvGrpSpPr>
          <p:grpSpPr bwMode="auto">
            <a:xfrm>
              <a:off x="3229933" y="3552716"/>
              <a:ext cx="387620" cy="1744722"/>
              <a:chOff x="5868144" y="1917072"/>
              <a:chExt cx="864206" cy="2592048"/>
            </a:xfrm>
          </p:grpSpPr>
          <p:sp>
            <p:nvSpPr>
              <p:cNvPr id="30" name="פחית 29"/>
              <p:cNvSpPr/>
              <p:nvPr/>
            </p:nvSpPr>
            <p:spPr>
              <a:xfrm>
                <a:off x="5867067" y="1916937"/>
                <a:ext cx="866916" cy="259273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פחית 30"/>
              <p:cNvSpPr/>
              <p:nvPr/>
            </p:nvSpPr>
            <p:spPr>
              <a:xfrm>
                <a:off x="5867067" y="3294697"/>
                <a:ext cx="866916" cy="121497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6090" name="קבוצה 2"/>
            <p:cNvGrpSpPr>
              <a:grpSpLocks/>
            </p:cNvGrpSpPr>
            <p:nvPr/>
          </p:nvGrpSpPr>
          <p:grpSpPr bwMode="auto">
            <a:xfrm>
              <a:off x="3779912" y="3563424"/>
              <a:ext cx="387620" cy="1744722"/>
              <a:chOff x="5868144" y="1917072"/>
              <a:chExt cx="864206" cy="2592048"/>
            </a:xfrm>
          </p:grpSpPr>
          <p:sp>
            <p:nvSpPr>
              <p:cNvPr id="28" name="פחית 27"/>
              <p:cNvSpPr/>
              <p:nvPr/>
            </p:nvSpPr>
            <p:spPr>
              <a:xfrm>
                <a:off x="5868715" y="1917543"/>
                <a:ext cx="863377" cy="259273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9" name="פחית 28"/>
              <p:cNvSpPr/>
              <p:nvPr/>
            </p:nvSpPr>
            <p:spPr>
              <a:xfrm>
                <a:off x="5868715" y="3295303"/>
                <a:ext cx="863377" cy="1214977"/>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6091" name="קבוצה 2"/>
            <p:cNvGrpSpPr>
              <a:grpSpLocks/>
            </p:cNvGrpSpPr>
            <p:nvPr/>
          </p:nvGrpSpPr>
          <p:grpSpPr bwMode="auto">
            <a:xfrm>
              <a:off x="4375809" y="3552716"/>
              <a:ext cx="387620" cy="1744722"/>
              <a:chOff x="5868144" y="1917072"/>
              <a:chExt cx="864206" cy="2592048"/>
            </a:xfrm>
          </p:grpSpPr>
          <p:sp>
            <p:nvSpPr>
              <p:cNvPr id="26" name="פחית 25"/>
              <p:cNvSpPr/>
              <p:nvPr/>
            </p:nvSpPr>
            <p:spPr>
              <a:xfrm>
                <a:off x="5867061" y="1916937"/>
                <a:ext cx="866916" cy="259273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7" name="פחית 26"/>
              <p:cNvSpPr/>
              <p:nvPr/>
            </p:nvSpPr>
            <p:spPr>
              <a:xfrm>
                <a:off x="5867061" y="3294697"/>
                <a:ext cx="866916" cy="121497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6092" name="קבוצה 2"/>
            <p:cNvGrpSpPr>
              <a:grpSpLocks/>
            </p:cNvGrpSpPr>
            <p:nvPr/>
          </p:nvGrpSpPr>
          <p:grpSpPr bwMode="auto">
            <a:xfrm>
              <a:off x="4932040" y="3552716"/>
              <a:ext cx="387620" cy="1744722"/>
              <a:chOff x="5868144" y="1917072"/>
              <a:chExt cx="864206" cy="2592048"/>
            </a:xfrm>
          </p:grpSpPr>
          <p:sp>
            <p:nvSpPr>
              <p:cNvPr id="24" name="פחית 23"/>
              <p:cNvSpPr/>
              <p:nvPr/>
            </p:nvSpPr>
            <p:spPr>
              <a:xfrm>
                <a:off x="5868924" y="1916937"/>
                <a:ext cx="863377" cy="259273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5" name="פחית 24"/>
              <p:cNvSpPr/>
              <p:nvPr/>
            </p:nvSpPr>
            <p:spPr>
              <a:xfrm>
                <a:off x="5868924" y="3294697"/>
                <a:ext cx="863377" cy="121497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6093" name="קבוצה 2"/>
            <p:cNvGrpSpPr>
              <a:grpSpLocks/>
            </p:cNvGrpSpPr>
            <p:nvPr/>
          </p:nvGrpSpPr>
          <p:grpSpPr bwMode="auto">
            <a:xfrm>
              <a:off x="5508104" y="3576811"/>
              <a:ext cx="387620" cy="1744722"/>
              <a:chOff x="5868144" y="1917072"/>
              <a:chExt cx="864206" cy="2592048"/>
            </a:xfrm>
          </p:grpSpPr>
          <p:sp>
            <p:nvSpPr>
              <p:cNvPr id="22" name="פחית 21"/>
              <p:cNvSpPr/>
              <p:nvPr/>
            </p:nvSpPr>
            <p:spPr>
              <a:xfrm>
                <a:off x="5869027" y="1916528"/>
                <a:ext cx="863377" cy="259273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3" name="פחית 22"/>
              <p:cNvSpPr/>
              <p:nvPr/>
            </p:nvSpPr>
            <p:spPr>
              <a:xfrm>
                <a:off x="5869027" y="3294288"/>
                <a:ext cx="863377" cy="1214977"/>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
          <p:nvSpPr>
            <p:cNvPr id="17" name="חץ שמאלה 16"/>
            <p:cNvSpPr/>
            <p:nvPr/>
          </p:nvSpPr>
          <p:spPr>
            <a:xfrm>
              <a:off x="2672385" y="5445493"/>
              <a:ext cx="2647253" cy="215965"/>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6095" name="מלבן 18"/>
            <p:cNvSpPr>
              <a:spLocks noChangeArrowheads="1"/>
            </p:cNvSpPr>
            <p:nvPr/>
          </p:nvSpPr>
          <p:spPr bwMode="auto">
            <a:xfrm>
              <a:off x="2483768" y="5629383"/>
              <a:ext cx="24991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600" b="1">
                  <a:solidFill>
                    <a:srgbClr val="1D4C72"/>
                  </a:solidFill>
                </a:rPr>
                <a:t>ריכוז מצע הולך וגדל</a:t>
              </a:r>
              <a:endParaRPr lang="he-IL" sz="1600" b="1"/>
            </a:p>
          </p:txBody>
        </p:sp>
        <p:sp>
          <p:nvSpPr>
            <p:cNvPr id="46096" name="מלבן 19"/>
            <p:cNvSpPr>
              <a:spLocks noChangeArrowheads="1"/>
            </p:cNvSpPr>
            <p:nvPr/>
          </p:nvSpPr>
          <p:spPr bwMode="auto">
            <a:xfrm>
              <a:off x="5319660" y="5327893"/>
              <a:ext cx="89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a:solidFill>
                    <a:srgbClr val="1D4C72"/>
                  </a:solidFill>
                </a:rPr>
                <a:t>מבחנה </a:t>
              </a:r>
            </a:p>
            <a:p>
              <a:r>
                <a:rPr lang="he-IL" sz="1400" b="1">
                  <a:solidFill>
                    <a:srgbClr val="1D4C72"/>
                  </a:solidFill>
                </a:rPr>
                <a:t>ללא מצע</a:t>
              </a:r>
              <a:endParaRPr lang="he-IL" sz="1400" b="1"/>
            </a:p>
          </p:txBody>
        </p:sp>
        <p:sp>
          <p:nvSpPr>
            <p:cNvPr id="46097" name="מלבן 20"/>
            <p:cNvSpPr>
              <a:spLocks noChangeArrowheads="1"/>
            </p:cNvSpPr>
            <p:nvPr/>
          </p:nvSpPr>
          <p:spPr bwMode="auto">
            <a:xfrm>
              <a:off x="2261330" y="2564904"/>
              <a:ext cx="38124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600" b="1">
                  <a:solidFill>
                    <a:srgbClr val="1D4C72"/>
                  </a:solidFill>
                </a:rPr>
                <a:t>ריכוז האנזים בכל המבחנות קבוע.</a:t>
              </a:r>
            </a:p>
            <a:p>
              <a:r>
                <a:rPr lang="he-IL" sz="1600" b="1">
                  <a:solidFill>
                    <a:srgbClr val="1D4C72"/>
                  </a:solidFill>
                </a:rPr>
                <a:t> גם כל שאר הגורמים קבועים. </a:t>
              </a:r>
            </a:p>
            <a:p>
              <a:r>
                <a:rPr lang="he-IL" sz="1600" b="1">
                  <a:solidFill>
                    <a:srgbClr val="1D4C72"/>
                  </a:solidFill>
                </a:rPr>
                <a:t>(נדון בגורמים הקבועים בהרחבה בהמשך).</a:t>
              </a:r>
              <a:endParaRPr lang="he-IL" sz="1600" b="1"/>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 + שאלה 3: דרך שינוי המשתנה הבלתי תלוי, ודרך מדידת המשתנה התלוי</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7CB588C2-65EA-4697-80A9-F1D87F50107E}" type="slidenum">
              <a:rPr lang="he-IL" sz="1000" smtClean="0">
                <a:solidFill>
                  <a:prstClr val="black">
                    <a:lumMod val="50000"/>
                    <a:lumOff val="50000"/>
                  </a:prstClr>
                </a:solidFill>
              </a:rPr>
              <a:pPr fontAlgn="base">
                <a:spcBef>
                  <a:spcPct val="0"/>
                </a:spcBef>
                <a:spcAft>
                  <a:spcPct val="0"/>
                </a:spcAft>
                <a:defRPr/>
              </a:pPr>
              <a:t>8</a:t>
            </a:fld>
            <a:endParaRPr lang="he-IL" sz="1000" dirty="0" smtClean="0">
              <a:solidFill>
                <a:prstClr val="black">
                  <a:lumMod val="50000"/>
                  <a:lumOff val="50000"/>
                </a:prstClr>
              </a:solidFill>
            </a:endParaRPr>
          </a:p>
        </p:txBody>
      </p:sp>
      <p:sp>
        <p:nvSpPr>
          <p:cNvPr id="10" name="TextBox 9"/>
          <p:cNvSpPr txBox="1"/>
          <p:nvPr/>
        </p:nvSpPr>
        <p:spPr>
          <a:xfrm>
            <a:off x="608013" y="508000"/>
            <a:ext cx="8183562" cy="369888"/>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F497D"/>
                </a:solidFill>
                <a:latin typeface="Arial"/>
                <a:cs typeface="Arial"/>
              </a:rPr>
              <a:t>שאלה 2:</a:t>
            </a:r>
          </a:p>
        </p:txBody>
      </p:sp>
      <p:sp>
        <p:nvSpPr>
          <p:cNvPr id="8" name="Rectangle 14"/>
          <p:cNvSpPr/>
          <p:nvPr/>
        </p:nvSpPr>
        <p:spPr>
          <a:xfrm>
            <a:off x="481013" y="1052513"/>
            <a:ext cx="8286750" cy="1081087"/>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dirty="0">
                <a:solidFill>
                  <a:prstClr val="black"/>
                </a:solidFill>
              </a:rPr>
              <a:t>המשתנה הבלתי תלוי: ריכוז המצע.</a:t>
            </a:r>
          </a:p>
          <a:p>
            <a:pPr fontAlgn="auto">
              <a:spcBef>
                <a:spcPts val="0"/>
              </a:spcBef>
              <a:spcAft>
                <a:spcPts val="0"/>
              </a:spcAft>
              <a:defRPr/>
            </a:pPr>
            <a:r>
              <a:rPr lang="he-IL" dirty="0">
                <a:solidFill>
                  <a:prstClr val="black"/>
                </a:solidFill>
              </a:rPr>
              <a:t>המשתנה התלוי: קצב פעילות האנזים.</a:t>
            </a:r>
          </a:p>
        </p:txBody>
      </p:sp>
      <p:sp>
        <p:nvSpPr>
          <p:cNvPr id="9" name="TextBox 8"/>
          <p:cNvSpPr txBox="1"/>
          <p:nvPr/>
        </p:nvSpPr>
        <p:spPr>
          <a:xfrm>
            <a:off x="725488" y="2420938"/>
            <a:ext cx="8183562" cy="923925"/>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F497D"/>
                </a:solidFill>
                <a:latin typeface="Arial"/>
                <a:cs typeface="Arial"/>
              </a:rPr>
              <a:t>שאלה </a:t>
            </a:r>
            <a:r>
              <a:rPr lang="he-IL" b="1" dirty="0" smtClean="0">
                <a:solidFill>
                  <a:srgbClr val="1F497D"/>
                </a:solidFill>
                <a:latin typeface="Arial"/>
                <a:cs typeface="Arial"/>
              </a:rPr>
              <a:t>3:</a:t>
            </a:r>
            <a:endParaRPr lang="he-IL" b="1" dirty="0">
              <a:solidFill>
                <a:srgbClr val="1F497D"/>
              </a:solidFill>
              <a:latin typeface="Arial"/>
              <a:cs typeface="Arial"/>
            </a:endParaRPr>
          </a:p>
          <a:p>
            <a:pPr fontAlgn="auto">
              <a:spcBef>
                <a:spcPts val="0"/>
              </a:spcBef>
              <a:spcAft>
                <a:spcPts val="0"/>
              </a:spcAft>
              <a:defRPr/>
            </a:pPr>
            <a:r>
              <a:rPr lang="he-IL" dirty="0">
                <a:solidFill>
                  <a:srgbClr val="1F497D"/>
                </a:solidFill>
                <a:latin typeface="Arial"/>
                <a:cs typeface="Arial"/>
              </a:rPr>
              <a:t>א. מהי דרך שינוי המשתנה הבלתי תלוי? כלומר איך תיצרו ריכוזי מצע שונים במבחנות?</a:t>
            </a:r>
          </a:p>
          <a:p>
            <a:pPr fontAlgn="auto">
              <a:spcBef>
                <a:spcPts val="0"/>
              </a:spcBef>
              <a:spcAft>
                <a:spcPts val="0"/>
              </a:spcAft>
              <a:defRPr/>
            </a:pPr>
            <a:r>
              <a:rPr lang="he-IL" dirty="0">
                <a:solidFill>
                  <a:srgbClr val="1F497D"/>
                </a:solidFill>
                <a:latin typeface="Arial"/>
                <a:cs typeface="Arial"/>
              </a:rPr>
              <a:t>ב. מהי דרך מדידת המשתנה התלוי, כלומר איך אפשר למדוד את קצב פעילות האנזים?</a:t>
            </a:r>
          </a:p>
        </p:txBody>
      </p:sp>
      <p:grpSp>
        <p:nvGrpSpPr>
          <p:cNvPr id="47112" name="קבוצה 10"/>
          <p:cNvGrpSpPr>
            <a:grpSpLocks/>
          </p:cNvGrpSpPr>
          <p:nvPr/>
        </p:nvGrpSpPr>
        <p:grpSpPr bwMode="auto">
          <a:xfrm>
            <a:off x="2260600" y="3357563"/>
            <a:ext cx="3949700" cy="3402012"/>
            <a:chOff x="2261330" y="2564904"/>
            <a:chExt cx="3948660" cy="3403033"/>
          </a:xfrm>
        </p:grpSpPr>
        <p:grpSp>
          <p:nvGrpSpPr>
            <p:cNvPr id="47113" name="קבוצה 2"/>
            <p:cNvGrpSpPr>
              <a:grpSpLocks/>
            </p:cNvGrpSpPr>
            <p:nvPr/>
          </p:nvGrpSpPr>
          <p:grpSpPr bwMode="auto">
            <a:xfrm>
              <a:off x="2672769" y="3563424"/>
              <a:ext cx="387620" cy="1744722"/>
              <a:chOff x="5868144" y="1917072"/>
              <a:chExt cx="864206" cy="2592048"/>
            </a:xfrm>
          </p:grpSpPr>
          <p:sp>
            <p:nvSpPr>
              <p:cNvPr id="34" name="פחית 33"/>
              <p:cNvSpPr/>
              <p:nvPr/>
            </p:nvSpPr>
            <p:spPr>
              <a:xfrm>
                <a:off x="5867288" y="1917543"/>
                <a:ext cx="863377" cy="259273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5" name="פחית 34"/>
              <p:cNvSpPr/>
              <p:nvPr/>
            </p:nvSpPr>
            <p:spPr>
              <a:xfrm>
                <a:off x="5867288" y="3295303"/>
                <a:ext cx="863377" cy="1214977"/>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7114" name="קבוצה 2"/>
            <p:cNvGrpSpPr>
              <a:grpSpLocks/>
            </p:cNvGrpSpPr>
            <p:nvPr/>
          </p:nvGrpSpPr>
          <p:grpSpPr bwMode="auto">
            <a:xfrm>
              <a:off x="3229933" y="3552716"/>
              <a:ext cx="387620" cy="1744722"/>
              <a:chOff x="5868144" y="1917072"/>
              <a:chExt cx="864206" cy="2592048"/>
            </a:xfrm>
          </p:grpSpPr>
          <p:sp>
            <p:nvSpPr>
              <p:cNvPr id="32" name="פחית 31"/>
              <p:cNvSpPr/>
              <p:nvPr/>
            </p:nvSpPr>
            <p:spPr>
              <a:xfrm>
                <a:off x="5867067" y="1916937"/>
                <a:ext cx="866916" cy="259273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3" name="פחית 32"/>
              <p:cNvSpPr/>
              <p:nvPr/>
            </p:nvSpPr>
            <p:spPr>
              <a:xfrm>
                <a:off x="5867067" y="3294697"/>
                <a:ext cx="866916" cy="121497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7115" name="קבוצה 2"/>
            <p:cNvGrpSpPr>
              <a:grpSpLocks/>
            </p:cNvGrpSpPr>
            <p:nvPr/>
          </p:nvGrpSpPr>
          <p:grpSpPr bwMode="auto">
            <a:xfrm>
              <a:off x="3779912" y="3563424"/>
              <a:ext cx="387620" cy="1744722"/>
              <a:chOff x="5868144" y="1917072"/>
              <a:chExt cx="864206" cy="2592048"/>
            </a:xfrm>
          </p:grpSpPr>
          <p:sp>
            <p:nvSpPr>
              <p:cNvPr id="30" name="פחית 29"/>
              <p:cNvSpPr/>
              <p:nvPr/>
            </p:nvSpPr>
            <p:spPr>
              <a:xfrm>
                <a:off x="5868715" y="1917543"/>
                <a:ext cx="863377" cy="259273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1" name="פחית 30"/>
              <p:cNvSpPr/>
              <p:nvPr/>
            </p:nvSpPr>
            <p:spPr>
              <a:xfrm>
                <a:off x="5868715" y="3295303"/>
                <a:ext cx="863377" cy="1214977"/>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7116" name="קבוצה 2"/>
            <p:cNvGrpSpPr>
              <a:grpSpLocks/>
            </p:cNvGrpSpPr>
            <p:nvPr/>
          </p:nvGrpSpPr>
          <p:grpSpPr bwMode="auto">
            <a:xfrm>
              <a:off x="4375809" y="3552716"/>
              <a:ext cx="387620" cy="1744722"/>
              <a:chOff x="5868144" y="1917072"/>
              <a:chExt cx="864206" cy="2592048"/>
            </a:xfrm>
          </p:grpSpPr>
          <p:sp>
            <p:nvSpPr>
              <p:cNvPr id="28" name="פחית 27"/>
              <p:cNvSpPr/>
              <p:nvPr/>
            </p:nvSpPr>
            <p:spPr>
              <a:xfrm>
                <a:off x="5867061" y="1916937"/>
                <a:ext cx="866916" cy="259273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9" name="פחית 28"/>
              <p:cNvSpPr/>
              <p:nvPr/>
            </p:nvSpPr>
            <p:spPr>
              <a:xfrm>
                <a:off x="5867061" y="3294697"/>
                <a:ext cx="866916" cy="121497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7117" name="קבוצה 2"/>
            <p:cNvGrpSpPr>
              <a:grpSpLocks/>
            </p:cNvGrpSpPr>
            <p:nvPr/>
          </p:nvGrpSpPr>
          <p:grpSpPr bwMode="auto">
            <a:xfrm>
              <a:off x="4932040" y="3552716"/>
              <a:ext cx="387620" cy="1744722"/>
              <a:chOff x="5868144" y="1917072"/>
              <a:chExt cx="864206" cy="2592048"/>
            </a:xfrm>
          </p:grpSpPr>
          <p:sp>
            <p:nvSpPr>
              <p:cNvPr id="26" name="פחית 25"/>
              <p:cNvSpPr/>
              <p:nvPr/>
            </p:nvSpPr>
            <p:spPr>
              <a:xfrm>
                <a:off x="5868924" y="1916937"/>
                <a:ext cx="863377" cy="259273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7" name="פחית 26"/>
              <p:cNvSpPr/>
              <p:nvPr/>
            </p:nvSpPr>
            <p:spPr>
              <a:xfrm>
                <a:off x="5868924" y="3294697"/>
                <a:ext cx="863377" cy="1214976"/>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grpSp>
          <p:nvGrpSpPr>
            <p:cNvPr id="47118" name="קבוצה 2"/>
            <p:cNvGrpSpPr>
              <a:grpSpLocks/>
            </p:cNvGrpSpPr>
            <p:nvPr/>
          </p:nvGrpSpPr>
          <p:grpSpPr bwMode="auto">
            <a:xfrm>
              <a:off x="5508104" y="3576811"/>
              <a:ext cx="387620" cy="1744722"/>
              <a:chOff x="5868144" y="1917072"/>
              <a:chExt cx="864206" cy="2592048"/>
            </a:xfrm>
          </p:grpSpPr>
          <p:sp>
            <p:nvSpPr>
              <p:cNvPr id="24" name="פחית 23"/>
              <p:cNvSpPr/>
              <p:nvPr/>
            </p:nvSpPr>
            <p:spPr>
              <a:xfrm>
                <a:off x="5869027" y="1916528"/>
                <a:ext cx="863377" cy="259273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5" name="פחית 24"/>
              <p:cNvSpPr/>
              <p:nvPr/>
            </p:nvSpPr>
            <p:spPr>
              <a:xfrm>
                <a:off x="5869027" y="3294288"/>
                <a:ext cx="863377" cy="1214977"/>
              </a:xfrm>
              <a:prstGeom prst="can">
                <a:avLst/>
              </a:prstGeom>
              <a:gradFill flip="none" rotWithShape="1">
                <a:gsLst>
                  <a:gs pos="0">
                    <a:schemeClr val="bg1">
                      <a:lumMod val="95000"/>
                    </a:schemeClr>
                  </a:gs>
                  <a:gs pos="50000">
                    <a:schemeClr val="bg2">
                      <a:lumMod val="85000"/>
                    </a:schemeClr>
                  </a:gs>
                  <a:gs pos="100000">
                    <a:schemeClr val="bg2">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
          <p:nvSpPr>
            <p:cNvPr id="20" name="חץ שמאלה 19"/>
            <p:cNvSpPr/>
            <p:nvPr/>
          </p:nvSpPr>
          <p:spPr>
            <a:xfrm>
              <a:off x="2672385" y="5445493"/>
              <a:ext cx="2647253" cy="215965"/>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47120" name="מלבן 20"/>
            <p:cNvSpPr>
              <a:spLocks noChangeArrowheads="1"/>
            </p:cNvSpPr>
            <p:nvPr/>
          </p:nvSpPr>
          <p:spPr bwMode="auto">
            <a:xfrm>
              <a:off x="2483768" y="5629383"/>
              <a:ext cx="24991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600" b="1">
                  <a:solidFill>
                    <a:srgbClr val="1D4C72"/>
                  </a:solidFill>
                </a:rPr>
                <a:t>ריכוז מצע הולך וגדל</a:t>
              </a:r>
              <a:endParaRPr lang="he-IL" sz="1600" b="1"/>
            </a:p>
          </p:txBody>
        </p:sp>
        <p:sp>
          <p:nvSpPr>
            <p:cNvPr id="47121" name="מלבן 21"/>
            <p:cNvSpPr>
              <a:spLocks noChangeArrowheads="1"/>
            </p:cNvSpPr>
            <p:nvPr/>
          </p:nvSpPr>
          <p:spPr bwMode="auto">
            <a:xfrm>
              <a:off x="5319660" y="5327893"/>
              <a:ext cx="89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400" b="1">
                  <a:solidFill>
                    <a:srgbClr val="1D4C72"/>
                  </a:solidFill>
                </a:rPr>
                <a:t>מבחנה </a:t>
              </a:r>
            </a:p>
            <a:p>
              <a:r>
                <a:rPr lang="he-IL" sz="1400" b="1">
                  <a:solidFill>
                    <a:srgbClr val="1D4C72"/>
                  </a:solidFill>
                </a:rPr>
                <a:t>ללא מצע</a:t>
              </a:r>
              <a:endParaRPr lang="he-IL" sz="1400" b="1"/>
            </a:p>
          </p:txBody>
        </p:sp>
        <p:sp>
          <p:nvSpPr>
            <p:cNvPr id="47122" name="מלבן 22"/>
            <p:cNvSpPr>
              <a:spLocks noChangeArrowheads="1"/>
            </p:cNvSpPr>
            <p:nvPr/>
          </p:nvSpPr>
          <p:spPr bwMode="auto">
            <a:xfrm>
              <a:off x="2261330" y="2564904"/>
              <a:ext cx="38124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e-IL" sz="1600" b="1">
                  <a:solidFill>
                    <a:srgbClr val="1D4C72"/>
                  </a:solidFill>
                </a:rPr>
                <a:t>ריכוז האנזים בכל המבחנות קבוע.</a:t>
              </a:r>
            </a:p>
            <a:p>
              <a:r>
                <a:rPr lang="he-IL" sz="1600" b="1">
                  <a:solidFill>
                    <a:srgbClr val="1D4C72"/>
                  </a:solidFill>
                </a:rPr>
                <a:t> גם כל שאר הגורמים קבועים. </a:t>
              </a:r>
            </a:p>
            <a:p>
              <a:r>
                <a:rPr lang="he-IL" sz="1600" b="1">
                  <a:solidFill>
                    <a:srgbClr val="1D4C72"/>
                  </a:solidFill>
                </a:rPr>
                <a:t>(נדון בגורמים הקבועים בהרחבה בהמשך).</a:t>
              </a:r>
              <a:endParaRPr lang="he-IL" sz="1600" b="1"/>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50" y="430213"/>
            <a:ext cx="8215313" cy="46037"/>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dirty="0">
              <a:solidFill>
                <a:prstClr val="white"/>
              </a:solidFill>
            </a:endParaRPr>
          </a:p>
        </p:txBody>
      </p:sp>
      <p:sp>
        <p:nvSpPr>
          <p:cNvPr id="6" name="כותרת 5"/>
          <p:cNvSpPr>
            <a:spLocks noGrp="1"/>
          </p:cNvSpPr>
          <p:nvPr>
            <p:ph type="ctrTitle"/>
          </p:nvPr>
        </p:nvSpPr>
        <p:spPr>
          <a:xfrm>
            <a:off x="928688" y="34925"/>
            <a:ext cx="7772400" cy="441325"/>
          </a:xfrm>
        </p:spPr>
        <p:txBody>
          <a:bodyPr/>
          <a:lstStyle/>
          <a:p>
            <a:pPr fontAlgn="auto">
              <a:defRPr/>
            </a:pPr>
            <a:r>
              <a:rPr lang="he-IL" sz="1800" b="1" dirty="0" smtClean="0">
                <a:solidFill>
                  <a:srgbClr val="FF6600"/>
                </a:solidFill>
                <a:ea typeface="+mn-ea"/>
              </a:rPr>
              <a:t>תשובה</a:t>
            </a:r>
            <a:endParaRPr lang="he-IL" sz="1800" dirty="0" smtClean="0"/>
          </a:p>
        </p:txBody>
      </p:sp>
      <p:sp>
        <p:nvSpPr>
          <p:cNvPr id="18" name="Slide Number Placeholder 8"/>
          <p:cNvSpPr>
            <a:spLocks noGrp="1"/>
          </p:cNvSpPr>
          <p:nvPr>
            <p:ph type="sldNum" sz="quarter" idx="12"/>
          </p:nvPr>
        </p:nvSpPr>
        <p:spPr bwMode="auto">
          <a:xfrm>
            <a:off x="250825" y="6519863"/>
            <a:ext cx="396875" cy="365125"/>
          </a:xfrm>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57FF7AB1-6D65-446F-B5DE-A4BA6F809FF4}" type="slidenum">
              <a:rPr lang="he-IL" sz="1000" smtClean="0">
                <a:solidFill>
                  <a:prstClr val="black">
                    <a:lumMod val="50000"/>
                    <a:lumOff val="50000"/>
                  </a:prstClr>
                </a:solidFill>
              </a:rPr>
              <a:pPr fontAlgn="base">
                <a:spcBef>
                  <a:spcPct val="0"/>
                </a:spcBef>
                <a:spcAft>
                  <a:spcPct val="0"/>
                </a:spcAft>
                <a:defRPr/>
              </a:pPr>
              <a:t>9</a:t>
            </a:fld>
            <a:endParaRPr lang="he-IL" sz="1000" dirty="0" smtClean="0">
              <a:solidFill>
                <a:prstClr val="black">
                  <a:lumMod val="50000"/>
                  <a:lumOff val="50000"/>
                </a:prstClr>
              </a:solidFill>
            </a:endParaRPr>
          </a:p>
        </p:txBody>
      </p:sp>
      <p:sp>
        <p:nvSpPr>
          <p:cNvPr id="10" name="TextBox 9"/>
          <p:cNvSpPr txBox="1"/>
          <p:nvPr/>
        </p:nvSpPr>
        <p:spPr>
          <a:xfrm>
            <a:off x="608013" y="476250"/>
            <a:ext cx="8183562" cy="369888"/>
          </a:xfrm>
          <a:prstGeom prst="rect">
            <a:avLst/>
          </a:prstGeom>
          <a:noFill/>
          <a:ln w="19050">
            <a:noFill/>
          </a:ln>
          <a:effectLst>
            <a:outerShdw sx="102000" sy="102000" algn="tl" rotWithShape="0">
              <a:schemeClr val="bg1">
                <a:lumMod val="65000"/>
                <a:alpha val="0"/>
              </a:schemeClr>
            </a:outerShdw>
          </a:effectLst>
        </p:spPr>
        <p:txBody>
          <a:bodyPr rtlCol="1">
            <a:spAutoFit/>
          </a:bodyPr>
          <a:lstStyle/>
          <a:p>
            <a:pPr fontAlgn="auto">
              <a:spcBef>
                <a:spcPts val="0"/>
              </a:spcBef>
              <a:spcAft>
                <a:spcPts val="0"/>
              </a:spcAft>
              <a:defRPr/>
            </a:pPr>
            <a:r>
              <a:rPr lang="he-IL" b="1" dirty="0">
                <a:solidFill>
                  <a:srgbClr val="1F497D"/>
                </a:solidFill>
                <a:latin typeface="Arial"/>
                <a:cs typeface="Arial"/>
              </a:rPr>
              <a:t>שאלה 3:</a:t>
            </a:r>
          </a:p>
        </p:txBody>
      </p:sp>
      <p:sp>
        <p:nvSpPr>
          <p:cNvPr id="8" name="Rectangle 14"/>
          <p:cNvSpPr/>
          <p:nvPr/>
        </p:nvSpPr>
        <p:spPr>
          <a:xfrm>
            <a:off x="504825" y="836613"/>
            <a:ext cx="8286750" cy="2270125"/>
          </a:xfrm>
          <a:prstGeom prst="rect">
            <a:avLst/>
          </a:prstGeom>
          <a:gradFill>
            <a:gsLst>
              <a:gs pos="0">
                <a:schemeClr val="bg1"/>
              </a:gs>
              <a:gs pos="50000">
                <a:schemeClr val="bg2">
                  <a:lumMod val="95000"/>
                </a:schemeClr>
              </a:gs>
            </a:gsLst>
            <a:lin ang="5400000" scaled="0"/>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fontAlgn="auto">
              <a:spcBef>
                <a:spcPts val="0"/>
              </a:spcBef>
              <a:spcAft>
                <a:spcPts val="0"/>
              </a:spcAft>
              <a:defRPr/>
            </a:pPr>
            <a:r>
              <a:rPr lang="he-IL" b="1" dirty="0">
                <a:solidFill>
                  <a:prstClr val="black"/>
                </a:solidFill>
              </a:rPr>
              <a:t>תשובה:</a:t>
            </a:r>
          </a:p>
          <a:p>
            <a:pPr fontAlgn="auto">
              <a:spcBef>
                <a:spcPts val="0"/>
              </a:spcBef>
              <a:spcAft>
                <a:spcPts val="0"/>
              </a:spcAft>
              <a:defRPr/>
            </a:pPr>
            <a:r>
              <a:rPr lang="he-IL" dirty="0">
                <a:solidFill>
                  <a:prstClr val="black"/>
                </a:solidFill>
              </a:rPr>
              <a:t>א. אפשר ליצור ריכוזי מצע שונים ע"י הוספת נפחים הולכים וגדולים של תמיסת מצע לסדרת מבחנות, והשלמה עם מים עד לנפח נוזלים קבוע.</a:t>
            </a:r>
            <a:endParaRPr lang="he-IL" dirty="0">
              <a:solidFill>
                <a:schemeClr val="tx1"/>
              </a:solidFill>
            </a:endParaRPr>
          </a:p>
          <a:p>
            <a:pPr fontAlgn="auto">
              <a:spcBef>
                <a:spcPts val="0"/>
              </a:spcBef>
              <a:spcAft>
                <a:spcPts val="0"/>
              </a:spcAft>
              <a:defRPr/>
            </a:pPr>
            <a:r>
              <a:rPr lang="he-IL" dirty="0">
                <a:solidFill>
                  <a:schemeClr val="tx1"/>
                </a:solidFill>
              </a:rPr>
              <a:t>ב. אפשר למדוד קצב פעילות האנזים ע"י מדידת כמות המצע שפורק בפרק זמן מסוים </a:t>
            </a:r>
          </a:p>
          <a:p>
            <a:pPr fontAlgn="auto">
              <a:spcBef>
                <a:spcPts val="0"/>
              </a:spcBef>
              <a:spcAft>
                <a:spcPts val="0"/>
              </a:spcAft>
              <a:defRPr/>
            </a:pPr>
            <a:r>
              <a:rPr lang="he-IL" dirty="0">
                <a:solidFill>
                  <a:schemeClr val="tx1"/>
                </a:solidFill>
              </a:rPr>
              <a:t>(ע"י מדידת כמות המצע ההתחלתית והסופית וחישוב ההפרש ביניהם, או </a:t>
            </a:r>
            <a:r>
              <a:rPr lang="he-IL" dirty="0" smtClean="0">
                <a:solidFill>
                  <a:schemeClr val="tx1"/>
                </a:solidFill>
              </a:rPr>
              <a:t>מדידת כמות </a:t>
            </a:r>
            <a:r>
              <a:rPr lang="he-IL" dirty="0">
                <a:solidFill>
                  <a:schemeClr val="tx1"/>
                </a:solidFill>
              </a:rPr>
              <a:t>התוצר שנוצר בפרק זמן מסוים. במקרה של הניסוי </a:t>
            </a:r>
            <a:r>
              <a:rPr lang="he-IL" dirty="0" smtClean="0">
                <a:solidFill>
                  <a:schemeClr val="tx1"/>
                </a:solidFill>
              </a:rPr>
              <a:t>שלנו, </a:t>
            </a:r>
            <a:r>
              <a:rPr lang="he-IL" dirty="0">
                <a:solidFill>
                  <a:schemeClr val="tx1"/>
                </a:solidFill>
              </a:rPr>
              <a:t>דרך מדידת המשתנה התלוי (</a:t>
            </a:r>
            <a:r>
              <a:rPr lang="he-IL" dirty="0">
                <a:solidFill>
                  <a:prstClr val="black"/>
                </a:solidFill>
              </a:rPr>
              <a:t>שהוא קצב פעילות האנזים) היא: מדידת גובה שכבת בועות החמצן שנפלטו מכל אחת </a:t>
            </a:r>
            <a:r>
              <a:rPr lang="he-IL" dirty="0" smtClean="0">
                <a:solidFill>
                  <a:prstClr val="black"/>
                </a:solidFill>
              </a:rPr>
              <a:t>מן המבחנות </a:t>
            </a:r>
            <a:r>
              <a:rPr lang="he-IL" dirty="0">
                <a:solidFill>
                  <a:prstClr val="black"/>
                </a:solidFill>
              </a:rPr>
              <a:t>בפרק זמן מסוים. </a:t>
            </a:r>
          </a:p>
        </p:txBody>
      </p:sp>
      <p:grpSp>
        <p:nvGrpSpPr>
          <p:cNvPr id="48135" name="קבוצה 6"/>
          <p:cNvGrpSpPr>
            <a:grpSpLocks/>
          </p:cNvGrpSpPr>
          <p:nvPr/>
        </p:nvGrpSpPr>
        <p:grpSpPr bwMode="auto">
          <a:xfrm>
            <a:off x="556419" y="3213828"/>
            <a:ext cx="8286750" cy="3471863"/>
            <a:chOff x="373440" y="2946803"/>
            <a:chExt cx="8286360" cy="3745232"/>
          </a:xfrm>
        </p:grpSpPr>
        <p:sp>
          <p:nvSpPr>
            <p:cNvPr id="9" name="TextBox 8"/>
            <p:cNvSpPr txBox="1"/>
            <p:nvPr/>
          </p:nvSpPr>
          <p:spPr>
            <a:xfrm>
              <a:off x="624179" y="3023866"/>
              <a:ext cx="7553044" cy="2490078"/>
            </a:xfrm>
            <a:prstGeom prst="rect">
              <a:avLst/>
            </a:prstGeom>
            <a:noFill/>
            <a:ln w="19050">
              <a:noFill/>
            </a:ln>
            <a:effectLst>
              <a:outerShdw sx="102000" sy="102000" algn="tl" rotWithShape="0">
                <a:schemeClr val="bg1">
                  <a:lumMod val="65000"/>
                  <a:alpha val="0"/>
                </a:schemeClr>
              </a:outerShdw>
            </a:effectLst>
          </p:spPr>
          <p:txBody>
            <a:bodyPr wrap="square" rtlCol="1">
              <a:spAutoFit/>
            </a:bodyPr>
            <a:lstStyle/>
            <a:p>
              <a:pPr fontAlgn="auto">
                <a:spcBef>
                  <a:spcPts val="0"/>
                </a:spcBef>
                <a:spcAft>
                  <a:spcPts val="0"/>
                </a:spcAft>
                <a:defRPr/>
              </a:pPr>
              <a:r>
                <a:rPr lang="he-IL" dirty="0">
                  <a:latin typeface="Arial"/>
                  <a:cs typeface="Arial"/>
                </a:rPr>
                <a:t>שימו        !!! </a:t>
              </a:r>
            </a:p>
            <a:p>
              <a:pPr fontAlgn="auto">
                <a:spcBef>
                  <a:spcPts val="0"/>
                </a:spcBef>
                <a:spcAft>
                  <a:spcPts val="0"/>
                </a:spcAft>
                <a:defRPr/>
              </a:pPr>
              <a:r>
                <a:rPr lang="he-IL" dirty="0">
                  <a:latin typeface="Arial"/>
                  <a:cs typeface="Arial"/>
                </a:rPr>
                <a:t>תלמידים נוטים להתבלבל ולא להבחין בין </a:t>
              </a:r>
              <a:r>
                <a:rPr lang="he-IL" u="sng" dirty="0">
                  <a:latin typeface="Arial"/>
                  <a:cs typeface="Arial"/>
                </a:rPr>
                <a:t>המשתנה התלוי </a:t>
              </a:r>
              <a:r>
                <a:rPr lang="he-IL" dirty="0">
                  <a:latin typeface="Arial"/>
                  <a:cs typeface="Arial"/>
                </a:rPr>
                <a:t>ובין </a:t>
              </a:r>
              <a:r>
                <a:rPr lang="he-IL" u="sng" dirty="0">
                  <a:latin typeface="Arial"/>
                  <a:cs typeface="Arial"/>
                </a:rPr>
                <a:t>אופן מדידתו</a:t>
              </a:r>
              <a:r>
                <a:rPr lang="he-IL" dirty="0">
                  <a:latin typeface="Arial"/>
                  <a:cs typeface="Arial"/>
                </a:rPr>
                <a:t>.</a:t>
              </a:r>
            </a:p>
            <a:p>
              <a:pPr fontAlgn="auto">
                <a:spcBef>
                  <a:spcPts val="0"/>
                </a:spcBef>
                <a:spcAft>
                  <a:spcPts val="0"/>
                </a:spcAft>
                <a:defRPr/>
              </a:pPr>
              <a:r>
                <a:rPr lang="he-IL" dirty="0">
                  <a:latin typeface="Arial"/>
                  <a:cs typeface="Arial"/>
                </a:rPr>
                <a:t>זכרו: המשתנה התלוי הוא במקרים רבים קצב </a:t>
              </a:r>
              <a:r>
                <a:rPr lang="he-IL" dirty="0" smtClean="0">
                  <a:latin typeface="Arial"/>
                  <a:cs typeface="Arial"/>
                </a:rPr>
                <a:t>התהליך </a:t>
              </a:r>
              <a:r>
                <a:rPr lang="he-IL" dirty="0">
                  <a:latin typeface="Arial"/>
                  <a:cs typeface="Arial"/>
                </a:rPr>
                <a:t>או שיעור </a:t>
              </a:r>
              <a:r>
                <a:rPr lang="he-IL" dirty="0" smtClean="0">
                  <a:latin typeface="Arial"/>
                  <a:cs typeface="Arial"/>
                </a:rPr>
                <a:t>של תופעה </a:t>
              </a:r>
              <a:r>
                <a:rPr lang="he-IL" dirty="0">
                  <a:latin typeface="Arial"/>
                  <a:cs typeface="Arial"/>
                </a:rPr>
                <a:t>מסוימת.</a:t>
              </a:r>
            </a:p>
            <a:p>
              <a:pPr fontAlgn="auto">
                <a:spcBef>
                  <a:spcPts val="0"/>
                </a:spcBef>
                <a:spcAft>
                  <a:spcPts val="0"/>
                </a:spcAft>
                <a:defRPr/>
              </a:pPr>
              <a:r>
                <a:rPr lang="he-IL" dirty="0" smtClean="0">
                  <a:latin typeface="Arial"/>
                  <a:cs typeface="Arial"/>
                </a:rPr>
                <a:t>לעתים ייתכנו כמה </a:t>
              </a:r>
              <a:r>
                <a:rPr lang="he-IL" dirty="0">
                  <a:latin typeface="Arial"/>
                  <a:cs typeface="Arial"/>
                </a:rPr>
                <a:t>דרכים למדידת המשתנה התלוי. </a:t>
              </a:r>
            </a:p>
            <a:p>
              <a:pPr fontAlgn="auto">
                <a:spcBef>
                  <a:spcPts val="0"/>
                </a:spcBef>
                <a:spcAft>
                  <a:spcPts val="0"/>
                </a:spcAft>
                <a:defRPr/>
              </a:pPr>
              <a:r>
                <a:rPr lang="he-IL" dirty="0">
                  <a:latin typeface="Arial"/>
                  <a:cs typeface="Arial"/>
                </a:rPr>
                <a:t>הדרך הנבחרת ע"י מבצע הניסוי היא </a:t>
              </a:r>
              <a:r>
                <a:rPr lang="he-IL" dirty="0" smtClean="0">
                  <a:latin typeface="Arial"/>
                  <a:cs typeface="Arial"/>
                </a:rPr>
                <a:t>הדרך </a:t>
              </a:r>
              <a:r>
                <a:rPr lang="he-IL" dirty="0">
                  <a:latin typeface="Arial"/>
                  <a:cs typeface="Arial"/>
                </a:rPr>
                <a:t>הזמינה לו והעומדת לרשותו.</a:t>
              </a:r>
            </a:p>
            <a:p>
              <a:pPr fontAlgn="auto">
                <a:spcBef>
                  <a:spcPts val="0"/>
                </a:spcBef>
                <a:spcAft>
                  <a:spcPts val="0"/>
                </a:spcAft>
                <a:defRPr/>
              </a:pPr>
              <a:r>
                <a:rPr lang="he-IL" dirty="0">
                  <a:latin typeface="Arial"/>
                  <a:cs typeface="Arial"/>
                </a:rPr>
                <a:t>לדוגמה במקרה שלנו:</a:t>
              </a:r>
            </a:p>
            <a:p>
              <a:pPr fontAlgn="auto">
                <a:spcBef>
                  <a:spcPts val="0"/>
                </a:spcBef>
                <a:spcAft>
                  <a:spcPts val="0"/>
                </a:spcAft>
                <a:defRPr/>
              </a:pPr>
              <a:endParaRPr lang="he-IL" dirty="0">
                <a:latin typeface="Arial"/>
                <a:cs typeface="Arial"/>
              </a:endParaRPr>
            </a:p>
            <a:p>
              <a:pPr fontAlgn="auto">
                <a:spcBef>
                  <a:spcPts val="0"/>
                </a:spcBef>
                <a:spcAft>
                  <a:spcPts val="0"/>
                </a:spcAft>
                <a:defRPr/>
              </a:pPr>
              <a:endParaRPr lang="he-IL" dirty="0">
                <a:solidFill>
                  <a:srgbClr val="1F497D"/>
                </a:solidFill>
                <a:latin typeface="Arial"/>
                <a:cs typeface="Arial"/>
              </a:endParaRPr>
            </a:p>
          </p:txBody>
        </p:sp>
        <p:graphicFrame>
          <p:nvGraphicFramePr>
            <p:cNvPr id="2" name="דיאגרמה 1"/>
            <p:cNvGraphicFramePr/>
            <p:nvPr>
              <p:extLst>
                <p:ext uri="{D42A27DB-BD31-4B8C-83A1-F6EECF244321}">
                  <p14:modId xmlns:p14="http://schemas.microsoft.com/office/powerpoint/2010/main" val="4175623976"/>
                </p:ext>
              </p:extLst>
            </p:nvPr>
          </p:nvGraphicFramePr>
          <p:xfrm>
            <a:off x="768188" y="4531795"/>
            <a:ext cx="6157736" cy="216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138" name="מלבן 2"/>
            <p:cNvSpPr>
              <a:spLocks noChangeArrowheads="1"/>
            </p:cNvSpPr>
            <p:nvPr/>
          </p:nvSpPr>
          <p:spPr bwMode="auto">
            <a:xfrm>
              <a:off x="6929472" y="5661025"/>
              <a:ext cx="141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400" b="1">
                  <a:solidFill>
                    <a:srgbClr val="000000"/>
                  </a:solidFill>
                </a:rPr>
                <a:t>אופן מדידת</a:t>
              </a:r>
            </a:p>
            <a:p>
              <a:r>
                <a:rPr lang="he-IL" sz="1400" b="1">
                  <a:solidFill>
                    <a:srgbClr val="000000"/>
                  </a:solidFill>
                </a:rPr>
                <a:t>המשתנה התלוי:</a:t>
              </a:r>
              <a:endParaRPr lang="he-IL" sz="1400" b="1"/>
            </a:p>
          </p:txBody>
        </p:sp>
        <p:sp>
          <p:nvSpPr>
            <p:cNvPr id="3" name="לב 2"/>
            <p:cNvSpPr/>
            <p:nvPr/>
          </p:nvSpPr>
          <p:spPr>
            <a:xfrm>
              <a:off x="7235880" y="3068391"/>
              <a:ext cx="360345" cy="289411"/>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5" name="הסבר מלבני מעוגל 4"/>
            <p:cNvSpPr/>
            <p:nvPr/>
          </p:nvSpPr>
          <p:spPr>
            <a:xfrm>
              <a:off x="373440" y="2946803"/>
              <a:ext cx="8286360" cy="3728107"/>
            </a:xfrm>
            <a:prstGeom prst="wedgeRoundRectCallout">
              <a:avLst>
                <a:gd name="adj1" fmla="val -21002"/>
                <a:gd name="adj2" fmla="val 5597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nahshon">
      <a:dk1>
        <a:sysClr val="windowText" lastClr="000000"/>
      </a:dk1>
      <a:lt1>
        <a:sysClr val="window" lastClr="FFFFFF"/>
      </a:lt1>
      <a:dk2>
        <a:srgbClr val="1F497D"/>
      </a:dk2>
      <a:lt2>
        <a:srgbClr val="FFFFFF"/>
      </a:lt2>
      <a:accent1>
        <a:srgbClr val="C6D9F0"/>
      </a:accent1>
      <a:accent2>
        <a:srgbClr val="1A7EB0"/>
      </a:accent2>
      <a:accent3>
        <a:srgbClr val="FF6600"/>
      </a:accent3>
      <a:accent4>
        <a:srgbClr val="548DD4"/>
      </a:accent4>
      <a:accent5>
        <a:srgbClr val="92D050"/>
      </a:accent5>
      <a:accent6>
        <a:srgbClr val="5F0060"/>
      </a:accent6>
      <a:hlink>
        <a:srgbClr val="008EFF"/>
      </a:hlink>
      <a:folHlink>
        <a:srgbClr val="A5A5A5"/>
      </a:folHlink>
    </a:clrScheme>
    <a:fontScheme name="Nahsh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95000"/>
          </a:schemeClr>
        </a:solidFill>
        <a:ln w="22225">
          <a:solidFill>
            <a:schemeClr val="bg1"/>
          </a:solidFill>
        </a:ln>
        <a:effectLst>
          <a:outerShdw sx="101000" sy="101000" algn="ctr" rotWithShape="0">
            <a:schemeClr val="bg1">
              <a:lumMod val="75000"/>
            </a:schemeClr>
          </a:outerShdw>
        </a:effectLst>
      </a:spPr>
      <a:bodyPr vert="horz" lIns="91440" tIns="45720" rIns="91440" bIns="45720" rtlCol="1" anchor="ctr">
        <a:normAutofit/>
      </a:bodyPr>
      <a:lstStyle>
        <a:defPPr marL="0" marR="0" indent="0" algn="r" defTabSz="914400" rtl="1"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Office Theme">
  <a:themeElements>
    <a:clrScheme name="nahshon">
      <a:dk1>
        <a:sysClr val="windowText" lastClr="000000"/>
      </a:dk1>
      <a:lt1>
        <a:sysClr val="window" lastClr="FFFFFF"/>
      </a:lt1>
      <a:dk2>
        <a:srgbClr val="1F497D"/>
      </a:dk2>
      <a:lt2>
        <a:srgbClr val="FFFFFF"/>
      </a:lt2>
      <a:accent1>
        <a:srgbClr val="C6D9F0"/>
      </a:accent1>
      <a:accent2>
        <a:srgbClr val="1A7EB0"/>
      </a:accent2>
      <a:accent3>
        <a:srgbClr val="FF6600"/>
      </a:accent3>
      <a:accent4>
        <a:srgbClr val="548DD4"/>
      </a:accent4>
      <a:accent5>
        <a:srgbClr val="92D050"/>
      </a:accent5>
      <a:accent6>
        <a:srgbClr val="5F0060"/>
      </a:accent6>
      <a:hlink>
        <a:srgbClr val="008EFF"/>
      </a:hlink>
      <a:folHlink>
        <a:srgbClr val="A5A5A5"/>
      </a:folHlink>
    </a:clrScheme>
    <a:fontScheme name="Nahsh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1"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w="22225">
          <a:solidFill>
            <a:schemeClr val="bg1"/>
          </a:solidFill>
        </a:ln>
        <a:effectLst>
          <a:outerShdw sx="101000" sy="101000" algn="ctr" rotWithShape="0">
            <a:schemeClr val="bg1">
              <a:lumMod val="75000"/>
            </a:schemeClr>
          </a:outerShdw>
        </a:effectLst>
      </a:spPr>
      <a:bodyPr vert="horz" lIns="91440" tIns="45720" rIns="91440" bIns="45720" rtlCol="1" anchor="ctr">
        <a:normAutofit/>
      </a:bodyPr>
      <a:lstStyle>
        <a:defPPr marL="0" marR="0" indent="0" algn="r" defTabSz="914400" rtl="1"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defRPr>
        </a:defPPr>
      </a:lstStyle>
    </a:txDef>
  </a:objectDefaults>
  <a:extraClrSchemeLst/>
</a:theme>
</file>

<file path=ppt/theme/theme3.xml><?xml version="1.0" encoding="utf-8"?>
<a:theme xmlns:a="http://schemas.openxmlformats.org/drawingml/2006/main" name="2_Office Theme">
  <a:themeElements>
    <a:clrScheme name="nahshon">
      <a:dk1>
        <a:sysClr val="windowText" lastClr="000000"/>
      </a:dk1>
      <a:lt1>
        <a:sysClr val="window" lastClr="FFFFFF"/>
      </a:lt1>
      <a:dk2>
        <a:srgbClr val="1F497D"/>
      </a:dk2>
      <a:lt2>
        <a:srgbClr val="FFFFFF"/>
      </a:lt2>
      <a:accent1>
        <a:srgbClr val="C6D9F0"/>
      </a:accent1>
      <a:accent2>
        <a:srgbClr val="1A7EB0"/>
      </a:accent2>
      <a:accent3>
        <a:srgbClr val="FF6600"/>
      </a:accent3>
      <a:accent4>
        <a:srgbClr val="548DD4"/>
      </a:accent4>
      <a:accent5>
        <a:srgbClr val="92D050"/>
      </a:accent5>
      <a:accent6>
        <a:srgbClr val="5F0060"/>
      </a:accent6>
      <a:hlink>
        <a:srgbClr val="008EFF"/>
      </a:hlink>
      <a:folHlink>
        <a:srgbClr val="A5A5A5"/>
      </a:folHlink>
    </a:clrScheme>
    <a:fontScheme name="Nahsh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95000"/>
          </a:schemeClr>
        </a:solidFill>
        <a:ln w="22225">
          <a:solidFill>
            <a:schemeClr val="bg1"/>
          </a:solidFill>
        </a:ln>
        <a:effectLst>
          <a:outerShdw sx="101000" sy="101000" algn="ctr" rotWithShape="0">
            <a:schemeClr val="bg1">
              <a:lumMod val="75000"/>
            </a:schemeClr>
          </a:outerShdw>
        </a:effectLst>
      </a:spPr>
      <a:bodyPr vert="horz" lIns="91440" tIns="45720" rIns="91440" bIns="45720" rtlCol="1" anchor="ctr">
        <a:normAutofit/>
      </a:bodyPr>
      <a:lstStyle>
        <a:defPPr marL="0" marR="0" indent="0" algn="r" defTabSz="914400" rtl="1"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defRPr>
        </a:defPPr>
      </a:lstStyle>
    </a:txDef>
  </a:objectDefaults>
  <a:extraClrSchemeLst/>
</a:theme>
</file>

<file path=ppt/theme/theme4.xml><?xml version="1.0" encoding="utf-8"?>
<a:theme xmlns:a="http://schemas.openxmlformats.org/drawingml/2006/main" name="33_Office Theme">
  <a:themeElements>
    <a:clrScheme name="nahshon">
      <a:dk1>
        <a:sysClr val="windowText" lastClr="000000"/>
      </a:dk1>
      <a:lt1>
        <a:sysClr val="window" lastClr="FFFFFF"/>
      </a:lt1>
      <a:dk2>
        <a:srgbClr val="1F497D"/>
      </a:dk2>
      <a:lt2>
        <a:srgbClr val="FFFFFF"/>
      </a:lt2>
      <a:accent1>
        <a:srgbClr val="C6D9F0"/>
      </a:accent1>
      <a:accent2>
        <a:srgbClr val="1A7EB0"/>
      </a:accent2>
      <a:accent3>
        <a:srgbClr val="FF6600"/>
      </a:accent3>
      <a:accent4>
        <a:srgbClr val="548DD4"/>
      </a:accent4>
      <a:accent5>
        <a:srgbClr val="92D050"/>
      </a:accent5>
      <a:accent6>
        <a:srgbClr val="5F0060"/>
      </a:accent6>
      <a:hlink>
        <a:srgbClr val="008EFF"/>
      </a:hlink>
      <a:folHlink>
        <a:srgbClr val="A5A5A5"/>
      </a:folHlink>
    </a:clrScheme>
    <a:fontScheme name="Nahsh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95000"/>
          </a:schemeClr>
        </a:solidFill>
        <a:ln w="22225">
          <a:solidFill>
            <a:schemeClr val="bg1"/>
          </a:solidFill>
        </a:ln>
        <a:effectLst>
          <a:outerShdw sx="101000" sy="101000" algn="ctr" rotWithShape="0">
            <a:schemeClr val="bg1">
              <a:lumMod val="75000"/>
            </a:schemeClr>
          </a:outerShdw>
        </a:effectLst>
      </a:spPr>
      <a:bodyPr vert="horz" lIns="91440" tIns="45720" rIns="91440" bIns="45720" rtlCol="1" anchor="ctr">
        <a:normAutofit/>
      </a:bodyPr>
      <a:lstStyle>
        <a:defPPr marL="0" marR="0" indent="0" algn="r" defTabSz="914400" rtl="1"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defRPr>
        </a:defPPr>
      </a:lstStyle>
    </a:txDef>
  </a:objectDefaults>
  <a:extraClrSchemeLst/>
</a:theme>
</file>

<file path=ppt/theme/theme5.xml><?xml version="1.0" encoding="utf-8"?>
<a:theme xmlns:a="http://schemas.openxmlformats.org/drawingml/2006/main" name="3_Office Theme">
  <a:themeElements>
    <a:clrScheme name="nahshon">
      <a:dk1>
        <a:sysClr val="windowText" lastClr="000000"/>
      </a:dk1>
      <a:lt1>
        <a:sysClr val="window" lastClr="FFFFFF"/>
      </a:lt1>
      <a:dk2>
        <a:srgbClr val="1F497D"/>
      </a:dk2>
      <a:lt2>
        <a:srgbClr val="FFFFFF"/>
      </a:lt2>
      <a:accent1>
        <a:srgbClr val="C6D9F0"/>
      </a:accent1>
      <a:accent2>
        <a:srgbClr val="1A7EB0"/>
      </a:accent2>
      <a:accent3>
        <a:srgbClr val="FF6600"/>
      </a:accent3>
      <a:accent4>
        <a:srgbClr val="548DD4"/>
      </a:accent4>
      <a:accent5>
        <a:srgbClr val="92D050"/>
      </a:accent5>
      <a:accent6>
        <a:srgbClr val="5F0060"/>
      </a:accent6>
      <a:hlink>
        <a:srgbClr val="008EFF"/>
      </a:hlink>
      <a:folHlink>
        <a:srgbClr val="A5A5A5"/>
      </a:folHlink>
    </a:clrScheme>
    <a:fontScheme name="Nahsh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95000"/>
          </a:schemeClr>
        </a:solidFill>
        <a:ln w="22225">
          <a:solidFill>
            <a:schemeClr val="bg1"/>
          </a:solidFill>
        </a:ln>
        <a:effectLst>
          <a:outerShdw sx="101000" sy="101000" algn="ctr" rotWithShape="0">
            <a:schemeClr val="bg1">
              <a:lumMod val="75000"/>
            </a:schemeClr>
          </a:outerShdw>
        </a:effectLst>
      </a:spPr>
      <a:bodyPr vert="horz" lIns="91440" tIns="45720" rIns="91440" bIns="45720" rtlCol="1" anchor="ctr">
        <a:normAutofit/>
      </a:bodyPr>
      <a:lstStyle>
        <a:defPPr marL="0" marR="0" indent="0" algn="r" defTabSz="914400" rtl="1"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defRPr>
        </a:defPPr>
      </a:lstStyle>
    </a:txDef>
  </a:objectDefaults>
  <a:extraClrSchemeLst/>
</a:theme>
</file>

<file path=ppt/theme/theme6.xml><?xml version="1.0" encoding="utf-8"?>
<a:theme xmlns:a="http://schemas.openxmlformats.org/drawingml/2006/main" name="4_Office Theme">
  <a:themeElements>
    <a:clrScheme name="nahshon">
      <a:dk1>
        <a:sysClr val="windowText" lastClr="000000"/>
      </a:dk1>
      <a:lt1>
        <a:sysClr val="window" lastClr="FFFFFF"/>
      </a:lt1>
      <a:dk2>
        <a:srgbClr val="1F497D"/>
      </a:dk2>
      <a:lt2>
        <a:srgbClr val="FFFFFF"/>
      </a:lt2>
      <a:accent1>
        <a:srgbClr val="C6D9F0"/>
      </a:accent1>
      <a:accent2>
        <a:srgbClr val="1A7EB0"/>
      </a:accent2>
      <a:accent3>
        <a:srgbClr val="FF6600"/>
      </a:accent3>
      <a:accent4>
        <a:srgbClr val="548DD4"/>
      </a:accent4>
      <a:accent5>
        <a:srgbClr val="92D050"/>
      </a:accent5>
      <a:accent6>
        <a:srgbClr val="5F0060"/>
      </a:accent6>
      <a:hlink>
        <a:srgbClr val="008EFF"/>
      </a:hlink>
      <a:folHlink>
        <a:srgbClr val="A5A5A5"/>
      </a:folHlink>
    </a:clrScheme>
    <a:fontScheme name="Nahsh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95000"/>
          </a:schemeClr>
        </a:solidFill>
        <a:ln w="22225">
          <a:solidFill>
            <a:schemeClr val="bg1"/>
          </a:solidFill>
        </a:ln>
        <a:effectLst>
          <a:outerShdw sx="101000" sy="101000" algn="ctr" rotWithShape="0">
            <a:schemeClr val="bg1">
              <a:lumMod val="75000"/>
            </a:schemeClr>
          </a:outerShdw>
        </a:effectLst>
      </a:spPr>
      <a:bodyPr vert="horz" lIns="91440" tIns="45720" rIns="91440" bIns="45720" rtlCol="1" anchor="ctr">
        <a:normAutofit/>
      </a:bodyPr>
      <a:lstStyle>
        <a:defPPr marL="0" marR="0" indent="0" algn="r" defTabSz="914400" rtl="1"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defRPr>
        </a:defPPr>
      </a:lstStyle>
    </a:txDef>
  </a:objectDefaults>
  <a:extraClrSchemeLst/>
</a:theme>
</file>

<file path=ppt/theme/theme7.xml><?xml version="1.0" encoding="utf-8"?>
<a:theme xmlns:a="http://schemas.openxmlformats.org/drawingml/2006/main" name="5_Office Theme">
  <a:themeElements>
    <a:clrScheme name="nahshon">
      <a:dk1>
        <a:sysClr val="windowText" lastClr="000000"/>
      </a:dk1>
      <a:lt1>
        <a:sysClr val="window" lastClr="FFFFFF"/>
      </a:lt1>
      <a:dk2>
        <a:srgbClr val="1F497D"/>
      </a:dk2>
      <a:lt2>
        <a:srgbClr val="FFFFFF"/>
      </a:lt2>
      <a:accent1>
        <a:srgbClr val="C6D9F0"/>
      </a:accent1>
      <a:accent2>
        <a:srgbClr val="1A7EB0"/>
      </a:accent2>
      <a:accent3>
        <a:srgbClr val="FF6600"/>
      </a:accent3>
      <a:accent4>
        <a:srgbClr val="548DD4"/>
      </a:accent4>
      <a:accent5>
        <a:srgbClr val="92D050"/>
      </a:accent5>
      <a:accent6>
        <a:srgbClr val="5F0060"/>
      </a:accent6>
      <a:hlink>
        <a:srgbClr val="008EFF"/>
      </a:hlink>
      <a:folHlink>
        <a:srgbClr val="A5A5A5"/>
      </a:folHlink>
    </a:clrScheme>
    <a:fontScheme name="Nahsh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95000"/>
          </a:schemeClr>
        </a:solidFill>
        <a:ln w="22225">
          <a:solidFill>
            <a:schemeClr val="bg1"/>
          </a:solidFill>
        </a:ln>
        <a:effectLst>
          <a:outerShdw sx="101000" sy="101000" algn="ctr" rotWithShape="0">
            <a:schemeClr val="bg1">
              <a:lumMod val="75000"/>
            </a:schemeClr>
          </a:outerShdw>
        </a:effectLst>
      </a:spPr>
      <a:bodyPr vert="horz" lIns="91440" tIns="45720" rIns="91440" bIns="45720" rtlCol="1" anchor="ctr">
        <a:normAutofit/>
      </a:bodyPr>
      <a:lstStyle>
        <a:defPPr marL="0" marR="0" indent="0" algn="r" defTabSz="914400" rtl="1"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defRPr>
        </a:defPPr>
      </a:lstStyle>
    </a:txDef>
  </a:objectDefaults>
  <a:extraClrSchemeLst/>
</a:theme>
</file>

<file path=ppt/theme/theme8.xml><?xml version="1.0" encoding="utf-8"?>
<a:theme xmlns:a="http://schemas.openxmlformats.org/drawingml/2006/main" name="6_Office Theme">
  <a:themeElements>
    <a:clrScheme name="nahshon">
      <a:dk1>
        <a:sysClr val="windowText" lastClr="000000"/>
      </a:dk1>
      <a:lt1>
        <a:sysClr val="window" lastClr="FFFFFF"/>
      </a:lt1>
      <a:dk2>
        <a:srgbClr val="1F497D"/>
      </a:dk2>
      <a:lt2>
        <a:srgbClr val="FFFFFF"/>
      </a:lt2>
      <a:accent1>
        <a:srgbClr val="C6D9F0"/>
      </a:accent1>
      <a:accent2>
        <a:srgbClr val="1A7EB0"/>
      </a:accent2>
      <a:accent3>
        <a:srgbClr val="FF6600"/>
      </a:accent3>
      <a:accent4>
        <a:srgbClr val="548DD4"/>
      </a:accent4>
      <a:accent5>
        <a:srgbClr val="92D050"/>
      </a:accent5>
      <a:accent6>
        <a:srgbClr val="5F0060"/>
      </a:accent6>
      <a:hlink>
        <a:srgbClr val="008EFF"/>
      </a:hlink>
      <a:folHlink>
        <a:srgbClr val="A5A5A5"/>
      </a:folHlink>
    </a:clrScheme>
    <a:fontScheme name="Nahsh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95000"/>
          </a:schemeClr>
        </a:solidFill>
        <a:ln w="22225">
          <a:solidFill>
            <a:schemeClr val="bg1"/>
          </a:solidFill>
        </a:ln>
        <a:effectLst>
          <a:outerShdw sx="101000" sy="101000" algn="ctr" rotWithShape="0">
            <a:schemeClr val="bg1">
              <a:lumMod val="75000"/>
            </a:schemeClr>
          </a:outerShdw>
        </a:effectLst>
      </a:spPr>
      <a:bodyPr vert="horz" lIns="91440" tIns="45720" rIns="91440" bIns="45720" rtlCol="1" anchor="ctr">
        <a:normAutofit/>
      </a:bodyPr>
      <a:lstStyle>
        <a:defPPr marL="0" marR="0" indent="0" algn="r" defTabSz="914400" rtl="1"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defRPr>
        </a:defPPr>
      </a:lstStyle>
    </a:txDef>
  </a:objectDefaults>
  <a:extraClrSchemeLst/>
</a:theme>
</file>

<file path=ppt/theme/theme9.xml><?xml version="1.0" encoding="utf-8"?>
<a:theme xmlns:a="http://schemas.openxmlformats.org/drawingml/2006/main" name="7_Office Theme">
  <a:themeElements>
    <a:clrScheme name="nahshon">
      <a:dk1>
        <a:sysClr val="windowText" lastClr="000000"/>
      </a:dk1>
      <a:lt1>
        <a:sysClr val="window" lastClr="FFFFFF"/>
      </a:lt1>
      <a:dk2>
        <a:srgbClr val="1F497D"/>
      </a:dk2>
      <a:lt2>
        <a:srgbClr val="FFFFFF"/>
      </a:lt2>
      <a:accent1>
        <a:srgbClr val="C6D9F0"/>
      </a:accent1>
      <a:accent2>
        <a:srgbClr val="1A7EB0"/>
      </a:accent2>
      <a:accent3>
        <a:srgbClr val="FF6600"/>
      </a:accent3>
      <a:accent4>
        <a:srgbClr val="548DD4"/>
      </a:accent4>
      <a:accent5>
        <a:srgbClr val="92D050"/>
      </a:accent5>
      <a:accent6>
        <a:srgbClr val="5F0060"/>
      </a:accent6>
      <a:hlink>
        <a:srgbClr val="008EFF"/>
      </a:hlink>
      <a:folHlink>
        <a:srgbClr val="A5A5A5"/>
      </a:folHlink>
    </a:clrScheme>
    <a:fontScheme name="Nahsh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95000"/>
          </a:schemeClr>
        </a:solidFill>
        <a:ln w="22225">
          <a:solidFill>
            <a:schemeClr val="bg1"/>
          </a:solidFill>
        </a:ln>
        <a:effectLst>
          <a:outerShdw sx="101000" sy="101000" algn="ctr" rotWithShape="0">
            <a:schemeClr val="bg1">
              <a:lumMod val="75000"/>
            </a:schemeClr>
          </a:outerShdw>
        </a:effectLst>
      </a:spPr>
      <a:bodyPr vert="horz" lIns="91440" tIns="45720" rIns="91440" bIns="45720" rtlCol="1" anchor="ctr">
        <a:normAutofit/>
      </a:bodyPr>
      <a:lstStyle>
        <a:defPPr marL="0" marR="0" indent="0" algn="r" defTabSz="914400" rtl="1" eaLnBrk="1" fontAlgn="auto" latinLnBrk="0" hangingPunct="1">
          <a:lnSpc>
            <a:spcPct val="100000"/>
          </a:lnSpc>
          <a:spcBef>
            <a:spcPts val="0"/>
          </a:spcBef>
          <a:spcAft>
            <a:spcPts val="0"/>
          </a:spcAft>
          <a:buClrTx/>
          <a:buSzTx/>
          <a:buFontTx/>
          <a:buNone/>
          <a:tabLst/>
          <a:defRPr kumimoji="0" sz="20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defRPr>
        </a:defPPr>
      </a:lstStyle>
    </a:tx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8337</TotalTime>
  <Words>4555</Words>
  <Application>Microsoft Office PowerPoint</Application>
  <PresentationFormat>‫הצגה על המסך (4:3)</PresentationFormat>
  <Paragraphs>747</Paragraphs>
  <Slides>41</Slides>
  <Notes>1</Notes>
  <HiddenSlides>0</HiddenSlides>
  <MMClips>0</MMClips>
  <ScaleCrop>false</ScaleCrop>
  <HeadingPairs>
    <vt:vector size="4" baseType="variant">
      <vt:variant>
        <vt:lpstr>ערכת נושא</vt:lpstr>
      </vt:variant>
      <vt:variant>
        <vt:i4>9</vt:i4>
      </vt:variant>
      <vt:variant>
        <vt:lpstr>כותרות שקופיות</vt:lpstr>
      </vt:variant>
      <vt:variant>
        <vt:i4>41</vt:i4>
      </vt:variant>
    </vt:vector>
  </HeadingPairs>
  <TitlesOfParts>
    <vt:vector size="50" baseType="lpstr">
      <vt:lpstr>1_Office Theme</vt:lpstr>
      <vt:lpstr>10_Office Theme</vt:lpstr>
      <vt:lpstr>2_Office Theme</vt:lpstr>
      <vt:lpstr>33_Office Theme</vt:lpstr>
      <vt:lpstr>3_Office Theme</vt:lpstr>
      <vt:lpstr>4_Office Theme</vt:lpstr>
      <vt:lpstr>5_Office Theme</vt:lpstr>
      <vt:lpstr>6_Office Theme</vt:lpstr>
      <vt:lpstr>7_Office Theme</vt:lpstr>
      <vt:lpstr>מצגת של PowerPoint</vt:lpstr>
      <vt:lpstr>מבנה בחינת הבגרות במעבדה</vt:lpstr>
      <vt:lpstr>סוגי השאלות המופיעות בבחינת הבגרות במעבדה</vt:lpstr>
      <vt:lpstr>שאלות העוסקות במרכיבי הניסוי ובתוצאותיו</vt:lpstr>
      <vt:lpstr>שאלה 1: תכנון ניסוי</vt:lpstr>
      <vt:lpstr>תשובה</vt:lpstr>
      <vt:lpstr>שאלה 2: זיהוי המשתנים – משתנה בלתי תלוי ומשתנה תלוי </vt:lpstr>
      <vt:lpstr>תשובה + שאלה 3: דרך שינוי המשתנה הבלתי תלוי, ודרך מדידת המשתנה התלוי</vt:lpstr>
      <vt:lpstr>תשובה</vt:lpstr>
      <vt:lpstr>שאלה 4: זיהוי המשתנה התלוי והבלתי תלוי בשאלת החקר</vt:lpstr>
      <vt:lpstr>תשובה</vt:lpstr>
      <vt:lpstr>השערה ובסיס ביולוגי + שאלה 5 </vt:lpstr>
      <vt:lpstr>תשובה</vt:lpstr>
      <vt:lpstr>גורמים קבועים במערך הניסוי</vt:lpstr>
      <vt:lpstr>שאלה 6: גורמים קבועים</vt:lpstr>
      <vt:lpstr>תשובה</vt:lpstr>
      <vt:lpstr>בקרה (ביקורת)</vt:lpstr>
      <vt:lpstr>שאלה 7: בקרות</vt:lpstr>
      <vt:lpstr>תשובה</vt:lpstr>
      <vt:lpstr>ריבוי פריטים וחזרות</vt:lpstr>
      <vt:lpstr>תיאור תוצאות הניסוי והסברן</vt:lpstr>
      <vt:lpstr>בניית טבלה הכוללת את מערך הניסוי ותוצאותיו + שאלה 8</vt:lpstr>
      <vt:lpstr>תשובה</vt:lpstr>
      <vt:lpstr>שאלה 9</vt:lpstr>
      <vt:lpstr>תשובה: חשיבות השמירה על גורמים קבועים בניסוי</vt:lpstr>
      <vt:lpstr>שרטוט גרף המתאר את תוצאות הניסוי: בחירת סוג הגרף</vt:lpstr>
      <vt:lpstr>שרטוט גרף המתאר את תוצאות הניסוי: שרטוט הגרף</vt:lpstr>
      <vt:lpstr>שאלה 10: תיאור התוצאות בגרף</vt:lpstr>
      <vt:lpstr>תשובה</vt:lpstr>
      <vt:lpstr>שאלה 11: תיאור הגרף= תיאור התוצאות</vt:lpstr>
      <vt:lpstr>תשובה</vt:lpstr>
      <vt:lpstr>שאלה 12: הסבר התוצאות</vt:lpstr>
      <vt:lpstr>תשובה</vt:lpstr>
      <vt:lpstr>אינטרפולציה ואקסטרפולציה</vt:lpstr>
      <vt:lpstr>שאלה 13: מדוע שיטת המדידה מתאימה למדידת המשתנה התלוי</vt:lpstr>
      <vt:lpstr>תשובה</vt:lpstr>
      <vt:lpstr>שאלה 14: תכנון ניסוי שהמשתנה הבלתי תלוי בו בדיד</vt:lpstr>
      <vt:lpstr>תשובה</vt:lpstr>
      <vt:lpstr>ניסויים כמותיים וניסויים איכותיים</vt:lpstr>
      <vt:lpstr>שאלה 15: תכנון ניסוי איכותי</vt:lpstr>
      <vt:lpstr>תשובה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756</cp:revision>
  <dcterms:created xsi:type="dcterms:W3CDTF">2010-09-05T07:07:37Z</dcterms:created>
  <dcterms:modified xsi:type="dcterms:W3CDTF">2018-04-01T11:31:35Z</dcterms:modified>
</cp:coreProperties>
</file>