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0"/>
  </p:notesMasterIdLst>
  <p:sldIdLst>
    <p:sldId id="256" r:id="rId2"/>
    <p:sldId id="259" r:id="rId3"/>
    <p:sldId id="267" r:id="rId4"/>
    <p:sldId id="260" r:id="rId5"/>
    <p:sldId id="266" r:id="rId6"/>
    <p:sldId id="262" r:id="rId7"/>
    <p:sldId id="263" r:id="rId8"/>
    <p:sldId id="268" r:id="rId9"/>
    <p:sldId id="264" r:id="rId10"/>
    <p:sldId id="269" r:id="rId11"/>
    <p:sldId id="265" r:id="rId12"/>
    <p:sldId id="270" r:id="rId13"/>
    <p:sldId id="271" r:id="rId14"/>
    <p:sldId id="272" r:id="rId15"/>
    <p:sldId id="273" r:id="rId16"/>
    <p:sldId id="274" r:id="rId17"/>
    <p:sldId id="275" r:id="rId18"/>
    <p:sldId id="276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46"/>
  </p:normalViewPr>
  <p:slideViewPr>
    <p:cSldViewPr snapToGrid="0">
      <p:cViewPr varScale="1">
        <p:scale>
          <a:sx n="89" d="100"/>
          <a:sy n="89" d="100"/>
        </p:scale>
        <p:origin x="896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99A915-A7CA-424B-B074-7E0253AF247A}" type="datetimeFigureOut">
              <a:rPr lang="en-US" smtClean="0"/>
              <a:t>1/22/25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980DCB-4C04-DF41-926C-1765BA4C2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9628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1/22/25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1/22/25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1/22/25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1/22/25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1/22/25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1/22/25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1/22/25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1/22/25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ject 14">
            <a:extLst>
              <a:ext uri="{FF2B5EF4-FFF2-40B4-BE49-F238E27FC236}">
                <a16:creationId xmlns:a16="http://schemas.microsoft.com/office/drawing/2014/main" id="{32472A0F-0806-0792-782D-5D32C81DC470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52400" y="6474769"/>
            <a:ext cx="1226792" cy="326150"/>
          </a:xfrm>
          <a:prstGeom prst="rect">
            <a:avLst/>
          </a:prstGeom>
        </p:spPr>
      </p:pic>
      <p:pic>
        <p:nvPicPr>
          <p:cNvPr id="6" name="object 13">
            <a:extLst>
              <a:ext uri="{FF2B5EF4-FFF2-40B4-BE49-F238E27FC236}">
                <a16:creationId xmlns:a16="http://schemas.microsoft.com/office/drawing/2014/main" id="{4CACD37D-B9B6-71D2-9331-3A46CCF1330E}"/>
              </a:ext>
            </a:extLst>
          </p:cNvPr>
          <p:cNvPicPr/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1215689" y="6189789"/>
            <a:ext cx="823911" cy="62236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1/22/25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1/22/25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1/22/25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FBC16-3346-1E4E-08DC-8E5FD09A2C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4800" dirty="0"/>
              <a:t>Lending Club Case Study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679D67-0A96-1843-6164-DC2F12C36D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Key Highlights from the analysis</a:t>
            </a:r>
          </a:p>
        </p:txBody>
      </p:sp>
      <p:pic>
        <p:nvPicPr>
          <p:cNvPr id="5" name="object 13">
            <a:extLst>
              <a:ext uri="{FF2B5EF4-FFF2-40B4-BE49-F238E27FC236}">
                <a16:creationId xmlns:a16="http://schemas.microsoft.com/office/drawing/2014/main" id="{7EE6E13C-3F06-A86E-6E44-3E6F70C677E4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215689" y="6111996"/>
            <a:ext cx="823911" cy="622362"/>
          </a:xfrm>
          <a:prstGeom prst="rect">
            <a:avLst/>
          </a:prstGeom>
        </p:spPr>
      </p:pic>
      <p:pic>
        <p:nvPicPr>
          <p:cNvPr id="6" name="object 14">
            <a:extLst>
              <a:ext uri="{FF2B5EF4-FFF2-40B4-BE49-F238E27FC236}">
                <a16:creationId xmlns:a16="http://schemas.microsoft.com/office/drawing/2014/main" id="{CF8C0D57-C319-F77E-4205-BA31F3E0C16A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2400" y="6396976"/>
            <a:ext cx="1226792" cy="32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2986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4FBC5B-769F-42DE-DCC4-BDF6F115A5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itle 1">
            <a:extLst>
              <a:ext uri="{FF2B5EF4-FFF2-40B4-BE49-F238E27FC236}">
                <a16:creationId xmlns:a16="http://schemas.microsoft.com/office/drawing/2014/main" id="{05B71A27-AC0C-FCCF-AA63-86F1A05913BB}"/>
              </a:ext>
            </a:extLst>
          </p:cNvPr>
          <p:cNvSpPr txBox="1">
            <a:spLocks/>
          </p:cNvSpPr>
          <p:nvPr/>
        </p:nvSpPr>
        <p:spPr>
          <a:xfrm>
            <a:off x="420335" y="286031"/>
            <a:ext cx="9720072" cy="569136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500" dirty="0"/>
              <a:t>Univariate Data Analysis</a:t>
            </a:r>
          </a:p>
        </p:txBody>
      </p:sp>
      <p:sp>
        <p:nvSpPr>
          <p:cNvPr id="5" name="Oval 8">
            <a:extLst>
              <a:ext uri="{FF2B5EF4-FFF2-40B4-BE49-F238E27FC236}">
                <a16:creationId xmlns:a16="http://schemas.microsoft.com/office/drawing/2014/main" id="{AE432DAB-A9B5-236A-6B9E-5E206AB9902A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768478" y="2263498"/>
            <a:ext cx="61235" cy="6086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685783">
              <a:defRPr/>
            </a:pPr>
            <a:endParaRPr lang="en-US" sz="1300" dirty="0">
              <a:solidFill>
                <a:srgbClr val="231F2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Freeform 9">
            <a:extLst>
              <a:ext uri="{FF2B5EF4-FFF2-40B4-BE49-F238E27FC236}">
                <a16:creationId xmlns:a16="http://schemas.microsoft.com/office/drawing/2014/main" id="{8BE20D89-0D6D-E425-9778-4E24BCB3B0E3}"/>
              </a:ext>
            </a:extLst>
          </p:cNvPr>
          <p:cNvSpPr>
            <a:spLocks noEditPoints="1"/>
          </p:cNvSpPr>
          <p:nvPr/>
        </p:nvSpPr>
        <p:spPr bwMode="auto">
          <a:xfrm rot="5400000">
            <a:off x="217209" y="1498269"/>
            <a:ext cx="983942" cy="818920"/>
          </a:xfrm>
          <a:custGeom>
            <a:avLst/>
            <a:gdLst>
              <a:gd name="T0" fmla="*/ 2117 w 2119"/>
              <a:gd name="T1" fmla="*/ 892 h 1778"/>
              <a:gd name="T2" fmla="*/ 2052 w 2119"/>
              <a:gd name="T3" fmla="*/ 824 h 1778"/>
              <a:gd name="T4" fmla="*/ 1799 w 2119"/>
              <a:gd name="T5" fmla="*/ 824 h 1778"/>
              <a:gd name="T6" fmla="*/ 1767 w 2119"/>
              <a:gd name="T7" fmla="*/ 794 h 1778"/>
              <a:gd name="T8" fmla="*/ 1513 w 2119"/>
              <a:gd name="T9" fmla="*/ 262 h 1778"/>
              <a:gd name="T10" fmla="*/ 874 w 2119"/>
              <a:gd name="T11" fmla="*/ 3 h 1778"/>
              <a:gd name="T12" fmla="*/ 260 w 2119"/>
              <a:gd name="T13" fmla="*/ 262 h 1778"/>
              <a:gd name="T14" fmla="*/ 0 w 2119"/>
              <a:gd name="T15" fmla="*/ 889 h 1778"/>
              <a:gd name="T16" fmla="*/ 260 w 2119"/>
              <a:gd name="T17" fmla="*/ 1515 h 1778"/>
              <a:gd name="T18" fmla="*/ 873 w 2119"/>
              <a:gd name="T19" fmla="*/ 1775 h 1778"/>
              <a:gd name="T20" fmla="*/ 1509 w 2119"/>
              <a:gd name="T21" fmla="*/ 1518 h 1778"/>
              <a:gd name="T22" fmla="*/ 1725 w 2119"/>
              <a:gd name="T23" fmla="*/ 1174 h 1778"/>
              <a:gd name="T24" fmla="*/ 1756 w 2119"/>
              <a:gd name="T25" fmla="*/ 1152 h 1778"/>
              <a:gd name="T26" fmla="*/ 1800 w 2119"/>
              <a:gd name="T27" fmla="*/ 1152 h 1778"/>
              <a:gd name="T28" fmla="*/ 1865 w 2119"/>
              <a:gd name="T29" fmla="*/ 1084 h 1778"/>
              <a:gd name="T30" fmla="*/ 1798 w 2119"/>
              <a:gd name="T31" fmla="*/ 1020 h 1778"/>
              <a:gd name="T32" fmla="*/ 1798 w 2119"/>
              <a:gd name="T33" fmla="*/ 1020 h 1778"/>
              <a:gd name="T34" fmla="*/ 1767 w 2119"/>
              <a:gd name="T35" fmla="*/ 985 h 1778"/>
              <a:gd name="T36" fmla="*/ 1767 w 2119"/>
              <a:gd name="T37" fmla="*/ 984 h 1778"/>
              <a:gd name="T38" fmla="*/ 1799 w 2119"/>
              <a:gd name="T39" fmla="*/ 955 h 1778"/>
              <a:gd name="T40" fmla="*/ 2050 w 2119"/>
              <a:gd name="T41" fmla="*/ 955 h 1778"/>
              <a:gd name="T42" fmla="*/ 2117 w 2119"/>
              <a:gd name="T43" fmla="*/ 892 h 1778"/>
              <a:gd name="T44" fmla="*/ 1641 w 2119"/>
              <a:gd name="T45" fmla="*/ 889 h 1778"/>
              <a:gd name="T46" fmla="*/ 1420 w 2119"/>
              <a:gd name="T47" fmla="*/ 1422 h 1778"/>
              <a:gd name="T48" fmla="*/ 886 w 2119"/>
              <a:gd name="T49" fmla="*/ 1643 h 1778"/>
              <a:gd name="T50" fmla="*/ 353 w 2119"/>
              <a:gd name="T51" fmla="*/ 1422 h 1778"/>
              <a:gd name="T52" fmla="*/ 132 w 2119"/>
              <a:gd name="T53" fmla="*/ 889 h 1778"/>
              <a:gd name="T54" fmla="*/ 353 w 2119"/>
              <a:gd name="T55" fmla="*/ 355 h 1778"/>
              <a:gd name="T56" fmla="*/ 886 w 2119"/>
              <a:gd name="T57" fmla="*/ 134 h 1778"/>
              <a:gd name="T58" fmla="*/ 1420 w 2119"/>
              <a:gd name="T59" fmla="*/ 355 h 1778"/>
              <a:gd name="T60" fmla="*/ 1641 w 2119"/>
              <a:gd name="T61" fmla="*/ 889 h 17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2119" h="1778">
                <a:moveTo>
                  <a:pt x="2117" y="892"/>
                </a:moveTo>
                <a:cubicBezTo>
                  <a:pt x="2119" y="854"/>
                  <a:pt x="2089" y="824"/>
                  <a:pt x="2052" y="824"/>
                </a:cubicBezTo>
                <a:cubicBezTo>
                  <a:pt x="1799" y="824"/>
                  <a:pt x="1799" y="824"/>
                  <a:pt x="1799" y="824"/>
                </a:cubicBezTo>
                <a:cubicBezTo>
                  <a:pt x="1783" y="824"/>
                  <a:pt x="1769" y="811"/>
                  <a:pt x="1767" y="794"/>
                </a:cubicBezTo>
                <a:cubicBezTo>
                  <a:pt x="1746" y="593"/>
                  <a:pt x="1657" y="407"/>
                  <a:pt x="1513" y="262"/>
                </a:cubicBezTo>
                <a:cubicBezTo>
                  <a:pt x="1344" y="93"/>
                  <a:pt x="1113" y="0"/>
                  <a:pt x="874" y="3"/>
                </a:cubicBezTo>
                <a:cubicBezTo>
                  <a:pt x="642" y="6"/>
                  <a:pt x="424" y="98"/>
                  <a:pt x="260" y="262"/>
                </a:cubicBezTo>
                <a:cubicBezTo>
                  <a:pt x="92" y="430"/>
                  <a:pt x="0" y="652"/>
                  <a:pt x="0" y="889"/>
                </a:cubicBezTo>
                <a:cubicBezTo>
                  <a:pt x="0" y="1125"/>
                  <a:pt x="92" y="1348"/>
                  <a:pt x="260" y="1515"/>
                </a:cubicBezTo>
                <a:cubicBezTo>
                  <a:pt x="424" y="1679"/>
                  <a:pt x="641" y="1771"/>
                  <a:pt x="873" y="1775"/>
                </a:cubicBezTo>
                <a:cubicBezTo>
                  <a:pt x="1111" y="1778"/>
                  <a:pt x="1341" y="1685"/>
                  <a:pt x="1509" y="1518"/>
                </a:cubicBezTo>
                <a:cubicBezTo>
                  <a:pt x="1609" y="1420"/>
                  <a:pt x="1682" y="1302"/>
                  <a:pt x="1725" y="1174"/>
                </a:cubicBezTo>
                <a:cubicBezTo>
                  <a:pt x="1730" y="1161"/>
                  <a:pt x="1742" y="1152"/>
                  <a:pt x="1756" y="1152"/>
                </a:cubicBezTo>
                <a:cubicBezTo>
                  <a:pt x="1800" y="1152"/>
                  <a:pt x="1800" y="1152"/>
                  <a:pt x="1800" y="1152"/>
                </a:cubicBezTo>
                <a:cubicBezTo>
                  <a:pt x="1837" y="1152"/>
                  <a:pt x="1867" y="1121"/>
                  <a:pt x="1865" y="1084"/>
                </a:cubicBezTo>
                <a:cubicBezTo>
                  <a:pt x="1864" y="1048"/>
                  <a:pt x="1834" y="1020"/>
                  <a:pt x="1798" y="1020"/>
                </a:cubicBezTo>
                <a:cubicBezTo>
                  <a:pt x="1798" y="1020"/>
                  <a:pt x="1798" y="1020"/>
                  <a:pt x="1798" y="1020"/>
                </a:cubicBezTo>
                <a:cubicBezTo>
                  <a:pt x="1779" y="1020"/>
                  <a:pt x="1765" y="1004"/>
                  <a:pt x="1767" y="985"/>
                </a:cubicBezTo>
                <a:cubicBezTo>
                  <a:pt x="1767" y="985"/>
                  <a:pt x="1767" y="984"/>
                  <a:pt x="1767" y="984"/>
                </a:cubicBezTo>
                <a:cubicBezTo>
                  <a:pt x="1769" y="967"/>
                  <a:pt x="1783" y="955"/>
                  <a:pt x="1799" y="955"/>
                </a:cubicBezTo>
                <a:cubicBezTo>
                  <a:pt x="2050" y="955"/>
                  <a:pt x="2050" y="955"/>
                  <a:pt x="2050" y="955"/>
                </a:cubicBezTo>
                <a:cubicBezTo>
                  <a:pt x="2086" y="955"/>
                  <a:pt x="2116" y="927"/>
                  <a:pt x="2117" y="892"/>
                </a:cubicBezTo>
                <a:close/>
                <a:moveTo>
                  <a:pt x="1641" y="889"/>
                </a:moveTo>
                <a:cubicBezTo>
                  <a:pt x="1641" y="1090"/>
                  <a:pt x="1562" y="1280"/>
                  <a:pt x="1420" y="1422"/>
                </a:cubicBezTo>
                <a:cubicBezTo>
                  <a:pt x="1277" y="1565"/>
                  <a:pt x="1088" y="1643"/>
                  <a:pt x="886" y="1643"/>
                </a:cubicBezTo>
                <a:cubicBezTo>
                  <a:pt x="685" y="1643"/>
                  <a:pt x="495" y="1565"/>
                  <a:pt x="353" y="1422"/>
                </a:cubicBezTo>
                <a:cubicBezTo>
                  <a:pt x="210" y="1280"/>
                  <a:pt x="132" y="1090"/>
                  <a:pt x="132" y="889"/>
                </a:cubicBezTo>
                <a:cubicBezTo>
                  <a:pt x="132" y="687"/>
                  <a:pt x="210" y="498"/>
                  <a:pt x="353" y="355"/>
                </a:cubicBezTo>
                <a:cubicBezTo>
                  <a:pt x="495" y="213"/>
                  <a:pt x="685" y="134"/>
                  <a:pt x="886" y="134"/>
                </a:cubicBezTo>
                <a:cubicBezTo>
                  <a:pt x="1088" y="134"/>
                  <a:pt x="1277" y="213"/>
                  <a:pt x="1420" y="355"/>
                </a:cubicBezTo>
                <a:cubicBezTo>
                  <a:pt x="1562" y="498"/>
                  <a:pt x="1641" y="687"/>
                  <a:pt x="1641" y="88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685783">
              <a:defRPr/>
            </a:pPr>
            <a:endParaRPr lang="en-US" sz="1300" dirty="0">
              <a:solidFill>
                <a:srgbClr val="231F2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Freeform 11">
            <a:extLst>
              <a:ext uri="{FF2B5EF4-FFF2-40B4-BE49-F238E27FC236}">
                <a16:creationId xmlns:a16="http://schemas.microsoft.com/office/drawing/2014/main" id="{E27E2EAE-27A1-7D04-AEA9-18E7CE26D897}"/>
              </a:ext>
            </a:extLst>
          </p:cNvPr>
          <p:cNvSpPr>
            <a:spLocks/>
          </p:cNvSpPr>
          <p:nvPr/>
        </p:nvSpPr>
        <p:spPr bwMode="auto">
          <a:xfrm rot="5400000">
            <a:off x="357772" y="1478416"/>
            <a:ext cx="702816" cy="697189"/>
          </a:xfrm>
          <a:custGeom>
            <a:avLst/>
            <a:gdLst>
              <a:gd name="T0" fmla="*/ 758 w 1516"/>
              <a:gd name="T1" fmla="*/ 0 h 1516"/>
              <a:gd name="T2" fmla="*/ 1294 w 1516"/>
              <a:gd name="T3" fmla="*/ 222 h 1516"/>
              <a:gd name="T4" fmla="*/ 1516 w 1516"/>
              <a:gd name="T5" fmla="*/ 758 h 1516"/>
              <a:gd name="T6" fmla="*/ 1294 w 1516"/>
              <a:gd name="T7" fmla="*/ 1294 h 1516"/>
              <a:gd name="T8" fmla="*/ 758 w 1516"/>
              <a:gd name="T9" fmla="*/ 1516 h 1516"/>
              <a:gd name="T10" fmla="*/ 222 w 1516"/>
              <a:gd name="T11" fmla="*/ 1294 h 1516"/>
              <a:gd name="T12" fmla="*/ 0 w 1516"/>
              <a:gd name="T13" fmla="*/ 758 h 1516"/>
              <a:gd name="T14" fmla="*/ 222 w 1516"/>
              <a:gd name="T15" fmla="*/ 222 h 1516"/>
              <a:gd name="T16" fmla="*/ 758 w 1516"/>
              <a:gd name="T17" fmla="*/ 0 h 15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16" h="1516">
                <a:moveTo>
                  <a:pt x="758" y="0"/>
                </a:moveTo>
                <a:cubicBezTo>
                  <a:pt x="961" y="0"/>
                  <a:pt x="1151" y="79"/>
                  <a:pt x="1294" y="222"/>
                </a:cubicBezTo>
                <a:cubicBezTo>
                  <a:pt x="1437" y="365"/>
                  <a:pt x="1516" y="556"/>
                  <a:pt x="1516" y="758"/>
                </a:cubicBezTo>
                <a:cubicBezTo>
                  <a:pt x="1516" y="961"/>
                  <a:pt x="1437" y="1151"/>
                  <a:pt x="1294" y="1294"/>
                </a:cubicBezTo>
                <a:cubicBezTo>
                  <a:pt x="1151" y="1437"/>
                  <a:pt x="961" y="1516"/>
                  <a:pt x="758" y="1516"/>
                </a:cubicBezTo>
                <a:cubicBezTo>
                  <a:pt x="556" y="1516"/>
                  <a:pt x="365" y="1437"/>
                  <a:pt x="222" y="1294"/>
                </a:cubicBezTo>
                <a:cubicBezTo>
                  <a:pt x="79" y="1151"/>
                  <a:pt x="0" y="961"/>
                  <a:pt x="0" y="758"/>
                </a:cubicBezTo>
                <a:cubicBezTo>
                  <a:pt x="0" y="556"/>
                  <a:pt x="79" y="365"/>
                  <a:pt x="222" y="222"/>
                </a:cubicBezTo>
                <a:cubicBezTo>
                  <a:pt x="365" y="79"/>
                  <a:pt x="556" y="0"/>
                  <a:pt x="758" y="0"/>
                </a:cubicBezTo>
                <a:close/>
              </a:path>
            </a:pathLst>
          </a:custGeom>
          <a:solidFill>
            <a:srgbClr val="F4F5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685783">
              <a:defRPr/>
            </a:pPr>
            <a:endParaRPr lang="en-US" sz="1300" dirty="0">
              <a:solidFill>
                <a:srgbClr val="231F2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F6F0BA0-131D-E8A7-318D-5BBF81EA435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21978" y="1609901"/>
            <a:ext cx="413500" cy="36556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E5E66AF-0C48-B6D0-03F6-E103E1F2375E}"/>
              </a:ext>
            </a:extLst>
          </p:cNvPr>
          <p:cNvSpPr txBox="1"/>
          <p:nvPr/>
        </p:nvSpPr>
        <p:spPr>
          <a:xfrm>
            <a:off x="1280034" y="1585917"/>
            <a:ext cx="1747868" cy="397545"/>
          </a:xfrm>
          <a:prstGeom prst="rect">
            <a:avLst/>
          </a:prstGeom>
          <a:noFill/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4450" tIns="44450" rIns="44450" bIns="44450" numCol="1" rtlCol="0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marR="0" indent="0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  <a:defRPr kumimoji="0" sz="1100" b="1" i="1" u="none" strike="noStrike" cap="none" normalizeH="0" baseline="0">
                <a:ln>
                  <a:noFill/>
                </a:ln>
                <a:effectLst/>
                <a:latin typeface="Arial" pitchFamily="34" charset="0"/>
              </a:defRPr>
            </a:lvl1pPr>
          </a:lstStyle>
          <a:p>
            <a:pPr defTabSz="914378">
              <a:defRPr/>
            </a:pPr>
            <a:r>
              <a:rPr lang="en-US" sz="2000" i="0" dirty="0">
                <a:solidFill>
                  <a:srgbClr val="231F20"/>
                </a:solidFill>
                <a:latin typeface="+mn-lt"/>
                <a:cs typeface="Calibri" panose="020F0502020204030204" pitchFamily="34" charset="0"/>
              </a:rPr>
              <a:t>Key Inference</a:t>
            </a:r>
            <a:endParaRPr lang="en-US" sz="2000" i="0" dirty="0">
              <a:solidFill>
                <a:srgbClr val="FF0000"/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6870766-59B8-6B39-2661-0FE44F193A6A}"/>
              </a:ext>
            </a:extLst>
          </p:cNvPr>
          <p:cNvSpPr txBox="1"/>
          <p:nvPr/>
        </p:nvSpPr>
        <p:spPr>
          <a:xfrm>
            <a:off x="420335" y="674364"/>
            <a:ext cx="669112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685715" fontAlgn="base">
              <a:buClr>
                <a:srgbClr val="231F20"/>
              </a:buClr>
              <a:defRPr/>
            </a:pPr>
            <a:r>
              <a:rPr lang="en-IN" sz="2800" dirty="0"/>
              <a:t>L</a:t>
            </a:r>
            <a:r>
              <a:rPr lang="en-IN" sz="2800" dirty="0">
                <a:effectLst/>
              </a:rPr>
              <a:t>oan Defaulters against Loan Amount</a:t>
            </a:r>
            <a:endParaRPr lang="en-IN" sz="2800" dirty="0">
              <a:cs typeface="Arial" panose="020B0604020202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E9F9204-C131-2E40-D686-00E1E1C53D75}"/>
              </a:ext>
            </a:extLst>
          </p:cNvPr>
          <p:cNvSpPr/>
          <p:nvPr/>
        </p:nvSpPr>
        <p:spPr>
          <a:xfrm>
            <a:off x="3344580" y="1300524"/>
            <a:ext cx="8325442" cy="106771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</a:rPr>
              <a:t>Default Ratio is increasing with loan amount range</a:t>
            </a:r>
          </a:p>
        </p:txBody>
      </p:sp>
      <p:pic>
        <p:nvPicPr>
          <p:cNvPr id="4098" name="Picture 2" descr="No description has been provided for this image">
            <a:extLst>
              <a:ext uri="{FF2B5EF4-FFF2-40B4-BE49-F238E27FC236}">
                <a16:creationId xmlns:a16="http://schemas.microsoft.com/office/drawing/2014/main" id="{9546D96D-2F88-1701-441A-66F9FAB1E8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775" y="2471176"/>
            <a:ext cx="9957888" cy="3915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34999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10077B-1F01-52CE-07F7-A34720ECE3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itle 1">
            <a:extLst>
              <a:ext uri="{FF2B5EF4-FFF2-40B4-BE49-F238E27FC236}">
                <a16:creationId xmlns:a16="http://schemas.microsoft.com/office/drawing/2014/main" id="{448A4118-92FD-590D-3D38-52D0CED3322E}"/>
              </a:ext>
            </a:extLst>
          </p:cNvPr>
          <p:cNvSpPr txBox="1">
            <a:spLocks/>
          </p:cNvSpPr>
          <p:nvPr/>
        </p:nvSpPr>
        <p:spPr>
          <a:xfrm>
            <a:off x="420335" y="286031"/>
            <a:ext cx="9720072" cy="569136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500" dirty="0"/>
              <a:t>Bivariate Data Analysis</a:t>
            </a:r>
          </a:p>
        </p:txBody>
      </p:sp>
      <p:sp>
        <p:nvSpPr>
          <p:cNvPr id="5" name="Oval 8">
            <a:extLst>
              <a:ext uri="{FF2B5EF4-FFF2-40B4-BE49-F238E27FC236}">
                <a16:creationId xmlns:a16="http://schemas.microsoft.com/office/drawing/2014/main" id="{0EFB04E6-BFBC-D0D0-9A9A-4A49AD5E5BA5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768478" y="2128034"/>
            <a:ext cx="61235" cy="6086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685783">
              <a:defRPr/>
            </a:pPr>
            <a:endParaRPr lang="en-US" sz="1300" dirty="0">
              <a:solidFill>
                <a:srgbClr val="231F2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Freeform 9">
            <a:extLst>
              <a:ext uri="{FF2B5EF4-FFF2-40B4-BE49-F238E27FC236}">
                <a16:creationId xmlns:a16="http://schemas.microsoft.com/office/drawing/2014/main" id="{5F5C9B8A-D30F-ED4F-EB9D-CA15854E2964}"/>
              </a:ext>
            </a:extLst>
          </p:cNvPr>
          <p:cNvSpPr>
            <a:spLocks noEditPoints="1"/>
          </p:cNvSpPr>
          <p:nvPr/>
        </p:nvSpPr>
        <p:spPr bwMode="auto">
          <a:xfrm rot="5400000">
            <a:off x="217209" y="1362805"/>
            <a:ext cx="983942" cy="818920"/>
          </a:xfrm>
          <a:custGeom>
            <a:avLst/>
            <a:gdLst>
              <a:gd name="T0" fmla="*/ 2117 w 2119"/>
              <a:gd name="T1" fmla="*/ 892 h 1778"/>
              <a:gd name="T2" fmla="*/ 2052 w 2119"/>
              <a:gd name="T3" fmla="*/ 824 h 1778"/>
              <a:gd name="T4" fmla="*/ 1799 w 2119"/>
              <a:gd name="T5" fmla="*/ 824 h 1778"/>
              <a:gd name="T6" fmla="*/ 1767 w 2119"/>
              <a:gd name="T7" fmla="*/ 794 h 1778"/>
              <a:gd name="T8" fmla="*/ 1513 w 2119"/>
              <a:gd name="T9" fmla="*/ 262 h 1778"/>
              <a:gd name="T10" fmla="*/ 874 w 2119"/>
              <a:gd name="T11" fmla="*/ 3 h 1778"/>
              <a:gd name="T12" fmla="*/ 260 w 2119"/>
              <a:gd name="T13" fmla="*/ 262 h 1778"/>
              <a:gd name="T14" fmla="*/ 0 w 2119"/>
              <a:gd name="T15" fmla="*/ 889 h 1778"/>
              <a:gd name="T16" fmla="*/ 260 w 2119"/>
              <a:gd name="T17" fmla="*/ 1515 h 1778"/>
              <a:gd name="T18" fmla="*/ 873 w 2119"/>
              <a:gd name="T19" fmla="*/ 1775 h 1778"/>
              <a:gd name="T20" fmla="*/ 1509 w 2119"/>
              <a:gd name="T21" fmla="*/ 1518 h 1778"/>
              <a:gd name="T22" fmla="*/ 1725 w 2119"/>
              <a:gd name="T23" fmla="*/ 1174 h 1778"/>
              <a:gd name="T24" fmla="*/ 1756 w 2119"/>
              <a:gd name="T25" fmla="*/ 1152 h 1778"/>
              <a:gd name="T26" fmla="*/ 1800 w 2119"/>
              <a:gd name="T27" fmla="*/ 1152 h 1778"/>
              <a:gd name="T28" fmla="*/ 1865 w 2119"/>
              <a:gd name="T29" fmla="*/ 1084 h 1778"/>
              <a:gd name="T30" fmla="*/ 1798 w 2119"/>
              <a:gd name="T31" fmla="*/ 1020 h 1778"/>
              <a:gd name="T32" fmla="*/ 1798 w 2119"/>
              <a:gd name="T33" fmla="*/ 1020 h 1778"/>
              <a:gd name="T34" fmla="*/ 1767 w 2119"/>
              <a:gd name="T35" fmla="*/ 985 h 1778"/>
              <a:gd name="T36" fmla="*/ 1767 w 2119"/>
              <a:gd name="T37" fmla="*/ 984 h 1778"/>
              <a:gd name="T38" fmla="*/ 1799 w 2119"/>
              <a:gd name="T39" fmla="*/ 955 h 1778"/>
              <a:gd name="T40" fmla="*/ 2050 w 2119"/>
              <a:gd name="T41" fmla="*/ 955 h 1778"/>
              <a:gd name="T42" fmla="*/ 2117 w 2119"/>
              <a:gd name="T43" fmla="*/ 892 h 1778"/>
              <a:gd name="T44" fmla="*/ 1641 w 2119"/>
              <a:gd name="T45" fmla="*/ 889 h 1778"/>
              <a:gd name="T46" fmla="*/ 1420 w 2119"/>
              <a:gd name="T47" fmla="*/ 1422 h 1778"/>
              <a:gd name="T48" fmla="*/ 886 w 2119"/>
              <a:gd name="T49" fmla="*/ 1643 h 1778"/>
              <a:gd name="T50" fmla="*/ 353 w 2119"/>
              <a:gd name="T51" fmla="*/ 1422 h 1778"/>
              <a:gd name="T52" fmla="*/ 132 w 2119"/>
              <a:gd name="T53" fmla="*/ 889 h 1778"/>
              <a:gd name="T54" fmla="*/ 353 w 2119"/>
              <a:gd name="T55" fmla="*/ 355 h 1778"/>
              <a:gd name="T56" fmla="*/ 886 w 2119"/>
              <a:gd name="T57" fmla="*/ 134 h 1778"/>
              <a:gd name="T58" fmla="*/ 1420 w 2119"/>
              <a:gd name="T59" fmla="*/ 355 h 1778"/>
              <a:gd name="T60" fmla="*/ 1641 w 2119"/>
              <a:gd name="T61" fmla="*/ 889 h 17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2119" h="1778">
                <a:moveTo>
                  <a:pt x="2117" y="892"/>
                </a:moveTo>
                <a:cubicBezTo>
                  <a:pt x="2119" y="854"/>
                  <a:pt x="2089" y="824"/>
                  <a:pt x="2052" y="824"/>
                </a:cubicBezTo>
                <a:cubicBezTo>
                  <a:pt x="1799" y="824"/>
                  <a:pt x="1799" y="824"/>
                  <a:pt x="1799" y="824"/>
                </a:cubicBezTo>
                <a:cubicBezTo>
                  <a:pt x="1783" y="824"/>
                  <a:pt x="1769" y="811"/>
                  <a:pt x="1767" y="794"/>
                </a:cubicBezTo>
                <a:cubicBezTo>
                  <a:pt x="1746" y="593"/>
                  <a:pt x="1657" y="407"/>
                  <a:pt x="1513" y="262"/>
                </a:cubicBezTo>
                <a:cubicBezTo>
                  <a:pt x="1344" y="93"/>
                  <a:pt x="1113" y="0"/>
                  <a:pt x="874" y="3"/>
                </a:cubicBezTo>
                <a:cubicBezTo>
                  <a:pt x="642" y="6"/>
                  <a:pt x="424" y="98"/>
                  <a:pt x="260" y="262"/>
                </a:cubicBezTo>
                <a:cubicBezTo>
                  <a:pt x="92" y="430"/>
                  <a:pt x="0" y="652"/>
                  <a:pt x="0" y="889"/>
                </a:cubicBezTo>
                <a:cubicBezTo>
                  <a:pt x="0" y="1125"/>
                  <a:pt x="92" y="1348"/>
                  <a:pt x="260" y="1515"/>
                </a:cubicBezTo>
                <a:cubicBezTo>
                  <a:pt x="424" y="1679"/>
                  <a:pt x="641" y="1771"/>
                  <a:pt x="873" y="1775"/>
                </a:cubicBezTo>
                <a:cubicBezTo>
                  <a:pt x="1111" y="1778"/>
                  <a:pt x="1341" y="1685"/>
                  <a:pt x="1509" y="1518"/>
                </a:cubicBezTo>
                <a:cubicBezTo>
                  <a:pt x="1609" y="1420"/>
                  <a:pt x="1682" y="1302"/>
                  <a:pt x="1725" y="1174"/>
                </a:cubicBezTo>
                <a:cubicBezTo>
                  <a:pt x="1730" y="1161"/>
                  <a:pt x="1742" y="1152"/>
                  <a:pt x="1756" y="1152"/>
                </a:cubicBezTo>
                <a:cubicBezTo>
                  <a:pt x="1800" y="1152"/>
                  <a:pt x="1800" y="1152"/>
                  <a:pt x="1800" y="1152"/>
                </a:cubicBezTo>
                <a:cubicBezTo>
                  <a:pt x="1837" y="1152"/>
                  <a:pt x="1867" y="1121"/>
                  <a:pt x="1865" y="1084"/>
                </a:cubicBezTo>
                <a:cubicBezTo>
                  <a:pt x="1864" y="1048"/>
                  <a:pt x="1834" y="1020"/>
                  <a:pt x="1798" y="1020"/>
                </a:cubicBezTo>
                <a:cubicBezTo>
                  <a:pt x="1798" y="1020"/>
                  <a:pt x="1798" y="1020"/>
                  <a:pt x="1798" y="1020"/>
                </a:cubicBezTo>
                <a:cubicBezTo>
                  <a:pt x="1779" y="1020"/>
                  <a:pt x="1765" y="1004"/>
                  <a:pt x="1767" y="985"/>
                </a:cubicBezTo>
                <a:cubicBezTo>
                  <a:pt x="1767" y="985"/>
                  <a:pt x="1767" y="984"/>
                  <a:pt x="1767" y="984"/>
                </a:cubicBezTo>
                <a:cubicBezTo>
                  <a:pt x="1769" y="967"/>
                  <a:pt x="1783" y="955"/>
                  <a:pt x="1799" y="955"/>
                </a:cubicBezTo>
                <a:cubicBezTo>
                  <a:pt x="2050" y="955"/>
                  <a:pt x="2050" y="955"/>
                  <a:pt x="2050" y="955"/>
                </a:cubicBezTo>
                <a:cubicBezTo>
                  <a:pt x="2086" y="955"/>
                  <a:pt x="2116" y="927"/>
                  <a:pt x="2117" y="892"/>
                </a:cubicBezTo>
                <a:close/>
                <a:moveTo>
                  <a:pt x="1641" y="889"/>
                </a:moveTo>
                <a:cubicBezTo>
                  <a:pt x="1641" y="1090"/>
                  <a:pt x="1562" y="1280"/>
                  <a:pt x="1420" y="1422"/>
                </a:cubicBezTo>
                <a:cubicBezTo>
                  <a:pt x="1277" y="1565"/>
                  <a:pt x="1088" y="1643"/>
                  <a:pt x="886" y="1643"/>
                </a:cubicBezTo>
                <a:cubicBezTo>
                  <a:pt x="685" y="1643"/>
                  <a:pt x="495" y="1565"/>
                  <a:pt x="353" y="1422"/>
                </a:cubicBezTo>
                <a:cubicBezTo>
                  <a:pt x="210" y="1280"/>
                  <a:pt x="132" y="1090"/>
                  <a:pt x="132" y="889"/>
                </a:cubicBezTo>
                <a:cubicBezTo>
                  <a:pt x="132" y="687"/>
                  <a:pt x="210" y="498"/>
                  <a:pt x="353" y="355"/>
                </a:cubicBezTo>
                <a:cubicBezTo>
                  <a:pt x="495" y="213"/>
                  <a:pt x="685" y="134"/>
                  <a:pt x="886" y="134"/>
                </a:cubicBezTo>
                <a:cubicBezTo>
                  <a:pt x="1088" y="134"/>
                  <a:pt x="1277" y="213"/>
                  <a:pt x="1420" y="355"/>
                </a:cubicBezTo>
                <a:cubicBezTo>
                  <a:pt x="1562" y="498"/>
                  <a:pt x="1641" y="687"/>
                  <a:pt x="1641" y="88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685783">
              <a:defRPr/>
            </a:pPr>
            <a:endParaRPr lang="en-US" sz="1300" dirty="0">
              <a:solidFill>
                <a:srgbClr val="231F2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Freeform 11">
            <a:extLst>
              <a:ext uri="{FF2B5EF4-FFF2-40B4-BE49-F238E27FC236}">
                <a16:creationId xmlns:a16="http://schemas.microsoft.com/office/drawing/2014/main" id="{DCA8D39C-33F5-8E03-7BB7-5758B2C1C658}"/>
              </a:ext>
            </a:extLst>
          </p:cNvPr>
          <p:cNvSpPr>
            <a:spLocks/>
          </p:cNvSpPr>
          <p:nvPr/>
        </p:nvSpPr>
        <p:spPr bwMode="auto">
          <a:xfrm rot="5400000">
            <a:off x="357772" y="1342952"/>
            <a:ext cx="702816" cy="697189"/>
          </a:xfrm>
          <a:custGeom>
            <a:avLst/>
            <a:gdLst>
              <a:gd name="T0" fmla="*/ 758 w 1516"/>
              <a:gd name="T1" fmla="*/ 0 h 1516"/>
              <a:gd name="T2" fmla="*/ 1294 w 1516"/>
              <a:gd name="T3" fmla="*/ 222 h 1516"/>
              <a:gd name="T4" fmla="*/ 1516 w 1516"/>
              <a:gd name="T5" fmla="*/ 758 h 1516"/>
              <a:gd name="T6" fmla="*/ 1294 w 1516"/>
              <a:gd name="T7" fmla="*/ 1294 h 1516"/>
              <a:gd name="T8" fmla="*/ 758 w 1516"/>
              <a:gd name="T9" fmla="*/ 1516 h 1516"/>
              <a:gd name="T10" fmla="*/ 222 w 1516"/>
              <a:gd name="T11" fmla="*/ 1294 h 1516"/>
              <a:gd name="T12" fmla="*/ 0 w 1516"/>
              <a:gd name="T13" fmla="*/ 758 h 1516"/>
              <a:gd name="T14" fmla="*/ 222 w 1516"/>
              <a:gd name="T15" fmla="*/ 222 h 1516"/>
              <a:gd name="T16" fmla="*/ 758 w 1516"/>
              <a:gd name="T17" fmla="*/ 0 h 15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16" h="1516">
                <a:moveTo>
                  <a:pt x="758" y="0"/>
                </a:moveTo>
                <a:cubicBezTo>
                  <a:pt x="961" y="0"/>
                  <a:pt x="1151" y="79"/>
                  <a:pt x="1294" y="222"/>
                </a:cubicBezTo>
                <a:cubicBezTo>
                  <a:pt x="1437" y="365"/>
                  <a:pt x="1516" y="556"/>
                  <a:pt x="1516" y="758"/>
                </a:cubicBezTo>
                <a:cubicBezTo>
                  <a:pt x="1516" y="961"/>
                  <a:pt x="1437" y="1151"/>
                  <a:pt x="1294" y="1294"/>
                </a:cubicBezTo>
                <a:cubicBezTo>
                  <a:pt x="1151" y="1437"/>
                  <a:pt x="961" y="1516"/>
                  <a:pt x="758" y="1516"/>
                </a:cubicBezTo>
                <a:cubicBezTo>
                  <a:pt x="556" y="1516"/>
                  <a:pt x="365" y="1437"/>
                  <a:pt x="222" y="1294"/>
                </a:cubicBezTo>
                <a:cubicBezTo>
                  <a:pt x="79" y="1151"/>
                  <a:pt x="0" y="961"/>
                  <a:pt x="0" y="758"/>
                </a:cubicBezTo>
                <a:cubicBezTo>
                  <a:pt x="0" y="556"/>
                  <a:pt x="79" y="365"/>
                  <a:pt x="222" y="222"/>
                </a:cubicBezTo>
                <a:cubicBezTo>
                  <a:pt x="365" y="79"/>
                  <a:pt x="556" y="0"/>
                  <a:pt x="758" y="0"/>
                </a:cubicBezTo>
                <a:close/>
              </a:path>
            </a:pathLst>
          </a:custGeom>
          <a:solidFill>
            <a:srgbClr val="F4F5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685783">
              <a:defRPr/>
            </a:pPr>
            <a:endParaRPr lang="en-US" sz="1300" dirty="0">
              <a:solidFill>
                <a:srgbClr val="231F2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87C6533-438F-ADD9-3BFC-C8092E91215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21978" y="1474437"/>
            <a:ext cx="413500" cy="36556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DF285D0-291D-3F53-17C0-36E5D914DAE2}"/>
              </a:ext>
            </a:extLst>
          </p:cNvPr>
          <p:cNvSpPr txBox="1"/>
          <p:nvPr/>
        </p:nvSpPr>
        <p:spPr>
          <a:xfrm>
            <a:off x="1280034" y="1484319"/>
            <a:ext cx="1747868" cy="397545"/>
          </a:xfrm>
          <a:prstGeom prst="rect">
            <a:avLst/>
          </a:prstGeom>
          <a:noFill/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4450" tIns="44450" rIns="44450" bIns="44450" numCol="1" rtlCol="0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marR="0" indent="0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  <a:defRPr kumimoji="0" sz="1100" b="1" i="1" u="none" strike="noStrike" cap="none" normalizeH="0" baseline="0">
                <a:ln>
                  <a:noFill/>
                </a:ln>
                <a:effectLst/>
                <a:latin typeface="Arial" pitchFamily="34" charset="0"/>
              </a:defRPr>
            </a:lvl1pPr>
          </a:lstStyle>
          <a:p>
            <a:pPr defTabSz="914378">
              <a:defRPr/>
            </a:pPr>
            <a:r>
              <a:rPr lang="en-US" sz="2000" i="0" dirty="0">
                <a:solidFill>
                  <a:srgbClr val="231F20"/>
                </a:solidFill>
                <a:latin typeface="+mn-lt"/>
                <a:cs typeface="Calibri" panose="020F0502020204030204" pitchFamily="34" charset="0"/>
              </a:rPr>
              <a:t>Key Inference</a:t>
            </a:r>
            <a:endParaRPr lang="en-US" sz="2000" i="0" dirty="0">
              <a:solidFill>
                <a:srgbClr val="FF0000"/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9E3803D-2290-F615-0866-E475D640095E}"/>
              </a:ext>
            </a:extLst>
          </p:cNvPr>
          <p:cNvSpPr txBox="1"/>
          <p:nvPr/>
        </p:nvSpPr>
        <p:spPr>
          <a:xfrm>
            <a:off x="420335" y="674364"/>
            <a:ext cx="1003675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685715" fontAlgn="base">
              <a:buClr>
                <a:srgbClr val="231F20"/>
              </a:buClr>
              <a:defRPr/>
            </a:pPr>
            <a:r>
              <a:rPr lang="en-IN" sz="2800" dirty="0"/>
              <a:t>L</a:t>
            </a:r>
            <a:r>
              <a:rPr lang="en-IN" sz="2800" dirty="0">
                <a:effectLst/>
              </a:rPr>
              <a:t>oan Default Ratio against Loan Amount Range and Term</a:t>
            </a:r>
            <a:endParaRPr lang="en-IN" sz="2800" dirty="0">
              <a:cs typeface="Arial" panose="020B0604020202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892BAFE-1D80-4FE4-66C7-790347B871C2}"/>
              </a:ext>
            </a:extLst>
          </p:cNvPr>
          <p:cNvSpPr/>
          <p:nvPr/>
        </p:nvSpPr>
        <p:spPr>
          <a:xfrm>
            <a:off x="3189296" y="1518698"/>
            <a:ext cx="8325442" cy="591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</a:rPr>
              <a:t>Chart shows a strong correlation - default ratio increases against term for purpose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76B0E49-ACDC-B8B6-B75C-A0E334D9AA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662" y="2232214"/>
            <a:ext cx="11062753" cy="3951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8540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70DF1E-CBCC-3170-733A-AD4761C515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itle 1">
            <a:extLst>
              <a:ext uri="{FF2B5EF4-FFF2-40B4-BE49-F238E27FC236}">
                <a16:creationId xmlns:a16="http://schemas.microsoft.com/office/drawing/2014/main" id="{0DD5C7A8-72CA-04B7-1EDD-69DEACEB013C}"/>
              </a:ext>
            </a:extLst>
          </p:cNvPr>
          <p:cNvSpPr txBox="1">
            <a:spLocks/>
          </p:cNvSpPr>
          <p:nvPr/>
        </p:nvSpPr>
        <p:spPr>
          <a:xfrm>
            <a:off x="420335" y="286031"/>
            <a:ext cx="9720072" cy="569136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500" dirty="0"/>
              <a:t>Bivariate Data Analysis</a:t>
            </a:r>
          </a:p>
        </p:txBody>
      </p:sp>
      <p:sp>
        <p:nvSpPr>
          <p:cNvPr id="5" name="Oval 8">
            <a:extLst>
              <a:ext uri="{FF2B5EF4-FFF2-40B4-BE49-F238E27FC236}">
                <a16:creationId xmlns:a16="http://schemas.microsoft.com/office/drawing/2014/main" id="{B04F9C9F-E031-A2B5-A8D9-9324979EE5D2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768478" y="2128034"/>
            <a:ext cx="61235" cy="6086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685783">
              <a:defRPr/>
            </a:pPr>
            <a:endParaRPr lang="en-US" sz="1300" dirty="0">
              <a:solidFill>
                <a:srgbClr val="231F2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Freeform 9">
            <a:extLst>
              <a:ext uri="{FF2B5EF4-FFF2-40B4-BE49-F238E27FC236}">
                <a16:creationId xmlns:a16="http://schemas.microsoft.com/office/drawing/2014/main" id="{AFB0B6C1-7B3D-1BFD-D243-80A131F7ECB9}"/>
              </a:ext>
            </a:extLst>
          </p:cNvPr>
          <p:cNvSpPr>
            <a:spLocks noEditPoints="1"/>
          </p:cNvSpPr>
          <p:nvPr/>
        </p:nvSpPr>
        <p:spPr bwMode="auto">
          <a:xfrm rot="5400000">
            <a:off x="217209" y="1362805"/>
            <a:ext cx="983942" cy="818920"/>
          </a:xfrm>
          <a:custGeom>
            <a:avLst/>
            <a:gdLst>
              <a:gd name="T0" fmla="*/ 2117 w 2119"/>
              <a:gd name="T1" fmla="*/ 892 h 1778"/>
              <a:gd name="T2" fmla="*/ 2052 w 2119"/>
              <a:gd name="T3" fmla="*/ 824 h 1778"/>
              <a:gd name="T4" fmla="*/ 1799 w 2119"/>
              <a:gd name="T5" fmla="*/ 824 h 1778"/>
              <a:gd name="T6" fmla="*/ 1767 w 2119"/>
              <a:gd name="T7" fmla="*/ 794 h 1778"/>
              <a:gd name="T8" fmla="*/ 1513 w 2119"/>
              <a:gd name="T9" fmla="*/ 262 h 1778"/>
              <a:gd name="T10" fmla="*/ 874 w 2119"/>
              <a:gd name="T11" fmla="*/ 3 h 1778"/>
              <a:gd name="T12" fmla="*/ 260 w 2119"/>
              <a:gd name="T13" fmla="*/ 262 h 1778"/>
              <a:gd name="T14" fmla="*/ 0 w 2119"/>
              <a:gd name="T15" fmla="*/ 889 h 1778"/>
              <a:gd name="T16" fmla="*/ 260 w 2119"/>
              <a:gd name="T17" fmla="*/ 1515 h 1778"/>
              <a:gd name="T18" fmla="*/ 873 w 2119"/>
              <a:gd name="T19" fmla="*/ 1775 h 1778"/>
              <a:gd name="T20" fmla="*/ 1509 w 2119"/>
              <a:gd name="T21" fmla="*/ 1518 h 1778"/>
              <a:gd name="T22" fmla="*/ 1725 w 2119"/>
              <a:gd name="T23" fmla="*/ 1174 h 1778"/>
              <a:gd name="T24" fmla="*/ 1756 w 2119"/>
              <a:gd name="T25" fmla="*/ 1152 h 1778"/>
              <a:gd name="T26" fmla="*/ 1800 w 2119"/>
              <a:gd name="T27" fmla="*/ 1152 h 1778"/>
              <a:gd name="T28" fmla="*/ 1865 w 2119"/>
              <a:gd name="T29" fmla="*/ 1084 h 1778"/>
              <a:gd name="T30" fmla="*/ 1798 w 2119"/>
              <a:gd name="T31" fmla="*/ 1020 h 1778"/>
              <a:gd name="T32" fmla="*/ 1798 w 2119"/>
              <a:gd name="T33" fmla="*/ 1020 h 1778"/>
              <a:gd name="T34" fmla="*/ 1767 w 2119"/>
              <a:gd name="T35" fmla="*/ 985 h 1778"/>
              <a:gd name="T36" fmla="*/ 1767 w 2119"/>
              <a:gd name="T37" fmla="*/ 984 h 1778"/>
              <a:gd name="T38" fmla="*/ 1799 w 2119"/>
              <a:gd name="T39" fmla="*/ 955 h 1778"/>
              <a:gd name="T40" fmla="*/ 2050 w 2119"/>
              <a:gd name="T41" fmla="*/ 955 h 1778"/>
              <a:gd name="T42" fmla="*/ 2117 w 2119"/>
              <a:gd name="T43" fmla="*/ 892 h 1778"/>
              <a:gd name="T44" fmla="*/ 1641 w 2119"/>
              <a:gd name="T45" fmla="*/ 889 h 1778"/>
              <a:gd name="T46" fmla="*/ 1420 w 2119"/>
              <a:gd name="T47" fmla="*/ 1422 h 1778"/>
              <a:gd name="T48" fmla="*/ 886 w 2119"/>
              <a:gd name="T49" fmla="*/ 1643 h 1778"/>
              <a:gd name="T50" fmla="*/ 353 w 2119"/>
              <a:gd name="T51" fmla="*/ 1422 h 1778"/>
              <a:gd name="T52" fmla="*/ 132 w 2119"/>
              <a:gd name="T53" fmla="*/ 889 h 1778"/>
              <a:gd name="T54" fmla="*/ 353 w 2119"/>
              <a:gd name="T55" fmla="*/ 355 h 1778"/>
              <a:gd name="T56" fmla="*/ 886 w 2119"/>
              <a:gd name="T57" fmla="*/ 134 h 1778"/>
              <a:gd name="T58" fmla="*/ 1420 w 2119"/>
              <a:gd name="T59" fmla="*/ 355 h 1778"/>
              <a:gd name="T60" fmla="*/ 1641 w 2119"/>
              <a:gd name="T61" fmla="*/ 889 h 17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2119" h="1778">
                <a:moveTo>
                  <a:pt x="2117" y="892"/>
                </a:moveTo>
                <a:cubicBezTo>
                  <a:pt x="2119" y="854"/>
                  <a:pt x="2089" y="824"/>
                  <a:pt x="2052" y="824"/>
                </a:cubicBezTo>
                <a:cubicBezTo>
                  <a:pt x="1799" y="824"/>
                  <a:pt x="1799" y="824"/>
                  <a:pt x="1799" y="824"/>
                </a:cubicBezTo>
                <a:cubicBezTo>
                  <a:pt x="1783" y="824"/>
                  <a:pt x="1769" y="811"/>
                  <a:pt x="1767" y="794"/>
                </a:cubicBezTo>
                <a:cubicBezTo>
                  <a:pt x="1746" y="593"/>
                  <a:pt x="1657" y="407"/>
                  <a:pt x="1513" y="262"/>
                </a:cubicBezTo>
                <a:cubicBezTo>
                  <a:pt x="1344" y="93"/>
                  <a:pt x="1113" y="0"/>
                  <a:pt x="874" y="3"/>
                </a:cubicBezTo>
                <a:cubicBezTo>
                  <a:pt x="642" y="6"/>
                  <a:pt x="424" y="98"/>
                  <a:pt x="260" y="262"/>
                </a:cubicBezTo>
                <a:cubicBezTo>
                  <a:pt x="92" y="430"/>
                  <a:pt x="0" y="652"/>
                  <a:pt x="0" y="889"/>
                </a:cubicBezTo>
                <a:cubicBezTo>
                  <a:pt x="0" y="1125"/>
                  <a:pt x="92" y="1348"/>
                  <a:pt x="260" y="1515"/>
                </a:cubicBezTo>
                <a:cubicBezTo>
                  <a:pt x="424" y="1679"/>
                  <a:pt x="641" y="1771"/>
                  <a:pt x="873" y="1775"/>
                </a:cubicBezTo>
                <a:cubicBezTo>
                  <a:pt x="1111" y="1778"/>
                  <a:pt x="1341" y="1685"/>
                  <a:pt x="1509" y="1518"/>
                </a:cubicBezTo>
                <a:cubicBezTo>
                  <a:pt x="1609" y="1420"/>
                  <a:pt x="1682" y="1302"/>
                  <a:pt x="1725" y="1174"/>
                </a:cubicBezTo>
                <a:cubicBezTo>
                  <a:pt x="1730" y="1161"/>
                  <a:pt x="1742" y="1152"/>
                  <a:pt x="1756" y="1152"/>
                </a:cubicBezTo>
                <a:cubicBezTo>
                  <a:pt x="1800" y="1152"/>
                  <a:pt x="1800" y="1152"/>
                  <a:pt x="1800" y="1152"/>
                </a:cubicBezTo>
                <a:cubicBezTo>
                  <a:pt x="1837" y="1152"/>
                  <a:pt x="1867" y="1121"/>
                  <a:pt x="1865" y="1084"/>
                </a:cubicBezTo>
                <a:cubicBezTo>
                  <a:pt x="1864" y="1048"/>
                  <a:pt x="1834" y="1020"/>
                  <a:pt x="1798" y="1020"/>
                </a:cubicBezTo>
                <a:cubicBezTo>
                  <a:pt x="1798" y="1020"/>
                  <a:pt x="1798" y="1020"/>
                  <a:pt x="1798" y="1020"/>
                </a:cubicBezTo>
                <a:cubicBezTo>
                  <a:pt x="1779" y="1020"/>
                  <a:pt x="1765" y="1004"/>
                  <a:pt x="1767" y="985"/>
                </a:cubicBezTo>
                <a:cubicBezTo>
                  <a:pt x="1767" y="985"/>
                  <a:pt x="1767" y="984"/>
                  <a:pt x="1767" y="984"/>
                </a:cubicBezTo>
                <a:cubicBezTo>
                  <a:pt x="1769" y="967"/>
                  <a:pt x="1783" y="955"/>
                  <a:pt x="1799" y="955"/>
                </a:cubicBezTo>
                <a:cubicBezTo>
                  <a:pt x="2050" y="955"/>
                  <a:pt x="2050" y="955"/>
                  <a:pt x="2050" y="955"/>
                </a:cubicBezTo>
                <a:cubicBezTo>
                  <a:pt x="2086" y="955"/>
                  <a:pt x="2116" y="927"/>
                  <a:pt x="2117" y="892"/>
                </a:cubicBezTo>
                <a:close/>
                <a:moveTo>
                  <a:pt x="1641" y="889"/>
                </a:moveTo>
                <a:cubicBezTo>
                  <a:pt x="1641" y="1090"/>
                  <a:pt x="1562" y="1280"/>
                  <a:pt x="1420" y="1422"/>
                </a:cubicBezTo>
                <a:cubicBezTo>
                  <a:pt x="1277" y="1565"/>
                  <a:pt x="1088" y="1643"/>
                  <a:pt x="886" y="1643"/>
                </a:cubicBezTo>
                <a:cubicBezTo>
                  <a:pt x="685" y="1643"/>
                  <a:pt x="495" y="1565"/>
                  <a:pt x="353" y="1422"/>
                </a:cubicBezTo>
                <a:cubicBezTo>
                  <a:pt x="210" y="1280"/>
                  <a:pt x="132" y="1090"/>
                  <a:pt x="132" y="889"/>
                </a:cubicBezTo>
                <a:cubicBezTo>
                  <a:pt x="132" y="687"/>
                  <a:pt x="210" y="498"/>
                  <a:pt x="353" y="355"/>
                </a:cubicBezTo>
                <a:cubicBezTo>
                  <a:pt x="495" y="213"/>
                  <a:pt x="685" y="134"/>
                  <a:pt x="886" y="134"/>
                </a:cubicBezTo>
                <a:cubicBezTo>
                  <a:pt x="1088" y="134"/>
                  <a:pt x="1277" y="213"/>
                  <a:pt x="1420" y="355"/>
                </a:cubicBezTo>
                <a:cubicBezTo>
                  <a:pt x="1562" y="498"/>
                  <a:pt x="1641" y="687"/>
                  <a:pt x="1641" y="88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685783">
              <a:defRPr/>
            </a:pPr>
            <a:endParaRPr lang="en-US" sz="1300" dirty="0">
              <a:solidFill>
                <a:srgbClr val="231F2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Freeform 11">
            <a:extLst>
              <a:ext uri="{FF2B5EF4-FFF2-40B4-BE49-F238E27FC236}">
                <a16:creationId xmlns:a16="http://schemas.microsoft.com/office/drawing/2014/main" id="{EEF4EC21-EF24-7D9E-2CCD-5F2C518DEB27}"/>
              </a:ext>
            </a:extLst>
          </p:cNvPr>
          <p:cNvSpPr>
            <a:spLocks/>
          </p:cNvSpPr>
          <p:nvPr/>
        </p:nvSpPr>
        <p:spPr bwMode="auto">
          <a:xfrm rot="5400000">
            <a:off x="357772" y="1342952"/>
            <a:ext cx="702816" cy="697189"/>
          </a:xfrm>
          <a:custGeom>
            <a:avLst/>
            <a:gdLst>
              <a:gd name="T0" fmla="*/ 758 w 1516"/>
              <a:gd name="T1" fmla="*/ 0 h 1516"/>
              <a:gd name="T2" fmla="*/ 1294 w 1516"/>
              <a:gd name="T3" fmla="*/ 222 h 1516"/>
              <a:gd name="T4" fmla="*/ 1516 w 1516"/>
              <a:gd name="T5" fmla="*/ 758 h 1516"/>
              <a:gd name="T6" fmla="*/ 1294 w 1516"/>
              <a:gd name="T7" fmla="*/ 1294 h 1516"/>
              <a:gd name="T8" fmla="*/ 758 w 1516"/>
              <a:gd name="T9" fmla="*/ 1516 h 1516"/>
              <a:gd name="T10" fmla="*/ 222 w 1516"/>
              <a:gd name="T11" fmla="*/ 1294 h 1516"/>
              <a:gd name="T12" fmla="*/ 0 w 1516"/>
              <a:gd name="T13" fmla="*/ 758 h 1516"/>
              <a:gd name="T14" fmla="*/ 222 w 1516"/>
              <a:gd name="T15" fmla="*/ 222 h 1516"/>
              <a:gd name="T16" fmla="*/ 758 w 1516"/>
              <a:gd name="T17" fmla="*/ 0 h 15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16" h="1516">
                <a:moveTo>
                  <a:pt x="758" y="0"/>
                </a:moveTo>
                <a:cubicBezTo>
                  <a:pt x="961" y="0"/>
                  <a:pt x="1151" y="79"/>
                  <a:pt x="1294" y="222"/>
                </a:cubicBezTo>
                <a:cubicBezTo>
                  <a:pt x="1437" y="365"/>
                  <a:pt x="1516" y="556"/>
                  <a:pt x="1516" y="758"/>
                </a:cubicBezTo>
                <a:cubicBezTo>
                  <a:pt x="1516" y="961"/>
                  <a:pt x="1437" y="1151"/>
                  <a:pt x="1294" y="1294"/>
                </a:cubicBezTo>
                <a:cubicBezTo>
                  <a:pt x="1151" y="1437"/>
                  <a:pt x="961" y="1516"/>
                  <a:pt x="758" y="1516"/>
                </a:cubicBezTo>
                <a:cubicBezTo>
                  <a:pt x="556" y="1516"/>
                  <a:pt x="365" y="1437"/>
                  <a:pt x="222" y="1294"/>
                </a:cubicBezTo>
                <a:cubicBezTo>
                  <a:pt x="79" y="1151"/>
                  <a:pt x="0" y="961"/>
                  <a:pt x="0" y="758"/>
                </a:cubicBezTo>
                <a:cubicBezTo>
                  <a:pt x="0" y="556"/>
                  <a:pt x="79" y="365"/>
                  <a:pt x="222" y="222"/>
                </a:cubicBezTo>
                <a:cubicBezTo>
                  <a:pt x="365" y="79"/>
                  <a:pt x="556" y="0"/>
                  <a:pt x="758" y="0"/>
                </a:cubicBezTo>
                <a:close/>
              </a:path>
            </a:pathLst>
          </a:custGeom>
          <a:solidFill>
            <a:srgbClr val="F4F5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685783">
              <a:defRPr/>
            </a:pPr>
            <a:endParaRPr lang="en-US" sz="1300" dirty="0">
              <a:solidFill>
                <a:srgbClr val="231F2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30F2CBA-4BA3-1F28-9D9C-5E43F006760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21978" y="1474437"/>
            <a:ext cx="413500" cy="36556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FA94B71-735D-DDBC-DB33-1B6DA57515B1}"/>
              </a:ext>
            </a:extLst>
          </p:cNvPr>
          <p:cNvSpPr txBox="1"/>
          <p:nvPr/>
        </p:nvSpPr>
        <p:spPr>
          <a:xfrm>
            <a:off x="1280034" y="1484319"/>
            <a:ext cx="1747868" cy="397545"/>
          </a:xfrm>
          <a:prstGeom prst="rect">
            <a:avLst/>
          </a:prstGeom>
          <a:noFill/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4450" tIns="44450" rIns="44450" bIns="44450" numCol="1" rtlCol="0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marR="0" indent="0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  <a:defRPr kumimoji="0" sz="1100" b="1" i="1" u="none" strike="noStrike" cap="none" normalizeH="0" baseline="0">
                <a:ln>
                  <a:noFill/>
                </a:ln>
                <a:effectLst/>
                <a:latin typeface="Arial" pitchFamily="34" charset="0"/>
              </a:defRPr>
            </a:lvl1pPr>
          </a:lstStyle>
          <a:p>
            <a:pPr defTabSz="914378">
              <a:defRPr/>
            </a:pPr>
            <a:r>
              <a:rPr lang="en-US" sz="2000" i="0" dirty="0">
                <a:solidFill>
                  <a:srgbClr val="231F20"/>
                </a:solidFill>
                <a:latin typeface="+mn-lt"/>
                <a:cs typeface="Calibri" panose="020F0502020204030204" pitchFamily="34" charset="0"/>
              </a:rPr>
              <a:t>Key Inference</a:t>
            </a:r>
            <a:endParaRPr lang="en-US" sz="2000" i="0" dirty="0">
              <a:solidFill>
                <a:srgbClr val="FF0000"/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A959ADB-1F20-3DED-E76F-2AF440F0E855}"/>
              </a:ext>
            </a:extLst>
          </p:cNvPr>
          <p:cNvSpPr txBox="1"/>
          <p:nvPr/>
        </p:nvSpPr>
        <p:spPr>
          <a:xfrm>
            <a:off x="420335" y="674364"/>
            <a:ext cx="1003675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685715" fontAlgn="base">
              <a:buClr>
                <a:srgbClr val="231F20"/>
              </a:buClr>
              <a:defRPr/>
            </a:pPr>
            <a:r>
              <a:rPr lang="en-IN" sz="2800" dirty="0"/>
              <a:t>L</a:t>
            </a:r>
            <a:r>
              <a:rPr lang="en-IN" sz="2800" dirty="0">
                <a:effectLst/>
              </a:rPr>
              <a:t>oan Default Ratio against term and purpose</a:t>
            </a:r>
            <a:endParaRPr lang="en-IN" sz="2800" dirty="0">
              <a:cs typeface="Arial" panose="020B0604020202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06DFAA1-5CF6-49FF-A99D-A8BAF02169BB}"/>
              </a:ext>
            </a:extLst>
          </p:cNvPr>
          <p:cNvSpPr/>
          <p:nvPr/>
        </p:nvSpPr>
        <p:spPr>
          <a:xfrm>
            <a:off x="3189296" y="1518698"/>
            <a:ext cx="8325442" cy="591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</a:rPr>
              <a:t>Default ratio increases with term for every loan amount range</a:t>
            </a:r>
          </a:p>
        </p:txBody>
      </p:sp>
      <p:pic>
        <p:nvPicPr>
          <p:cNvPr id="5122" name="Picture 2" descr="No description has been provided for this image">
            <a:extLst>
              <a:ext uri="{FF2B5EF4-FFF2-40B4-BE49-F238E27FC236}">
                <a16:creationId xmlns:a16="http://schemas.microsoft.com/office/drawing/2014/main" id="{323BE3FA-E0E3-FEB7-D03E-926E9550D0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662" y="2324081"/>
            <a:ext cx="10889938" cy="3859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81452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B8385D-46EC-0EB3-0151-54C7BD039A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itle 1">
            <a:extLst>
              <a:ext uri="{FF2B5EF4-FFF2-40B4-BE49-F238E27FC236}">
                <a16:creationId xmlns:a16="http://schemas.microsoft.com/office/drawing/2014/main" id="{1EFC7D09-E7D5-6583-CF8A-88FD479267BF}"/>
              </a:ext>
            </a:extLst>
          </p:cNvPr>
          <p:cNvSpPr txBox="1">
            <a:spLocks/>
          </p:cNvSpPr>
          <p:nvPr/>
        </p:nvSpPr>
        <p:spPr>
          <a:xfrm>
            <a:off x="420335" y="286031"/>
            <a:ext cx="9720072" cy="569136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500" dirty="0"/>
              <a:t>Bivariate Data Analysis</a:t>
            </a:r>
          </a:p>
        </p:txBody>
      </p:sp>
      <p:sp>
        <p:nvSpPr>
          <p:cNvPr id="5" name="Oval 8">
            <a:extLst>
              <a:ext uri="{FF2B5EF4-FFF2-40B4-BE49-F238E27FC236}">
                <a16:creationId xmlns:a16="http://schemas.microsoft.com/office/drawing/2014/main" id="{4DFE9163-FC93-AD9E-26B5-3CE72A58BAEF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768478" y="2128034"/>
            <a:ext cx="61235" cy="6086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685783">
              <a:defRPr/>
            </a:pPr>
            <a:endParaRPr lang="en-US" sz="1300" dirty="0">
              <a:solidFill>
                <a:srgbClr val="231F2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Freeform 9">
            <a:extLst>
              <a:ext uri="{FF2B5EF4-FFF2-40B4-BE49-F238E27FC236}">
                <a16:creationId xmlns:a16="http://schemas.microsoft.com/office/drawing/2014/main" id="{95C1B12D-7AF3-F38F-5FDE-66300D620919}"/>
              </a:ext>
            </a:extLst>
          </p:cNvPr>
          <p:cNvSpPr>
            <a:spLocks noEditPoints="1"/>
          </p:cNvSpPr>
          <p:nvPr/>
        </p:nvSpPr>
        <p:spPr bwMode="auto">
          <a:xfrm rot="5400000">
            <a:off x="217209" y="1362805"/>
            <a:ext cx="983942" cy="818920"/>
          </a:xfrm>
          <a:custGeom>
            <a:avLst/>
            <a:gdLst>
              <a:gd name="T0" fmla="*/ 2117 w 2119"/>
              <a:gd name="T1" fmla="*/ 892 h 1778"/>
              <a:gd name="T2" fmla="*/ 2052 w 2119"/>
              <a:gd name="T3" fmla="*/ 824 h 1778"/>
              <a:gd name="T4" fmla="*/ 1799 w 2119"/>
              <a:gd name="T5" fmla="*/ 824 h 1778"/>
              <a:gd name="T6" fmla="*/ 1767 w 2119"/>
              <a:gd name="T7" fmla="*/ 794 h 1778"/>
              <a:gd name="T8" fmla="*/ 1513 w 2119"/>
              <a:gd name="T9" fmla="*/ 262 h 1778"/>
              <a:gd name="T10" fmla="*/ 874 w 2119"/>
              <a:gd name="T11" fmla="*/ 3 h 1778"/>
              <a:gd name="T12" fmla="*/ 260 w 2119"/>
              <a:gd name="T13" fmla="*/ 262 h 1778"/>
              <a:gd name="T14" fmla="*/ 0 w 2119"/>
              <a:gd name="T15" fmla="*/ 889 h 1778"/>
              <a:gd name="T16" fmla="*/ 260 w 2119"/>
              <a:gd name="T17" fmla="*/ 1515 h 1778"/>
              <a:gd name="T18" fmla="*/ 873 w 2119"/>
              <a:gd name="T19" fmla="*/ 1775 h 1778"/>
              <a:gd name="T20" fmla="*/ 1509 w 2119"/>
              <a:gd name="T21" fmla="*/ 1518 h 1778"/>
              <a:gd name="T22" fmla="*/ 1725 w 2119"/>
              <a:gd name="T23" fmla="*/ 1174 h 1778"/>
              <a:gd name="T24" fmla="*/ 1756 w 2119"/>
              <a:gd name="T25" fmla="*/ 1152 h 1778"/>
              <a:gd name="T26" fmla="*/ 1800 w 2119"/>
              <a:gd name="T27" fmla="*/ 1152 h 1778"/>
              <a:gd name="T28" fmla="*/ 1865 w 2119"/>
              <a:gd name="T29" fmla="*/ 1084 h 1778"/>
              <a:gd name="T30" fmla="*/ 1798 w 2119"/>
              <a:gd name="T31" fmla="*/ 1020 h 1778"/>
              <a:gd name="T32" fmla="*/ 1798 w 2119"/>
              <a:gd name="T33" fmla="*/ 1020 h 1778"/>
              <a:gd name="T34" fmla="*/ 1767 w 2119"/>
              <a:gd name="T35" fmla="*/ 985 h 1778"/>
              <a:gd name="T36" fmla="*/ 1767 w 2119"/>
              <a:gd name="T37" fmla="*/ 984 h 1778"/>
              <a:gd name="T38" fmla="*/ 1799 w 2119"/>
              <a:gd name="T39" fmla="*/ 955 h 1778"/>
              <a:gd name="T40" fmla="*/ 2050 w 2119"/>
              <a:gd name="T41" fmla="*/ 955 h 1778"/>
              <a:gd name="T42" fmla="*/ 2117 w 2119"/>
              <a:gd name="T43" fmla="*/ 892 h 1778"/>
              <a:gd name="T44" fmla="*/ 1641 w 2119"/>
              <a:gd name="T45" fmla="*/ 889 h 1778"/>
              <a:gd name="T46" fmla="*/ 1420 w 2119"/>
              <a:gd name="T47" fmla="*/ 1422 h 1778"/>
              <a:gd name="T48" fmla="*/ 886 w 2119"/>
              <a:gd name="T49" fmla="*/ 1643 h 1778"/>
              <a:gd name="T50" fmla="*/ 353 w 2119"/>
              <a:gd name="T51" fmla="*/ 1422 h 1778"/>
              <a:gd name="T52" fmla="*/ 132 w 2119"/>
              <a:gd name="T53" fmla="*/ 889 h 1778"/>
              <a:gd name="T54" fmla="*/ 353 w 2119"/>
              <a:gd name="T55" fmla="*/ 355 h 1778"/>
              <a:gd name="T56" fmla="*/ 886 w 2119"/>
              <a:gd name="T57" fmla="*/ 134 h 1778"/>
              <a:gd name="T58" fmla="*/ 1420 w 2119"/>
              <a:gd name="T59" fmla="*/ 355 h 1778"/>
              <a:gd name="T60" fmla="*/ 1641 w 2119"/>
              <a:gd name="T61" fmla="*/ 889 h 17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2119" h="1778">
                <a:moveTo>
                  <a:pt x="2117" y="892"/>
                </a:moveTo>
                <a:cubicBezTo>
                  <a:pt x="2119" y="854"/>
                  <a:pt x="2089" y="824"/>
                  <a:pt x="2052" y="824"/>
                </a:cubicBezTo>
                <a:cubicBezTo>
                  <a:pt x="1799" y="824"/>
                  <a:pt x="1799" y="824"/>
                  <a:pt x="1799" y="824"/>
                </a:cubicBezTo>
                <a:cubicBezTo>
                  <a:pt x="1783" y="824"/>
                  <a:pt x="1769" y="811"/>
                  <a:pt x="1767" y="794"/>
                </a:cubicBezTo>
                <a:cubicBezTo>
                  <a:pt x="1746" y="593"/>
                  <a:pt x="1657" y="407"/>
                  <a:pt x="1513" y="262"/>
                </a:cubicBezTo>
                <a:cubicBezTo>
                  <a:pt x="1344" y="93"/>
                  <a:pt x="1113" y="0"/>
                  <a:pt x="874" y="3"/>
                </a:cubicBezTo>
                <a:cubicBezTo>
                  <a:pt x="642" y="6"/>
                  <a:pt x="424" y="98"/>
                  <a:pt x="260" y="262"/>
                </a:cubicBezTo>
                <a:cubicBezTo>
                  <a:pt x="92" y="430"/>
                  <a:pt x="0" y="652"/>
                  <a:pt x="0" y="889"/>
                </a:cubicBezTo>
                <a:cubicBezTo>
                  <a:pt x="0" y="1125"/>
                  <a:pt x="92" y="1348"/>
                  <a:pt x="260" y="1515"/>
                </a:cubicBezTo>
                <a:cubicBezTo>
                  <a:pt x="424" y="1679"/>
                  <a:pt x="641" y="1771"/>
                  <a:pt x="873" y="1775"/>
                </a:cubicBezTo>
                <a:cubicBezTo>
                  <a:pt x="1111" y="1778"/>
                  <a:pt x="1341" y="1685"/>
                  <a:pt x="1509" y="1518"/>
                </a:cubicBezTo>
                <a:cubicBezTo>
                  <a:pt x="1609" y="1420"/>
                  <a:pt x="1682" y="1302"/>
                  <a:pt x="1725" y="1174"/>
                </a:cubicBezTo>
                <a:cubicBezTo>
                  <a:pt x="1730" y="1161"/>
                  <a:pt x="1742" y="1152"/>
                  <a:pt x="1756" y="1152"/>
                </a:cubicBezTo>
                <a:cubicBezTo>
                  <a:pt x="1800" y="1152"/>
                  <a:pt x="1800" y="1152"/>
                  <a:pt x="1800" y="1152"/>
                </a:cubicBezTo>
                <a:cubicBezTo>
                  <a:pt x="1837" y="1152"/>
                  <a:pt x="1867" y="1121"/>
                  <a:pt x="1865" y="1084"/>
                </a:cubicBezTo>
                <a:cubicBezTo>
                  <a:pt x="1864" y="1048"/>
                  <a:pt x="1834" y="1020"/>
                  <a:pt x="1798" y="1020"/>
                </a:cubicBezTo>
                <a:cubicBezTo>
                  <a:pt x="1798" y="1020"/>
                  <a:pt x="1798" y="1020"/>
                  <a:pt x="1798" y="1020"/>
                </a:cubicBezTo>
                <a:cubicBezTo>
                  <a:pt x="1779" y="1020"/>
                  <a:pt x="1765" y="1004"/>
                  <a:pt x="1767" y="985"/>
                </a:cubicBezTo>
                <a:cubicBezTo>
                  <a:pt x="1767" y="985"/>
                  <a:pt x="1767" y="984"/>
                  <a:pt x="1767" y="984"/>
                </a:cubicBezTo>
                <a:cubicBezTo>
                  <a:pt x="1769" y="967"/>
                  <a:pt x="1783" y="955"/>
                  <a:pt x="1799" y="955"/>
                </a:cubicBezTo>
                <a:cubicBezTo>
                  <a:pt x="2050" y="955"/>
                  <a:pt x="2050" y="955"/>
                  <a:pt x="2050" y="955"/>
                </a:cubicBezTo>
                <a:cubicBezTo>
                  <a:pt x="2086" y="955"/>
                  <a:pt x="2116" y="927"/>
                  <a:pt x="2117" y="892"/>
                </a:cubicBezTo>
                <a:close/>
                <a:moveTo>
                  <a:pt x="1641" y="889"/>
                </a:moveTo>
                <a:cubicBezTo>
                  <a:pt x="1641" y="1090"/>
                  <a:pt x="1562" y="1280"/>
                  <a:pt x="1420" y="1422"/>
                </a:cubicBezTo>
                <a:cubicBezTo>
                  <a:pt x="1277" y="1565"/>
                  <a:pt x="1088" y="1643"/>
                  <a:pt x="886" y="1643"/>
                </a:cubicBezTo>
                <a:cubicBezTo>
                  <a:pt x="685" y="1643"/>
                  <a:pt x="495" y="1565"/>
                  <a:pt x="353" y="1422"/>
                </a:cubicBezTo>
                <a:cubicBezTo>
                  <a:pt x="210" y="1280"/>
                  <a:pt x="132" y="1090"/>
                  <a:pt x="132" y="889"/>
                </a:cubicBezTo>
                <a:cubicBezTo>
                  <a:pt x="132" y="687"/>
                  <a:pt x="210" y="498"/>
                  <a:pt x="353" y="355"/>
                </a:cubicBezTo>
                <a:cubicBezTo>
                  <a:pt x="495" y="213"/>
                  <a:pt x="685" y="134"/>
                  <a:pt x="886" y="134"/>
                </a:cubicBezTo>
                <a:cubicBezTo>
                  <a:pt x="1088" y="134"/>
                  <a:pt x="1277" y="213"/>
                  <a:pt x="1420" y="355"/>
                </a:cubicBezTo>
                <a:cubicBezTo>
                  <a:pt x="1562" y="498"/>
                  <a:pt x="1641" y="687"/>
                  <a:pt x="1641" y="88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685783">
              <a:defRPr/>
            </a:pPr>
            <a:endParaRPr lang="en-US" sz="1300" dirty="0">
              <a:solidFill>
                <a:srgbClr val="231F2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Freeform 11">
            <a:extLst>
              <a:ext uri="{FF2B5EF4-FFF2-40B4-BE49-F238E27FC236}">
                <a16:creationId xmlns:a16="http://schemas.microsoft.com/office/drawing/2014/main" id="{21136224-ABFD-E4BD-23B6-FF7FDD3FFC55}"/>
              </a:ext>
            </a:extLst>
          </p:cNvPr>
          <p:cNvSpPr>
            <a:spLocks/>
          </p:cNvSpPr>
          <p:nvPr/>
        </p:nvSpPr>
        <p:spPr bwMode="auto">
          <a:xfrm rot="5400000">
            <a:off x="357772" y="1342952"/>
            <a:ext cx="702816" cy="697189"/>
          </a:xfrm>
          <a:custGeom>
            <a:avLst/>
            <a:gdLst>
              <a:gd name="T0" fmla="*/ 758 w 1516"/>
              <a:gd name="T1" fmla="*/ 0 h 1516"/>
              <a:gd name="T2" fmla="*/ 1294 w 1516"/>
              <a:gd name="T3" fmla="*/ 222 h 1516"/>
              <a:gd name="T4" fmla="*/ 1516 w 1516"/>
              <a:gd name="T5" fmla="*/ 758 h 1516"/>
              <a:gd name="T6" fmla="*/ 1294 w 1516"/>
              <a:gd name="T7" fmla="*/ 1294 h 1516"/>
              <a:gd name="T8" fmla="*/ 758 w 1516"/>
              <a:gd name="T9" fmla="*/ 1516 h 1516"/>
              <a:gd name="T10" fmla="*/ 222 w 1516"/>
              <a:gd name="T11" fmla="*/ 1294 h 1516"/>
              <a:gd name="T12" fmla="*/ 0 w 1516"/>
              <a:gd name="T13" fmla="*/ 758 h 1516"/>
              <a:gd name="T14" fmla="*/ 222 w 1516"/>
              <a:gd name="T15" fmla="*/ 222 h 1516"/>
              <a:gd name="T16" fmla="*/ 758 w 1516"/>
              <a:gd name="T17" fmla="*/ 0 h 15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16" h="1516">
                <a:moveTo>
                  <a:pt x="758" y="0"/>
                </a:moveTo>
                <a:cubicBezTo>
                  <a:pt x="961" y="0"/>
                  <a:pt x="1151" y="79"/>
                  <a:pt x="1294" y="222"/>
                </a:cubicBezTo>
                <a:cubicBezTo>
                  <a:pt x="1437" y="365"/>
                  <a:pt x="1516" y="556"/>
                  <a:pt x="1516" y="758"/>
                </a:cubicBezTo>
                <a:cubicBezTo>
                  <a:pt x="1516" y="961"/>
                  <a:pt x="1437" y="1151"/>
                  <a:pt x="1294" y="1294"/>
                </a:cubicBezTo>
                <a:cubicBezTo>
                  <a:pt x="1151" y="1437"/>
                  <a:pt x="961" y="1516"/>
                  <a:pt x="758" y="1516"/>
                </a:cubicBezTo>
                <a:cubicBezTo>
                  <a:pt x="556" y="1516"/>
                  <a:pt x="365" y="1437"/>
                  <a:pt x="222" y="1294"/>
                </a:cubicBezTo>
                <a:cubicBezTo>
                  <a:pt x="79" y="1151"/>
                  <a:pt x="0" y="961"/>
                  <a:pt x="0" y="758"/>
                </a:cubicBezTo>
                <a:cubicBezTo>
                  <a:pt x="0" y="556"/>
                  <a:pt x="79" y="365"/>
                  <a:pt x="222" y="222"/>
                </a:cubicBezTo>
                <a:cubicBezTo>
                  <a:pt x="365" y="79"/>
                  <a:pt x="556" y="0"/>
                  <a:pt x="758" y="0"/>
                </a:cubicBezTo>
                <a:close/>
              </a:path>
            </a:pathLst>
          </a:custGeom>
          <a:solidFill>
            <a:srgbClr val="F4F5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685783">
              <a:defRPr/>
            </a:pPr>
            <a:endParaRPr lang="en-US" sz="1300" dirty="0">
              <a:solidFill>
                <a:srgbClr val="231F2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3AA409E-441B-0133-9404-B7482277144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21978" y="1474437"/>
            <a:ext cx="413500" cy="36556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2764A91-1C36-A6F7-CE64-D2C542750826}"/>
              </a:ext>
            </a:extLst>
          </p:cNvPr>
          <p:cNvSpPr txBox="1"/>
          <p:nvPr/>
        </p:nvSpPr>
        <p:spPr>
          <a:xfrm>
            <a:off x="1280034" y="1484319"/>
            <a:ext cx="1747868" cy="397545"/>
          </a:xfrm>
          <a:prstGeom prst="rect">
            <a:avLst/>
          </a:prstGeom>
          <a:noFill/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4450" tIns="44450" rIns="44450" bIns="44450" numCol="1" rtlCol="0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marR="0" indent="0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  <a:defRPr kumimoji="0" sz="1100" b="1" i="1" u="none" strike="noStrike" cap="none" normalizeH="0" baseline="0">
                <a:ln>
                  <a:noFill/>
                </a:ln>
                <a:effectLst/>
                <a:latin typeface="Arial" pitchFamily="34" charset="0"/>
              </a:defRPr>
            </a:lvl1pPr>
          </a:lstStyle>
          <a:p>
            <a:pPr defTabSz="914378">
              <a:defRPr/>
            </a:pPr>
            <a:r>
              <a:rPr lang="en-US" sz="2000" i="0" dirty="0">
                <a:solidFill>
                  <a:srgbClr val="231F20"/>
                </a:solidFill>
                <a:latin typeface="+mn-lt"/>
                <a:cs typeface="Calibri" panose="020F0502020204030204" pitchFamily="34" charset="0"/>
              </a:rPr>
              <a:t>Key Inference</a:t>
            </a:r>
            <a:endParaRPr lang="en-US" sz="2000" i="0" dirty="0">
              <a:solidFill>
                <a:srgbClr val="FF0000"/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2717557-B317-E761-AFB5-F9E3D6BE7786}"/>
              </a:ext>
            </a:extLst>
          </p:cNvPr>
          <p:cNvSpPr txBox="1"/>
          <p:nvPr/>
        </p:nvSpPr>
        <p:spPr>
          <a:xfrm>
            <a:off x="420335" y="674364"/>
            <a:ext cx="1003675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685715" fontAlgn="base">
              <a:buClr>
                <a:srgbClr val="231F20"/>
              </a:buClr>
              <a:defRPr/>
            </a:pPr>
            <a:r>
              <a:rPr lang="en-IN" sz="2800" dirty="0"/>
              <a:t>L</a:t>
            </a:r>
            <a:r>
              <a:rPr lang="en-IN" sz="2800" dirty="0">
                <a:effectLst/>
              </a:rPr>
              <a:t>oan Default Ratio against term and purpose</a:t>
            </a:r>
            <a:endParaRPr lang="en-IN" sz="2800" dirty="0">
              <a:cs typeface="Arial" panose="020B0604020202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08EFC0C-59F8-C50D-957B-C915715081D2}"/>
              </a:ext>
            </a:extLst>
          </p:cNvPr>
          <p:cNvSpPr/>
          <p:nvPr/>
        </p:nvSpPr>
        <p:spPr>
          <a:xfrm>
            <a:off x="3189296" y="1518698"/>
            <a:ext cx="8325442" cy="591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</a:rPr>
              <a:t>Default ratio increases with term for every loan amount range</a:t>
            </a:r>
          </a:p>
        </p:txBody>
      </p:sp>
      <p:pic>
        <p:nvPicPr>
          <p:cNvPr id="14" name="Picture 13" descr="A graph of different colored columns&#10;&#10;Description automatically generated">
            <a:extLst>
              <a:ext uri="{FF2B5EF4-FFF2-40B4-BE49-F238E27FC236}">
                <a16:creationId xmlns:a16="http://schemas.microsoft.com/office/drawing/2014/main" id="{A509C9C5-B5E2-4967-F643-EB48852E3A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335" y="2273979"/>
            <a:ext cx="11323989" cy="3909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8255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AEDD99-DB73-2A4C-E90E-F95EF68983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itle 1">
            <a:extLst>
              <a:ext uri="{FF2B5EF4-FFF2-40B4-BE49-F238E27FC236}">
                <a16:creationId xmlns:a16="http://schemas.microsoft.com/office/drawing/2014/main" id="{FFE2E38F-0003-AF32-B5BC-2D044ABB20C6}"/>
              </a:ext>
            </a:extLst>
          </p:cNvPr>
          <p:cNvSpPr txBox="1">
            <a:spLocks/>
          </p:cNvSpPr>
          <p:nvPr/>
        </p:nvSpPr>
        <p:spPr>
          <a:xfrm>
            <a:off x="420335" y="286031"/>
            <a:ext cx="9720072" cy="569136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500" dirty="0"/>
              <a:t>Bivariate Data Analysis</a:t>
            </a:r>
          </a:p>
        </p:txBody>
      </p:sp>
      <p:sp>
        <p:nvSpPr>
          <p:cNvPr id="5" name="Oval 8">
            <a:extLst>
              <a:ext uri="{FF2B5EF4-FFF2-40B4-BE49-F238E27FC236}">
                <a16:creationId xmlns:a16="http://schemas.microsoft.com/office/drawing/2014/main" id="{40376B0C-1554-0C83-4201-434F34DBB263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768478" y="2128034"/>
            <a:ext cx="61235" cy="6086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685783">
              <a:defRPr/>
            </a:pPr>
            <a:endParaRPr lang="en-US" sz="1300" dirty="0">
              <a:solidFill>
                <a:srgbClr val="231F2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Freeform 9">
            <a:extLst>
              <a:ext uri="{FF2B5EF4-FFF2-40B4-BE49-F238E27FC236}">
                <a16:creationId xmlns:a16="http://schemas.microsoft.com/office/drawing/2014/main" id="{8C15D67F-D947-1491-6316-87091248CD5F}"/>
              </a:ext>
            </a:extLst>
          </p:cNvPr>
          <p:cNvSpPr>
            <a:spLocks noEditPoints="1"/>
          </p:cNvSpPr>
          <p:nvPr/>
        </p:nvSpPr>
        <p:spPr bwMode="auto">
          <a:xfrm rot="5400000">
            <a:off x="217209" y="1362805"/>
            <a:ext cx="983942" cy="818920"/>
          </a:xfrm>
          <a:custGeom>
            <a:avLst/>
            <a:gdLst>
              <a:gd name="T0" fmla="*/ 2117 w 2119"/>
              <a:gd name="T1" fmla="*/ 892 h 1778"/>
              <a:gd name="T2" fmla="*/ 2052 w 2119"/>
              <a:gd name="T3" fmla="*/ 824 h 1778"/>
              <a:gd name="T4" fmla="*/ 1799 w 2119"/>
              <a:gd name="T5" fmla="*/ 824 h 1778"/>
              <a:gd name="T6" fmla="*/ 1767 w 2119"/>
              <a:gd name="T7" fmla="*/ 794 h 1778"/>
              <a:gd name="T8" fmla="*/ 1513 w 2119"/>
              <a:gd name="T9" fmla="*/ 262 h 1778"/>
              <a:gd name="T10" fmla="*/ 874 w 2119"/>
              <a:gd name="T11" fmla="*/ 3 h 1778"/>
              <a:gd name="T12" fmla="*/ 260 w 2119"/>
              <a:gd name="T13" fmla="*/ 262 h 1778"/>
              <a:gd name="T14" fmla="*/ 0 w 2119"/>
              <a:gd name="T15" fmla="*/ 889 h 1778"/>
              <a:gd name="T16" fmla="*/ 260 w 2119"/>
              <a:gd name="T17" fmla="*/ 1515 h 1778"/>
              <a:gd name="T18" fmla="*/ 873 w 2119"/>
              <a:gd name="T19" fmla="*/ 1775 h 1778"/>
              <a:gd name="T20" fmla="*/ 1509 w 2119"/>
              <a:gd name="T21" fmla="*/ 1518 h 1778"/>
              <a:gd name="T22" fmla="*/ 1725 w 2119"/>
              <a:gd name="T23" fmla="*/ 1174 h 1778"/>
              <a:gd name="T24" fmla="*/ 1756 w 2119"/>
              <a:gd name="T25" fmla="*/ 1152 h 1778"/>
              <a:gd name="T26" fmla="*/ 1800 w 2119"/>
              <a:gd name="T27" fmla="*/ 1152 h 1778"/>
              <a:gd name="T28" fmla="*/ 1865 w 2119"/>
              <a:gd name="T29" fmla="*/ 1084 h 1778"/>
              <a:gd name="T30" fmla="*/ 1798 w 2119"/>
              <a:gd name="T31" fmla="*/ 1020 h 1778"/>
              <a:gd name="T32" fmla="*/ 1798 w 2119"/>
              <a:gd name="T33" fmla="*/ 1020 h 1778"/>
              <a:gd name="T34" fmla="*/ 1767 w 2119"/>
              <a:gd name="T35" fmla="*/ 985 h 1778"/>
              <a:gd name="T36" fmla="*/ 1767 w 2119"/>
              <a:gd name="T37" fmla="*/ 984 h 1778"/>
              <a:gd name="T38" fmla="*/ 1799 w 2119"/>
              <a:gd name="T39" fmla="*/ 955 h 1778"/>
              <a:gd name="T40" fmla="*/ 2050 w 2119"/>
              <a:gd name="T41" fmla="*/ 955 h 1778"/>
              <a:gd name="T42" fmla="*/ 2117 w 2119"/>
              <a:gd name="T43" fmla="*/ 892 h 1778"/>
              <a:gd name="T44" fmla="*/ 1641 w 2119"/>
              <a:gd name="T45" fmla="*/ 889 h 1778"/>
              <a:gd name="T46" fmla="*/ 1420 w 2119"/>
              <a:gd name="T47" fmla="*/ 1422 h 1778"/>
              <a:gd name="T48" fmla="*/ 886 w 2119"/>
              <a:gd name="T49" fmla="*/ 1643 h 1778"/>
              <a:gd name="T50" fmla="*/ 353 w 2119"/>
              <a:gd name="T51" fmla="*/ 1422 h 1778"/>
              <a:gd name="T52" fmla="*/ 132 w 2119"/>
              <a:gd name="T53" fmla="*/ 889 h 1778"/>
              <a:gd name="T54" fmla="*/ 353 w 2119"/>
              <a:gd name="T55" fmla="*/ 355 h 1778"/>
              <a:gd name="T56" fmla="*/ 886 w 2119"/>
              <a:gd name="T57" fmla="*/ 134 h 1778"/>
              <a:gd name="T58" fmla="*/ 1420 w 2119"/>
              <a:gd name="T59" fmla="*/ 355 h 1778"/>
              <a:gd name="T60" fmla="*/ 1641 w 2119"/>
              <a:gd name="T61" fmla="*/ 889 h 17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2119" h="1778">
                <a:moveTo>
                  <a:pt x="2117" y="892"/>
                </a:moveTo>
                <a:cubicBezTo>
                  <a:pt x="2119" y="854"/>
                  <a:pt x="2089" y="824"/>
                  <a:pt x="2052" y="824"/>
                </a:cubicBezTo>
                <a:cubicBezTo>
                  <a:pt x="1799" y="824"/>
                  <a:pt x="1799" y="824"/>
                  <a:pt x="1799" y="824"/>
                </a:cubicBezTo>
                <a:cubicBezTo>
                  <a:pt x="1783" y="824"/>
                  <a:pt x="1769" y="811"/>
                  <a:pt x="1767" y="794"/>
                </a:cubicBezTo>
                <a:cubicBezTo>
                  <a:pt x="1746" y="593"/>
                  <a:pt x="1657" y="407"/>
                  <a:pt x="1513" y="262"/>
                </a:cubicBezTo>
                <a:cubicBezTo>
                  <a:pt x="1344" y="93"/>
                  <a:pt x="1113" y="0"/>
                  <a:pt x="874" y="3"/>
                </a:cubicBezTo>
                <a:cubicBezTo>
                  <a:pt x="642" y="6"/>
                  <a:pt x="424" y="98"/>
                  <a:pt x="260" y="262"/>
                </a:cubicBezTo>
                <a:cubicBezTo>
                  <a:pt x="92" y="430"/>
                  <a:pt x="0" y="652"/>
                  <a:pt x="0" y="889"/>
                </a:cubicBezTo>
                <a:cubicBezTo>
                  <a:pt x="0" y="1125"/>
                  <a:pt x="92" y="1348"/>
                  <a:pt x="260" y="1515"/>
                </a:cubicBezTo>
                <a:cubicBezTo>
                  <a:pt x="424" y="1679"/>
                  <a:pt x="641" y="1771"/>
                  <a:pt x="873" y="1775"/>
                </a:cubicBezTo>
                <a:cubicBezTo>
                  <a:pt x="1111" y="1778"/>
                  <a:pt x="1341" y="1685"/>
                  <a:pt x="1509" y="1518"/>
                </a:cubicBezTo>
                <a:cubicBezTo>
                  <a:pt x="1609" y="1420"/>
                  <a:pt x="1682" y="1302"/>
                  <a:pt x="1725" y="1174"/>
                </a:cubicBezTo>
                <a:cubicBezTo>
                  <a:pt x="1730" y="1161"/>
                  <a:pt x="1742" y="1152"/>
                  <a:pt x="1756" y="1152"/>
                </a:cubicBezTo>
                <a:cubicBezTo>
                  <a:pt x="1800" y="1152"/>
                  <a:pt x="1800" y="1152"/>
                  <a:pt x="1800" y="1152"/>
                </a:cubicBezTo>
                <a:cubicBezTo>
                  <a:pt x="1837" y="1152"/>
                  <a:pt x="1867" y="1121"/>
                  <a:pt x="1865" y="1084"/>
                </a:cubicBezTo>
                <a:cubicBezTo>
                  <a:pt x="1864" y="1048"/>
                  <a:pt x="1834" y="1020"/>
                  <a:pt x="1798" y="1020"/>
                </a:cubicBezTo>
                <a:cubicBezTo>
                  <a:pt x="1798" y="1020"/>
                  <a:pt x="1798" y="1020"/>
                  <a:pt x="1798" y="1020"/>
                </a:cubicBezTo>
                <a:cubicBezTo>
                  <a:pt x="1779" y="1020"/>
                  <a:pt x="1765" y="1004"/>
                  <a:pt x="1767" y="985"/>
                </a:cubicBezTo>
                <a:cubicBezTo>
                  <a:pt x="1767" y="985"/>
                  <a:pt x="1767" y="984"/>
                  <a:pt x="1767" y="984"/>
                </a:cubicBezTo>
                <a:cubicBezTo>
                  <a:pt x="1769" y="967"/>
                  <a:pt x="1783" y="955"/>
                  <a:pt x="1799" y="955"/>
                </a:cubicBezTo>
                <a:cubicBezTo>
                  <a:pt x="2050" y="955"/>
                  <a:pt x="2050" y="955"/>
                  <a:pt x="2050" y="955"/>
                </a:cubicBezTo>
                <a:cubicBezTo>
                  <a:pt x="2086" y="955"/>
                  <a:pt x="2116" y="927"/>
                  <a:pt x="2117" y="892"/>
                </a:cubicBezTo>
                <a:close/>
                <a:moveTo>
                  <a:pt x="1641" y="889"/>
                </a:moveTo>
                <a:cubicBezTo>
                  <a:pt x="1641" y="1090"/>
                  <a:pt x="1562" y="1280"/>
                  <a:pt x="1420" y="1422"/>
                </a:cubicBezTo>
                <a:cubicBezTo>
                  <a:pt x="1277" y="1565"/>
                  <a:pt x="1088" y="1643"/>
                  <a:pt x="886" y="1643"/>
                </a:cubicBezTo>
                <a:cubicBezTo>
                  <a:pt x="685" y="1643"/>
                  <a:pt x="495" y="1565"/>
                  <a:pt x="353" y="1422"/>
                </a:cubicBezTo>
                <a:cubicBezTo>
                  <a:pt x="210" y="1280"/>
                  <a:pt x="132" y="1090"/>
                  <a:pt x="132" y="889"/>
                </a:cubicBezTo>
                <a:cubicBezTo>
                  <a:pt x="132" y="687"/>
                  <a:pt x="210" y="498"/>
                  <a:pt x="353" y="355"/>
                </a:cubicBezTo>
                <a:cubicBezTo>
                  <a:pt x="495" y="213"/>
                  <a:pt x="685" y="134"/>
                  <a:pt x="886" y="134"/>
                </a:cubicBezTo>
                <a:cubicBezTo>
                  <a:pt x="1088" y="134"/>
                  <a:pt x="1277" y="213"/>
                  <a:pt x="1420" y="355"/>
                </a:cubicBezTo>
                <a:cubicBezTo>
                  <a:pt x="1562" y="498"/>
                  <a:pt x="1641" y="687"/>
                  <a:pt x="1641" y="88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685783">
              <a:defRPr/>
            </a:pPr>
            <a:endParaRPr lang="en-US" sz="1300" dirty="0">
              <a:solidFill>
                <a:srgbClr val="231F2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Freeform 11">
            <a:extLst>
              <a:ext uri="{FF2B5EF4-FFF2-40B4-BE49-F238E27FC236}">
                <a16:creationId xmlns:a16="http://schemas.microsoft.com/office/drawing/2014/main" id="{F3991D04-5117-0C61-6733-C7DE546DB9F1}"/>
              </a:ext>
            </a:extLst>
          </p:cNvPr>
          <p:cNvSpPr>
            <a:spLocks/>
          </p:cNvSpPr>
          <p:nvPr/>
        </p:nvSpPr>
        <p:spPr bwMode="auto">
          <a:xfrm rot="5400000">
            <a:off x="357772" y="1342952"/>
            <a:ext cx="702816" cy="697189"/>
          </a:xfrm>
          <a:custGeom>
            <a:avLst/>
            <a:gdLst>
              <a:gd name="T0" fmla="*/ 758 w 1516"/>
              <a:gd name="T1" fmla="*/ 0 h 1516"/>
              <a:gd name="T2" fmla="*/ 1294 w 1516"/>
              <a:gd name="T3" fmla="*/ 222 h 1516"/>
              <a:gd name="T4" fmla="*/ 1516 w 1516"/>
              <a:gd name="T5" fmla="*/ 758 h 1516"/>
              <a:gd name="T6" fmla="*/ 1294 w 1516"/>
              <a:gd name="T7" fmla="*/ 1294 h 1516"/>
              <a:gd name="T8" fmla="*/ 758 w 1516"/>
              <a:gd name="T9" fmla="*/ 1516 h 1516"/>
              <a:gd name="T10" fmla="*/ 222 w 1516"/>
              <a:gd name="T11" fmla="*/ 1294 h 1516"/>
              <a:gd name="T12" fmla="*/ 0 w 1516"/>
              <a:gd name="T13" fmla="*/ 758 h 1516"/>
              <a:gd name="T14" fmla="*/ 222 w 1516"/>
              <a:gd name="T15" fmla="*/ 222 h 1516"/>
              <a:gd name="T16" fmla="*/ 758 w 1516"/>
              <a:gd name="T17" fmla="*/ 0 h 15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16" h="1516">
                <a:moveTo>
                  <a:pt x="758" y="0"/>
                </a:moveTo>
                <a:cubicBezTo>
                  <a:pt x="961" y="0"/>
                  <a:pt x="1151" y="79"/>
                  <a:pt x="1294" y="222"/>
                </a:cubicBezTo>
                <a:cubicBezTo>
                  <a:pt x="1437" y="365"/>
                  <a:pt x="1516" y="556"/>
                  <a:pt x="1516" y="758"/>
                </a:cubicBezTo>
                <a:cubicBezTo>
                  <a:pt x="1516" y="961"/>
                  <a:pt x="1437" y="1151"/>
                  <a:pt x="1294" y="1294"/>
                </a:cubicBezTo>
                <a:cubicBezTo>
                  <a:pt x="1151" y="1437"/>
                  <a:pt x="961" y="1516"/>
                  <a:pt x="758" y="1516"/>
                </a:cubicBezTo>
                <a:cubicBezTo>
                  <a:pt x="556" y="1516"/>
                  <a:pt x="365" y="1437"/>
                  <a:pt x="222" y="1294"/>
                </a:cubicBezTo>
                <a:cubicBezTo>
                  <a:pt x="79" y="1151"/>
                  <a:pt x="0" y="961"/>
                  <a:pt x="0" y="758"/>
                </a:cubicBezTo>
                <a:cubicBezTo>
                  <a:pt x="0" y="556"/>
                  <a:pt x="79" y="365"/>
                  <a:pt x="222" y="222"/>
                </a:cubicBezTo>
                <a:cubicBezTo>
                  <a:pt x="365" y="79"/>
                  <a:pt x="556" y="0"/>
                  <a:pt x="758" y="0"/>
                </a:cubicBezTo>
                <a:close/>
              </a:path>
            </a:pathLst>
          </a:custGeom>
          <a:solidFill>
            <a:srgbClr val="F4F5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685783">
              <a:defRPr/>
            </a:pPr>
            <a:endParaRPr lang="en-US" sz="1300" dirty="0">
              <a:solidFill>
                <a:srgbClr val="231F2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1377A7A-D63E-CD37-1967-FB265164F60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21978" y="1474437"/>
            <a:ext cx="413500" cy="36556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B42A9AE-860C-285E-4999-9B647B8F66B6}"/>
              </a:ext>
            </a:extLst>
          </p:cNvPr>
          <p:cNvSpPr txBox="1"/>
          <p:nvPr/>
        </p:nvSpPr>
        <p:spPr>
          <a:xfrm>
            <a:off x="1280034" y="1484319"/>
            <a:ext cx="1747868" cy="397545"/>
          </a:xfrm>
          <a:prstGeom prst="rect">
            <a:avLst/>
          </a:prstGeom>
          <a:noFill/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4450" tIns="44450" rIns="44450" bIns="44450" numCol="1" rtlCol="0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marR="0" indent="0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  <a:defRPr kumimoji="0" sz="1100" b="1" i="1" u="none" strike="noStrike" cap="none" normalizeH="0" baseline="0">
                <a:ln>
                  <a:noFill/>
                </a:ln>
                <a:effectLst/>
                <a:latin typeface="Arial" pitchFamily="34" charset="0"/>
              </a:defRPr>
            </a:lvl1pPr>
          </a:lstStyle>
          <a:p>
            <a:pPr defTabSz="914378">
              <a:defRPr/>
            </a:pPr>
            <a:r>
              <a:rPr lang="en-US" sz="2000" i="0" dirty="0">
                <a:solidFill>
                  <a:srgbClr val="231F20"/>
                </a:solidFill>
                <a:latin typeface="+mn-lt"/>
                <a:cs typeface="Calibri" panose="020F0502020204030204" pitchFamily="34" charset="0"/>
              </a:rPr>
              <a:t>Key Inference</a:t>
            </a:r>
            <a:endParaRPr lang="en-US" sz="2000" i="0" dirty="0">
              <a:solidFill>
                <a:srgbClr val="FF0000"/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9D3A320-F352-EE8A-D8FA-6A4577C8B354}"/>
              </a:ext>
            </a:extLst>
          </p:cNvPr>
          <p:cNvSpPr txBox="1"/>
          <p:nvPr/>
        </p:nvSpPr>
        <p:spPr>
          <a:xfrm>
            <a:off x="420335" y="674364"/>
            <a:ext cx="1003675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685715" fontAlgn="base">
              <a:buClr>
                <a:srgbClr val="231F20"/>
              </a:buClr>
              <a:defRPr/>
            </a:pPr>
            <a:r>
              <a:rPr lang="en-IN" sz="2800" dirty="0"/>
              <a:t>L</a:t>
            </a:r>
            <a:r>
              <a:rPr lang="en-IN" sz="2800" dirty="0">
                <a:effectLst/>
              </a:rPr>
              <a:t>oan Status against interest rate and purpose</a:t>
            </a:r>
            <a:endParaRPr lang="en-IN" sz="2800" dirty="0">
              <a:cs typeface="Arial" panose="020B0604020202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C03E56-D271-24CE-D9C3-C3621BC05406}"/>
              </a:ext>
            </a:extLst>
          </p:cNvPr>
          <p:cNvSpPr/>
          <p:nvPr/>
        </p:nvSpPr>
        <p:spPr>
          <a:xfrm>
            <a:off x="3189296" y="1518698"/>
            <a:ext cx="8325442" cy="591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</a:rPr>
              <a:t>Interest rate high for defaulting cases for every loan purpose</a:t>
            </a:r>
          </a:p>
          <a:p>
            <a:r>
              <a:rPr lang="en-US" sz="1400" i="1" dirty="0">
                <a:solidFill>
                  <a:schemeClr val="tx1"/>
                </a:solidFill>
              </a:rPr>
              <a:t>(Note: 1 refers to defaulters and 0 refers to fully paid)</a:t>
            </a:r>
          </a:p>
        </p:txBody>
      </p:sp>
      <p:pic>
        <p:nvPicPr>
          <p:cNvPr id="9218" name="Picture 2" descr="No description has been provided for this image">
            <a:extLst>
              <a:ext uri="{FF2B5EF4-FFF2-40B4-BE49-F238E27FC236}">
                <a16:creationId xmlns:a16="http://schemas.microsoft.com/office/drawing/2014/main" id="{1EFD05C3-F199-7229-07E1-81CEF951AA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585" y="2321205"/>
            <a:ext cx="10783665" cy="4149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44155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411FE9-BD97-7BC6-4FD1-808E6CD47C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itle 1">
            <a:extLst>
              <a:ext uri="{FF2B5EF4-FFF2-40B4-BE49-F238E27FC236}">
                <a16:creationId xmlns:a16="http://schemas.microsoft.com/office/drawing/2014/main" id="{00AC1F1F-1EDA-ED87-C37F-232E56F5134F}"/>
              </a:ext>
            </a:extLst>
          </p:cNvPr>
          <p:cNvSpPr txBox="1">
            <a:spLocks/>
          </p:cNvSpPr>
          <p:nvPr/>
        </p:nvSpPr>
        <p:spPr>
          <a:xfrm>
            <a:off x="420335" y="286031"/>
            <a:ext cx="9720072" cy="569136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500" dirty="0"/>
              <a:t>Bivariate Data Analysis</a:t>
            </a:r>
          </a:p>
        </p:txBody>
      </p:sp>
      <p:sp>
        <p:nvSpPr>
          <p:cNvPr id="5" name="Oval 8">
            <a:extLst>
              <a:ext uri="{FF2B5EF4-FFF2-40B4-BE49-F238E27FC236}">
                <a16:creationId xmlns:a16="http://schemas.microsoft.com/office/drawing/2014/main" id="{B66617AE-7EC9-F586-AABA-B836DEFD5D31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768478" y="2128034"/>
            <a:ext cx="61235" cy="6086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685783">
              <a:defRPr/>
            </a:pPr>
            <a:endParaRPr lang="en-US" sz="1300" dirty="0">
              <a:solidFill>
                <a:srgbClr val="231F2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Freeform 9">
            <a:extLst>
              <a:ext uri="{FF2B5EF4-FFF2-40B4-BE49-F238E27FC236}">
                <a16:creationId xmlns:a16="http://schemas.microsoft.com/office/drawing/2014/main" id="{59D39BBE-FF0F-0A5E-8749-BEC07A0AFF5B}"/>
              </a:ext>
            </a:extLst>
          </p:cNvPr>
          <p:cNvSpPr>
            <a:spLocks noEditPoints="1"/>
          </p:cNvSpPr>
          <p:nvPr/>
        </p:nvSpPr>
        <p:spPr bwMode="auto">
          <a:xfrm rot="5400000">
            <a:off x="217209" y="1362805"/>
            <a:ext cx="983942" cy="818920"/>
          </a:xfrm>
          <a:custGeom>
            <a:avLst/>
            <a:gdLst>
              <a:gd name="T0" fmla="*/ 2117 w 2119"/>
              <a:gd name="T1" fmla="*/ 892 h 1778"/>
              <a:gd name="T2" fmla="*/ 2052 w 2119"/>
              <a:gd name="T3" fmla="*/ 824 h 1778"/>
              <a:gd name="T4" fmla="*/ 1799 w 2119"/>
              <a:gd name="T5" fmla="*/ 824 h 1778"/>
              <a:gd name="T6" fmla="*/ 1767 w 2119"/>
              <a:gd name="T7" fmla="*/ 794 h 1778"/>
              <a:gd name="T8" fmla="*/ 1513 w 2119"/>
              <a:gd name="T9" fmla="*/ 262 h 1778"/>
              <a:gd name="T10" fmla="*/ 874 w 2119"/>
              <a:gd name="T11" fmla="*/ 3 h 1778"/>
              <a:gd name="T12" fmla="*/ 260 w 2119"/>
              <a:gd name="T13" fmla="*/ 262 h 1778"/>
              <a:gd name="T14" fmla="*/ 0 w 2119"/>
              <a:gd name="T15" fmla="*/ 889 h 1778"/>
              <a:gd name="T16" fmla="*/ 260 w 2119"/>
              <a:gd name="T17" fmla="*/ 1515 h 1778"/>
              <a:gd name="T18" fmla="*/ 873 w 2119"/>
              <a:gd name="T19" fmla="*/ 1775 h 1778"/>
              <a:gd name="T20" fmla="*/ 1509 w 2119"/>
              <a:gd name="T21" fmla="*/ 1518 h 1778"/>
              <a:gd name="T22" fmla="*/ 1725 w 2119"/>
              <a:gd name="T23" fmla="*/ 1174 h 1778"/>
              <a:gd name="T24" fmla="*/ 1756 w 2119"/>
              <a:gd name="T25" fmla="*/ 1152 h 1778"/>
              <a:gd name="T26" fmla="*/ 1800 w 2119"/>
              <a:gd name="T27" fmla="*/ 1152 h 1778"/>
              <a:gd name="T28" fmla="*/ 1865 w 2119"/>
              <a:gd name="T29" fmla="*/ 1084 h 1778"/>
              <a:gd name="T30" fmla="*/ 1798 w 2119"/>
              <a:gd name="T31" fmla="*/ 1020 h 1778"/>
              <a:gd name="T32" fmla="*/ 1798 w 2119"/>
              <a:gd name="T33" fmla="*/ 1020 h 1778"/>
              <a:gd name="T34" fmla="*/ 1767 w 2119"/>
              <a:gd name="T35" fmla="*/ 985 h 1778"/>
              <a:gd name="T36" fmla="*/ 1767 w 2119"/>
              <a:gd name="T37" fmla="*/ 984 h 1778"/>
              <a:gd name="T38" fmla="*/ 1799 w 2119"/>
              <a:gd name="T39" fmla="*/ 955 h 1778"/>
              <a:gd name="T40" fmla="*/ 2050 w 2119"/>
              <a:gd name="T41" fmla="*/ 955 h 1778"/>
              <a:gd name="T42" fmla="*/ 2117 w 2119"/>
              <a:gd name="T43" fmla="*/ 892 h 1778"/>
              <a:gd name="T44" fmla="*/ 1641 w 2119"/>
              <a:gd name="T45" fmla="*/ 889 h 1778"/>
              <a:gd name="T46" fmla="*/ 1420 w 2119"/>
              <a:gd name="T47" fmla="*/ 1422 h 1778"/>
              <a:gd name="T48" fmla="*/ 886 w 2119"/>
              <a:gd name="T49" fmla="*/ 1643 h 1778"/>
              <a:gd name="T50" fmla="*/ 353 w 2119"/>
              <a:gd name="T51" fmla="*/ 1422 h 1778"/>
              <a:gd name="T52" fmla="*/ 132 w 2119"/>
              <a:gd name="T53" fmla="*/ 889 h 1778"/>
              <a:gd name="T54" fmla="*/ 353 w 2119"/>
              <a:gd name="T55" fmla="*/ 355 h 1778"/>
              <a:gd name="T56" fmla="*/ 886 w 2119"/>
              <a:gd name="T57" fmla="*/ 134 h 1778"/>
              <a:gd name="T58" fmla="*/ 1420 w 2119"/>
              <a:gd name="T59" fmla="*/ 355 h 1778"/>
              <a:gd name="T60" fmla="*/ 1641 w 2119"/>
              <a:gd name="T61" fmla="*/ 889 h 17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2119" h="1778">
                <a:moveTo>
                  <a:pt x="2117" y="892"/>
                </a:moveTo>
                <a:cubicBezTo>
                  <a:pt x="2119" y="854"/>
                  <a:pt x="2089" y="824"/>
                  <a:pt x="2052" y="824"/>
                </a:cubicBezTo>
                <a:cubicBezTo>
                  <a:pt x="1799" y="824"/>
                  <a:pt x="1799" y="824"/>
                  <a:pt x="1799" y="824"/>
                </a:cubicBezTo>
                <a:cubicBezTo>
                  <a:pt x="1783" y="824"/>
                  <a:pt x="1769" y="811"/>
                  <a:pt x="1767" y="794"/>
                </a:cubicBezTo>
                <a:cubicBezTo>
                  <a:pt x="1746" y="593"/>
                  <a:pt x="1657" y="407"/>
                  <a:pt x="1513" y="262"/>
                </a:cubicBezTo>
                <a:cubicBezTo>
                  <a:pt x="1344" y="93"/>
                  <a:pt x="1113" y="0"/>
                  <a:pt x="874" y="3"/>
                </a:cubicBezTo>
                <a:cubicBezTo>
                  <a:pt x="642" y="6"/>
                  <a:pt x="424" y="98"/>
                  <a:pt x="260" y="262"/>
                </a:cubicBezTo>
                <a:cubicBezTo>
                  <a:pt x="92" y="430"/>
                  <a:pt x="0" y="652"/>
                  <a:pt x="0" y="889"/>
                </a:cubicBezTo>
                <a:cubicBezTo>
                  <a:pt x="0" y="1125"/>
                  <a:pt x="92" y="1348"/>
                  <a:pt x="260" y="1515"/>
                </a:cubicBezTo>
                <a:cubicBezTo>
                  <a:pt x="424" y="1679"/>
                  <a:pt x="641" y="1771"/>
                  <a:pt x="873" y="1775"/>
                </a:cubicBezTo>
                <a:cubicBezTo>
                  <a:pt x="1111" y="1778"/>
                  <a:pt x="1341" y="1685"/>
                  <a:pt x="1509" y="1518"/>
                </a:cubicBezTo>
                <a:cubicBezTo>
                  <a:pt x="1609" y="1420"/>
                  <a:pt x="1682" y="1302"/>
                  <a:pt x="1725" y="1174"/>
                </a:cubicBezTo>
                <a:cubicBezTo>
                  <a:pt x="1730" y="1161"/>
                  <a:pt x="1742" y="1152"/>
                  <a:pt x="1756" y="1152"/>
                </a:cubicBezTo>
                <a:cubicBezTo>
                  <a:pt x="1800" y="1152"/>
                  <a:pt x="1800" y="1152"/>
                  <a:pt x="1800" y="1152"/>
                </a:cubicBezTo>
                <a:cubicBezTo>
                  <a:pt x="1837" y="1152"/>
                  <a:pt x="1867" y="1121"/>
                  <a:pt x="1865" y="1084"/>
                </a:cubicBezTo>
                <a:cubicBezTo>
                  <a:pt x="1864" y="1048"/>
                  <a:pt x="1834" y="1020"/>
                  <a:pt x="1798" y="1020"/>
                </a:cubicBezTo>
                <a:cubicBezTo>
                  <a:pt x="1798" y="1020"/>
                  <a:pt x="1798" y="1020"/>
                  <a:pt x="1798" y="1020"/>
                </a:cubicBezTo>
                <a:cubicBezTo>
                  <a:pt x="1779" y="1020"/>
                  <a:pt x="1765" y="1004"/>
                  <a:pt x="1767" y="985"/>
                </a:cubicBezTo>
                <a:cubicBezTo>
                  <a:pt x="1767" y="985"/>
                  <a:pt x="1767" y="984"/>
                  <a:pt x="1767" y="984"/>
                </a:cubicBezTo>
                <a:cubicBezTo>
                  <a:pt x="1769" y="967"/>
                  <a:pt x="1783" y="955"/>
                  <a:pt x="1799" y="955"/>
                </a:cubicBezTo>
                <a:cubicBezTo>
                  <a:pt x="2050" y="955"/>
                  <a:pt x="2050" y="955"/>
                  <a:pt x="2050" y="955"/>
                </a:cubicBezTo>
                <a:cubicBezTo>
                  <a:pt x="2086" y="955"/>
                  <a:pt x="2116" y="927"/>
                  <a:pt x="2117" y="892"/>
                </a:cubicBezTo>
                <a:close/>
                <a:moveTo>
                  <a:pt x="1641" y="889"/>
                </a:moveTo>
                <a:cubicBezTo>
                  <a:pt x="1641" y="1090"/>
                  <a:pt x="1562" y="1280"/>
                  <a:pt x="1420" y="1422"/>
                </a:cubicBezTo>
                <a:cubicBezTo>
                  <a:pt x="1277" y="1565"/>
                  <a:pt x="1088" y="1643"/>
                  <a:pt x="886" y="1643"/>
                </a:cubicBezTo>
                <a:cubicBezTo>
                  <a:pt x="685" y="1643"/>
                  <a:pt x="495" y="1565"/>
                  <a:pt x="353" y="1422"/>
                </a:cubicBezTo>
                <a:cubicBezTo>
                  <a:pt x="210" y="1280"/>
                  <a:pt x="132" y="1090"/>
                  <a:pt x="132" y="889"/>
                </a:cubicBezTo>
                <a:cubicBezTo>
                  <a:pt x="132" y="687"/>
                  <a:pt x="210" y="498"/>
                  <a:pt x="353" y="355"/>
                </a:cubicBezTo>
                <a:cubicBezTo>
                  <a:pt x="495" y="213"/>
                  <a:pt x="685" y="134"/>
                  <a:pt x="886" y="134"/>
                </a:cubicBezTo>
                <a:cubicBezTo>
                  <a:pt x="1088" y="134"/>
                  <a:pt x="1277" y="213"/>
                  <a:pt x="1420" y="355"/>
                </a:cubicBezTo>
                <a:cubicBezTo>
                  <a:pt x="1562" y="498"/>
                  <a:pt x="1641" y="687"/>
                  <a:pt x="1641" y="88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685783">
              <a:defRPr/>
            </a:pPr>
            <a:endParaRPr lang="en-US" sz="1300" dirty="0">
              <a:solidFill>
                <a:srgbClr val="231F2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Freeform 11">
            <a:extLst>
              <a:ext uri="{FF2B5EF4-FFF2-40B4-BE49-F238E27FC236}">
                <a16:creationId xmlns:a16="http://schemas.microsoft.com/office/drawing/2014/main" id="{312105D7-7FAE-F9D6-1CC7-AD88F657C317}"/>
              </a:ext>
            </a:extLst>
          </p:cNvPr>
          <p:cNvSpPr>
            <a:spLocks/>
          </p:cNvSpPr>
          <p:nvPr/>
        </p:nvSpPr>
        <p:spPr bwMode="auto">
          <a:xfrm rot="5400000">
            <a:off x="357772" y="1342952"/>
            <a:ext cx="702816" cy="697189"/>
          </a:xfrm>
          <a:custGeom>
            <a:avLst/>
            <a:gdLst>
              <a:gd name="T0" fmla="*/ 758 w 1516"/>
              <a:gd name="T1" fmla="*/ 0 h 1516"/>
              <a:gd name="T2" fmla="*/ 1294 w 1516"/>
              <a:gd name="T3" fmla="*/ 222 h 1516"/>
              <a:gd name="T4" fmla="*/ 1516 w 1516"/>
              <a:gd name="T5" fmla="*/ 758 h 1516"/>
              <a:gd name="T6" fmla="*/ 1294 w 1516"/>
              <a:gd name="T7" fmla="*/ 1294 h 1516"/>
              <a:gd name="T8" fmla="*/ 758 w 1516"/>
              <a:gd name="T9" fmla="*/ 1516 h 1516"/>
              <a:gd name="T10" fmla="*/ 222 w 1516"/>
              <a:gd name="T11" fmla="*/ 1294 h 1516"/>
              <a:gd name="T12" fmla="*/ 0 w 1516"/>
              <a:gd name="T13" fmla="*/ 758 h 1516"/>
              <a:gd name="T14" fmla="*/ 222 w 1516"/>
              <a:gd name="T15" fmla="*/ 222 h 1516"/>
              <a:gd name="T16" fmla="*/ 758 w 1516"/>
              <a:gd name="T17" fmla="*/ 0 h 15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16" h="1516">
                <a:moveTo>
                  <a:pt x="758" y="0"/>
                </a:moveTo>
                <a:cubicBezTo>
                  <a:pt x="961" y="0"/>
                  <a:pt x="1151" y="79"/>
                  <a:pt x="1294" y="222"/>
                </a:cubicBezTo>
                <a:cubicBezTo>
                  <a:pt x="1437" y="365"/>
                  <a:pt x="1516" y="556"/>
                  <a:pt x="1516" y="758"/>
                </a:cubicBezTo>
                <a:cubicBezTo>
                  <a:pt x="1516" y="961"/>
                  <a:pt x="1437" y="1151"/>
                  <a:pt x="1294" y="1294"/>
                </a:cubicBezTo>
                <a:cubicBezTo>
                  <a:pt x="1151" y="1437"/>
                  <a:pt x="961" y="1516"/>
                  <a:pt x="758" y="1516"/>
                </a:cubicBezTo>
                <a:cubicBezTo>
                  <a:pt x="556" y="1516"/>
                  <a:pt x="365" y="1437"/>
                  <a:pt x="222" y="1294"/>
                </a:cubicBezTo>
                <a:cubicBezTo>
                  <a:pt x="79" y="1151"/>
                  <a:pt x="0" y="961"/>
                  <a:pt x="0" y="758"/>
                </a:cubicBezTo>
                <a:cubicBezTo>
                  <a:pt x="0" y="556"/>
                  <a:pt x="79" y="365"/>
                  <a:pt x="222" y="222"/>
                </a:cubicBezTo>
                <a:cubicBezTo>
                  <a:pt x="365" y="79"/>
                  <a:pt x="556" y="0"/>
                  <a:pt x="758" y="0"/>
                </a:cubicBezTo>
                <a:close/>
              </a:path>
            </a:pathLst>
          </a:custGeom>
          <a:solidFill>
            <a:srgbClr val="F4F5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685783">
              <a:defRPr/>
            </a:pPr>
            <a:endParaRPr lang="en-US" sz="1300" dirty="0">
              <a:solidFill>
                <a:srgbClr val="231F2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2664257-6BF7-95BD-9DB3-25828A2F737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21978" y="1474437"/>
            <a:ext cx="413500" cy="36556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BEC4AEF-58B9-FAA2-9DFB-4B20137F4DDE}"/>
              </a:ext>
            </a:extLst>
          </p:cNvPr>
          <p:cNvSpPr txBox="1"/>
          <p:nvPr/>
        </p:nvSpPr>
        <p:spPr>
          <a:xfrm>
            <a:off x="1280034" y="1484319"/>
            <a:ext cx="1747868" cy="397545"/>
          </a:xfrm>
          <a:prstGeom prst="rect">
            <a:avLst/>
          </a:prstGeom>
          <a:noFill/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4450" tIns="44450" rIns="44450" bIns="44450" numCol="1" rtlCol="0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marR="0" indent="0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  <a:defRPr kumimoji="0" sz="1100" b="1" i="1" u="none" strike="noStrike" cap="none" normalizeH="0" baseline="0">
                <a:ln>
                  <a:noFill/>
                </a:ln>
                <a:effectLst/>
                <a:latin typeface="Arial" pitchFamily="34" charset="0"/>
              </a:defRPr>
            </a:lvl1pPr>
          </a:lstStyle>
          <a:p>
            <a:pPr defTabSz="914378">
              <a:defRPr/>
            </a:pPr>
            <a:r>
              <a:rPr lang="en-US" sz="2000" i="0" dirty="0">
                <a:solidFill>
                  <a:srgbClr val="231F20"/>
                </a:solidFill>
                <a:latin typeface="+mn-lt"/>
                <a:cs typeface="Calibri" panose="020F0502020204030204" pitchFamily="34" charset="0"/>
              </a:rPr>
              <a:t>Key Inference</a:t>
            </a:r>
            <a:endParaRPr lang="en-US" sz="2000" i="0" dirty="0">
              <a:solidFill>
                <a:srgbClr val="FF0000"/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BEDFDE3-4D86-291D-7FE5-CB85FE2C7F16}"/>
              </a:ext>
            </a:extLst>
          </p:cNvPr>
          <p:cNvSpPr txBox="1"/>
          <p:nvPr/>
        </p:nvSpPr>
        <p:spPr>
          <a:xfrm>
            <a:off x="420335" y="674364"/>
            <a:ext cx="1003675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685715" fontAlgn="base">
              <a:buClr>
                <a:srgbClr val="231F20"/>
              </a:buClr>
              <a:defRPr/>
            </a:pPr>
            <a:r>
              <a:rPr lang="en-IN" sz="2800" dirty="0"/>
              <a:t>Grade </a:t>
            </a:r>
            <a:r>
              <a:rPr lang="en-IN" sz="2800" dirty="0">
                <a:effectLst/>
              </a:rPr>
              <a:t>against interest rate for each loan status</a:t>
            </a:r>
            <a:endParaRPr lang="en-IN" sz="2800" dirty="0">
              <a:cs typeface="Arial" panose="020B0604020202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DC45703-3416-F111-010E-A2ABF541771D}"/>
              </a:ext>
            </a:extLst>
          </p:cNvPr>
          <p:cNvSpPr/>
          <p:nvPr/>
        </p:nvSpPr>
        <p:spPr>
          <a:xfrm>
            <a:off x="3189296" y="1251354"/>
            <a:ext cx="8702984" cy="77268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Interest rate increasing with grades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some of the defaulters are having their median somewhat near to 75% quantile of interest rate of those fully paid </a:t>
            </a:r>
            <a:r>
              <a:rPr lang="en-US" sz="1400" i="1" dirty="0">
                <a:solidFill>
                  <a:schemeClr val="tx1"/>
                </a:solidFill>
              </a:rPr>
              <a:t>(Note: 1 refers to defaulters and 0 refers to fully paid)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1266" name="Picture 2" descr="No description has been provided for this image">
            <a:extLst>
              <a:ext uri="{FF2B5EF4-FFF2-40B4-BE49-F238E27FC236}">
                <a16:creationId xmlns:a16="http://schemas.microsoft.com/office/drawing/2014/main" id="{81EB1C79-3E6B-649D-DCC0-6A62BE08A2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335" y="2096725"/>
            <a:ext cx="11471945" cy="4086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85577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C3983B-F7C3-7F0A-BBB9-D2747FDD60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itle 1">
            <a:extLst>
              <a:ext uri="{FF2B5EF4-FFF2-40B4-BE49-F238E27FC236}">
                <a16:creationId xmlns:a16="http://schemas.microsoft.com/office/drawing/2014/main" id="{8A9297C5-B094-4F3E-D0F7-44117A6C5D00}"/>
              </a:ext>
            </a:extLst>
          </p:cNvPr>
          <p:cNvSpPr txBox="1">
            <a:spLocks/>
          </p:cNvSpPr>
          <p:nvPr/>
        </p:nvSpPr>
        <p:spPr>
          <a:xfrm>
            <a:off x="420335" y="286031"/>
            <a:ext cx="9720072" cy="569136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500" dirty="0"/>
              <a:t>Multivariate Analysis</a:t>
            </a:r>
          </a:p>
        </p:txBody>
      </p:sp>
      <p:sp>
        <p:nvSpPr>
          <p:cNvPr id="5" name="Oval 8">
            <a:extLst>
              <a:ext uri="{FF2B5EF4-FFF2-40B4-BE49-F238E27FC236}">
                <a16:creationId xmlns:a16="http://schemas.microsoft.com/office/drawing/2014/main" id="{75BD155A-68B6-BF9C-48AF-B35D7A15832F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1754319" y="2628097"/>
            <a:ext cx="61235" cy="6086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685783">
              <a:defRPr/>
            </a:pPr>
            <a:endParaRPr lang="en-US" sz="1300" dirty="0">
              <a:solidFill>
                <a:srgbClr val="231F2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Freeform 9">
            <a:extLst>
              <a:ext uri="{FF2B5EF4-FFF2-40B4-BE49-F238E27FC236}">
                <a16:creationId xmlns:a16="http://schemas.microsoft.com/office/drawing/2014/main" id="{91376ECB-E2E1-F738-AC29-F318CD428923}"/>
              </a:ext>
            </a:extLst>
          </p:cNvPr>
          <p:cNvSpPr>
            <a:spLocks noEditPoints="1"/>
          </p:cNvSpPr>
          <p:nvPr/>
        </p:nvSpPr>
        <p:spPr bwMode="auto">
          <a:xfrm rot="5400000">
            <a:off x="1203050" y="1862868"/>
            <a:ext cx="983942" cy="818920"/>
          </a:xfrm>
          <a:custGeom>
            <a:avLst/>
            <a:gdLst>
              <a:gd name="T0" fmla="*/ 2117 w 2119"/>
              <a:gd name="T1" fmla="*/ 892 h 1778"/>
              <a:gd name="T2" fmla="*/ 2052 w 2119"/>
              <a:gd name="T3" fmla="*/ 824 h 1778"/>
              <a:gd name="T4" fmla="*/ 1799 w 2119"/>
              <a:gd name="T5" fmla="*/ 824 h 1778"/>
              <a:gd name="T6" fmla="*/ 1767 w 2119"/>
              <a:gd name="T7" fmla="*/ 794 h 1778"/>
              <a:gd name="T8" fmla="*/ 1513 w 2119"/>
              <a:gd name="T9" fmla="*/ 262 h 1778"/>
              <a:gd name="T10" fmla="*/ 874 w 2119"/>
              <a:gd name="T11" fmla="*/ 3 h 1778"/>
              <a:gd name="T12" fmla="*/ 260 w 2119"/>
              <a:gd name="T13" fmla="*/ 262 h 1778"/>
              <a:gd name="T14" fmla="*/ 0 w 2119"/>
              <a:gd name="T15" fmla="*/ 889 h 1778"/>
              <a:gd name="T16" fmla="*/ 260 w 2119"/>
              <a:gd name="T17" fmla="*/ 1515 h 1778"/>
              <a:gd name="T18" fmla="*/ 873 w 2119"/>
              <a:gd name="T19" fmla="*/ 1775 h 1778"/>
              <a:gd name="T20" fmla="*/ 1509 w 2119"/>
              <a:gd name="T21" fmla="*/ 1518 h 1778"/>
              <a:gd name="T22" fmla="*/ 1725 w 2119"/>
              <a:gd name="T23" fmla="*/ 1174 h 1778"/>
              <a:gd name="T24" fmla="*/ 1756 w 2119"/>
              <a:gd name="T25" fmla="*/ 1152 h 1778"/>
              <a:gd name="T26" fmla="*/ 1800 w 2119"/>
              <a:gd name="T27" fmla="*/ 1152 h 1778"/>
              <a:gd name="T28" fmla="*/ 1865 w 2119"/>
              <a:gd name="T29" fmla="*/ 1084 h 1778"/>
              <a:gd name="T30" fmla="*/ 1798 w 2119"/>
              <a:gd name="T31" fmla="*/ 1020 h 1778"/>
              <a:gd name="T32" fmla="*/ 1798 w 2119"/>
              <a:gd name="T33" fmla="*/ 1020 h 1778"/>
              <a:gd name="T34" fmla="*/ 1767 w 2119"/>
              <a:gd name="T35" fmla="*/ 985 h 1778"/>
              <a:gd name="T36" fmla="*/ 1767 w 2119"/>
              <a:gd name="T37" fmla="*/ 984 h 1778"/>
              <a:gd name="T38" fmla="*/ 1799 w 2119"/>
              <a:gd name="T39" fmla="*/ 955 h 1778"/>
              <a:gd name="T40" fmla="*/ 2050 w 2119"/>
              <a:gd name="T41" fmla="*/ 955 h 1778"/>
              <a:gd name="T42" fmla="*/ 2117 w 2119"/>
              <a:gd name="T43" fmla="*/ 892 h 1778"/>
              <a:gd name="T44" fmla="*/ 1641 w 2119"/>
              <a:gd name="T45" fmla="*/ 889 h 1778"/>
              <a:gd name="T46" fmla="*/ 1420 w 2119"/>
              <a:gd name="T47" fmla="*/ 1422 h 1778"/>
              <a:gd name="T48" fmla="*/ 886 w 2119"/>
              <a:gd name="T49" fmla="*/ 1643 h 1778"/>
              <a:gd name="T50" fmla="*/ 353 w 2119"/>
              <a:gd name="T51" fmla="*/ 1422 h 1778"/>
              <a:gd name="T52" fmla="*/ 132 w 2119"/>
              <a:gd name="T53" fmla="*/ 889 h 1778"/>
              <a:gd name="T54" fmla="*/ 353 w 2119"/>
              <a:gd name="T55" fmla="*/ 355 h 1778"/>
              <a:gd name="T56" fmla="*/ 886 w 2119"/>
              <a:gd name="T57" fmla="*/ 134 h 1778"/>
              <a:gd name="T58" fmla="*/ 1420 w 2119"/>
              <a:gd name="T59" fmla="*/ 355 h 1778"/>
              <a:gd name="T60" fmla="*/ 1641 w 2119"/>
              <a:gd name="T61" fmla="*/ 889 h 17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2119" h="1778">
                <a:moveTo>
                  <a:pt x="2117" y="892"/>
                </a:moveTo>
                <a:cubicBezTo>
                  <a:pt x="2119" y="854"/>
                  <a:pt x="2089" y="824"/>
                  <a:pt x="2052" y="824"/>
                </a:cubicBezTo>
                <a:cubicBezTo>
                  <a:pt x="1799" y="824"/>
                  <a:pt x="1799" y="824"/>
                  <a:pt x="1799" y="824"/>
                </a:cubicBezTo>
                <a:cubicBezTo>
                  <a:pt x="1783" y="824"/>
                  <a:pt x="1769" y="811"/>
                  <a:pt x="1767" y="794"/>
                </a:cubicBezTo>
                <a:cubicBezTo>
                  <a:pt x="1746" y="593"/>
                  <a:pt x="1657" y="407"/>
                  <a:pt x="1513" y="262"/>
                </a:cubicBezTo>
                <a:cubicBezTo>
                  <a:pt x="1344" y="93"/>
                  <a:pt x="1113" y="0"/>
                  <a:pt x="874" y="3"/>
                </a:cubicBezTo>
                <a:cubicBezTo>
                  <a:pt x="642" y="6"/>
                  <a:pt x="424" y="98"/>
                  <a:pt x="260" y="262"/>
                </a:cubicBezTo>
                <a:cubicBezTo>
                  <a:pt x="92" y="430"/>
                  <a:pt x="0" y="652"/>
                  <a:pt x="0" y="889"/>
                </a:cubicBezTo>
                <a:cubicBezTo>
                  <a:pt x="0" y="1125"/>
                  <a:pt x="92" y="1348"/>
                  <a:pt x="260" y="1515"/>
                </a:cubicBezTo>
                <a:cubicBezTo>
                  <a:pt x="424" y="1679"/>
                  <a:pt x="641" y="1771"/>
                  <a:pt x="873" y="1775"/>
                </a:cubicBezTo>
                <a:cubicBezTo>
                  <a:pt x="1111" y="1778"/>
                  <a:pt x="1341" y="1685"/>
                  <a:pt x="1509" y="1518"/>
                </a:cubicBezTo>
                <a:cubicBezTo>
                  <a:pt x="1609" y="1420"/>
                  <a:pt x="1682" y="1302"/>
                  <a:pt x="1725" y="1174"/>
                </a:cubicBezTo>
                <a:cubicBezTo>
                  <a:pt x="1730" y="1161"/>
                  <a:pt x="1742" y="1152"/>
                  <a:pt x="1756" y="1152"/>
                </a:cubicBezTo>
                <a:cubicBezTo>
                  <a:pt x="1800" y="1152"/>
                  <a:pt x="1800" y="1152"/>
                  <a:pt x="1800" y="1152"/>
                </a:cubicBezTo>
                <a:cubicBezTo>
                  <a:pt x="1837" y="1152"/>
                  <a:pt x="1867" y="1121"/>
                  <a:pt x="1865" y="1084"/>
                </a:cubicBezTo>
                <a:cubicBezTo>
                  <a:pt x="1864" y="1048"/>
                  <a:pt x="1834" y="1020"/>
                  <a:pt x="1798" y="1020"/>
                </a:cubicBezTo>
                <a:cubicBezTo>
                  <a:pt x="1798" y="1020"/>
                  <a:pt x="1798" y="1020"/>
                  <a:pt x="1798" y="1020"/>
                </a:cubicBezTo>
                <a:cubicBezTo>
                  <a:pt x="1779" y="1020"/>
                  <a:pt x="1765" y="1004"/>
                  <a:pt x="1767" y="985"/>
                </a:cubicBezTo>
                <a:cubicBezTo>
                  <a:pt x="1767" y="985"/>
                  <a:pt x="1767" y="984"/>
                  <a:pt x="1767" y="984"/>
                </a:cubicBezTo>
                <a:cubicBezTo>
                  <a:pt x="1769" y="967"/>
                  <a:pt x="1783" y="955"/>
                  <a:pt x="1799" y="955"/>
                </a:cubicBezTo>
                <a:cubicBezTo>
                  <a:pt x="2050" y="955"/>
                  <a:pt x="2050" y="955"/>
                  <a:pt x="2050" y="955"/>
                </a:cubicBezTo>
                <a:cubicBezTo>
                  <a:pt x="2086" y="955"/>
                  <a:pt x="2116" y="927"/>
                  <a:pt x="2117" y="892"/>
                </a:cubicBezTo>
                <a:close/>
                <a:moveTo>
                  <a:pt x="1641" y="889"/>
                </a:moveTo>
                <a:cubicBezTo>
                  <a:pt x="1641" y="1090"/>
                  <a:pt x="1562" y="1280"/>
                  <a:pt x="1420" y="1422"/>
                </a:cubicBezTo>
                <a:cubicBezTo>
                  <a:pt x="1277" y="1565"/>
                  <a:pt x="1088" y="1643"/>
                  <a:pt x="886" y="1643"/>
                </a:cubicBezTo>
                <a:cubicBezTo>
                  <a:pt x="685" y="1643"/>
                  <a:pt x="495" y="1565"/>
                  <a:pt x="353" y="1422"/>
                </a:cubicBezTo>
                <a:cubicBezTo>
                  <a:pt x="210" y="1280"/>
                  <a:pt x="132" y="1090"/>
                  <a:pt x="132" y="889"/>
                </a:cubicBezTo>
                <a:cubicBezTo>
                  <a:pt x="132" y="687"/>
                  <a:pt x="210" y="498"/>
                  <a:pt x="353" y="355"/>
                </a:cubicBezTo>
                <a:cubicBezTo>
                  <a:pt x="495" y="213"/>
                  <a:pt x="685" y="134"/>
                  <a:pt x="886" y="134"/>
                </a:cubicBezTo>
                <a:cubicBezTo>
                  <a:pt x="1088" y="134"/>
                  <a:pt x="1277" y="213"/>
                  <a:pt x="1420" y="355"/>
                </a:cubicBezTo>
                <a:cubicBezTo>
                  <a:pt x="1562" y="498"/>
                  <a:pt x="1641" y="687"/>
                  <a:pt x="1641" y="88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685783">
              <a:defRPr/>
            </a:pPr>
            <a:endParaRPr lang="en-US" sz="1300" dirty="0">
              <a:solidFill>
                <a:srgbClr val="231F2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Freeform 11">
            <a:extLst>
              <a:ext uri="{FF2B5EF4-FFF2-40B4-BE49-F238E27FC236}">
                <a16:creationId xmlns:a16="http://schemas.microsoft.com/office/drawing/2014/main" id="{C56AB5A5-3B92-47B6-4A45-03EDD0CA7DD4}"/>
              </a:ext>
            </a:extLst>
          </p:cNvPr>
          <p:cNvSpPr>
            <a:spLocks/>
          </p:cNvSpPr>
          <p:nvPr/>
        </p:nvSpPr>
        <p:spPr bwMode="auto">
          <a:xfrm rot="5400000">
            <a:off x="1343613" y="1843015"/>
            <a:ext cx="702816" cy="697189"/>
          </a:xfrm>
          <a:custGeom>
            <a:avLst/>
            <a:gdLst>
              <a:gd name="T0" fmla="*/ 758 w 1516"/>
              <a:gd name="T1" fmla="*/ 0 h 1516"/>
              <a:gd name="T2" fmla="*/ 1294 w 1516"/>
              <a:gd name="T3" fmla="*/ 222 h 1516"/>
              <a:gd name="T4" fmla="*/ 1516 w 1516"/>
              <a:gd name="T5" fmla="*/ 758 h 1516"/>
              <a:gd name="T6" fmla="*/ 1294 w 1516"/>
              <a:gd name="T7" fmla="*/ 1294 h 1516"/>
              <a:gd name="T8" fmla="*/ 758 w 1516"/>
              <a:gd name="T9" fmla="*/ 1516 h 1516"/>
              <a:gd name="T10" fmla="*/ 222 w 1516"/>
              <a:gd name="T11" fmla="*/ 1294 h 1516"/>
              <a:gd name="T12" fmla="*/ 0 w 1516"/>
              <a:gd name="T13" fmla="*/ 758 h 1516"/>
              <a:gd name="T14" fmla="*/ 222 w 1516"/>
              <a:gd name="T15" fmla="*/ 222 h 1516"/>
              <a:gd name="T16" fmla="*/ 758 w 1516"/>
              <a:gd name="T17" fmla="*/ 0 h 15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16" h="1516">
                <a:moveTo>
                  <a:pt x="758" y="0"/>
                </a:moveTo>
                <a:cubicBezTo>
                  <a:pt x="961" y="0"/>
                  <a:pt x="1151" y="79"/>
                  <a:pt x="1294" y="222"/>
                </a:cubicBezTo>
                <a:cubicBezTo>
                  <a:pt x="1437" y="365"/>
                  <a:pt x="1516" y="556"/>
                  <a:pt x="1516" y="758"/>
                </a:cubicBezTo>
                <a:cubicBezTo>
                  <a:pt x="1516" y="961"/>
                  <a:pt x="1437" y="1151"/>
                  <a:pt x="1294" y="1294"/>
                </a:cubicBezTo>
                <a:cubicBezTo>
                  <a:pt x="1151" y="1437"/>
                  <a:pt x="961" y="1516"/>
                  <a:pt x="758" y="1516"/>
                </a:cubicBezTo>
                <a:cubicBezTo>
                  <a:pt x="556" y="1516"/>
                  <a:pt x="365" y="1437"/>
                  <a:pt x="222" y="1294"/>
                </a:cubicBezTo>
                <a:cubicBezTo>
                  <a:pt x="79" y="1151"/>
                  <a:pt x="0" y="961"/>
                  <a:pt x="0" y="758"/>
                </a:cubicBezTo>
                <a:cubicBezTo>
                  <a:pt x="0" y="556"/>
                  <a:pt x="79" y="365"/>
                  <a:pt x="222" y="222"/>
                </a:cubicBezTo>
                <a:cubicBezTo>
                  <a:pt x="365" y="79"/>
                  <a:pt x="556" y="0"/>
                  <a:pt x="758" y="0"/>
                </a:cubicBezTo>
                <a:close/>
              </a:path>
            </a:pathLst>
          </a:custGeom>
          <a:solidFill>
            <a:srgbClr val="F4F5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685783">
              <a:defRPr/>
            </a:pPr>
            <a:endParaRPr lang="en-US" sz="1300" dirty="0">
              <a:solidFill>
                <a:srgbClr val="231F2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5EFE2CF-11BF-9E06-7D6B-09FD7C4F277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507819" y="1974500"/>
            <a:ext cx="413500" cy="36556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974595B-BCCC-FC50-83A9-83EDB0DB97DE}"/>
              </a:ext>
            </a:extLst>
          </p:cNvPr>
          <p:cNvSpPr txBox="1"/>
          <p:nvPr/>
        </p:nvSpPr>
        <p:spPr>
          <a:xfrm>
            <a:off x="2265875" y="1984382"/>
            <a:ext cx="1747868" cy="397545"/>
          </a:xfrm>
          <a:prstGeom prst="rect">
            <a:avLst/>
          </a:prstGeom>
          <a:noFill/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4450" tIns="44450" rIns="44450" bIns="44450" numCol="1" rtlCol="0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marR="0" indent="0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  <a:defRPr kumimoji="0" sz="1100" b="1" i="1" u="none" strike="noStrike" cap="none" normalizeH="0" baseline="0">
                <a:ln>
                  <a:noFill/>
                </a:ln>
                <a:effectLst/>
                <a:latin typeface="Arial" pitchFamily="34" charset="0"/>
              </a:defRPr>
            </a:lvl1pPr>
          </a:lstStyle>
          <a:p>
            <a:pPr defTabSz="914378">
              <a:defRPr/>
            </a:pPr>
            <a:r>
              <a:rPr lang="en-US" sz="2000" i="0" dirty="0">
                <a:solidFill>
                  <a:srgbClr val="231F20"/>
                </a:solidFill>
                <a:latin typeface="+mn-lt"/>
                <a:cs typeface="Calibri" panose="020F0502020204030204" pitchFamily="34" charset="0"/>
              </a:rPr>
              <a:t>Key Inference</a:t>
            </a:r>
            <a:endParaRPr lang="en-US" sz="2000" i="0" dirty="0">
              <a:solidFill>
                <a:srgbClr val="FF0000"/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1604D59-EF1B-C46D-2BD3-D34555E65B32}"/>
              </a:ext>
            </a:extLst>
          </p:cNvPr>
          <p:cNvSpPr txBox="1"/>
          <p:nvPr/>
        </p:nvSpPr>
        <p:spPr>
          <a:xfrm>
            <a:off x="420334" y="674364"/>
            <a:ext cx="1124968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685715" fontAlgn="base">
              <a:buClr>
                <a:srgbClr val="231F20"/>
              </a:buClr>
              <a:defRPr/>
            </a:pPr>
            <a:r>
              <a:rPr lang="en-IN" sz="2800" dirty="0"/>
              <a:t>To check if there is correlation or relationship among numeric variables</a:t>
            </a:r>
            <a:endParaRPr lang="en-IN" sz="2800" dirty="0">
              <a:cs typeface="Arial" panose="020B0604020202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5CE2CEA-36DE-E3C9-BD4B-D5689F520AEB}"/>
              </a:ext>
            </a:extLst>
          </p:cNvPr>
          <p:cNvSpPr/>
          <p:nvPr/>
        </p:nvSpPr>
        <p:spPr>
          <a:xfrm>
            <a:off x="420334" y="2995336"/>
            <a:ext cx="4328613" cy="173791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From the adjacent heatmap, it is very clear that there no strong correlation amongst the plotted variables</a:t>
            </a:r>
            <a:endParaRPr lang="en-US" sz="1400" i="1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3314" name="Picture 2" descr="No description has been provided for this image">
            <a:extLst>
              <a:ext uri="{FF2B5EF4-FFF2-40B4-BE49-F238E27FC236}">
                <a16:creationId xmlns:a16="http://schemas.microsoft.com/office/drawing/2014/main" id="{22CD44A8-8B18-AAD8-7033-F7E8DDD82A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8558" y="1243500"/>
            <a:ext cx="6478002" cy="4940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22452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9A923D-E36F-0D7D-FBA9-5D29201182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F408C68-098A-5743-1775-5E5CAF5FF3D2}"/>
              </a:ext>
            </a:extLst>
          </p:cNvPr>
          <p:cNvSpPr txBox="1">
            <a:spLocks/>
          </p:cNvSpPr>
          <p:nvPr/>
        </p:nvSpPr>
        <p:spPr>
          <a:xfrm>
            <a:off x="481202" y="325321"/>
            <a:ext cx="9720072" cy="100069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500" dirty="0"/>
              <a:t>Recommendations</a:t>
            </a:r>
          </a:p>
        </p:txBody>
      </p:sp>
      <p:sp>
        <p:nvSpPr>
          <p:cNvPr id="2" name="Parallelogram 5">
            <a:extLst>
              <a:ext uri="{FF2B5EF4-FFF2-40B4-BE49-F238E27FC236}">
                <a16:creationId xmlns:a16="http://schemas.microsoft.com/office/drawing/2014/main" id="{1EB3D691-647D-84DE-54E5-5C4EDC34BA75}"/>
              </a:ext>
            </a:extLst>
          </p:cNvPr>
          <p:cNvSpPr/>
          <p:nvPr/>
        </p:nvSpPr>
        <p:spPr>
          <a:xfrm flipH="1">
            <a:off x="2771772" y="1326017"/>
            <a:ext cx="7429501" cy="135551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40080" tIns="44450" rIns="44450" bIns="44450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 b="1" dirty="0">
                <a:solidFill>
                  <a:schemeClr val="tx1"/>
                </a:solidFill>
                <a:cs typeface="Arial" panose="020B0604020202020204" pitchFamily="34" charset="0"/>
              </a:rPr>
              <a:t>Conclusion</a:t>
            </a:r>
            <a:endParaRPr lang="en-US" sz="3200" b="1" kern="12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3" name="Freeform 7">
            <a:extLst>
              <a:ext uri="{FF2B5EF4-FFF2-40B4-BE49-F238E27FC236}">
                <a16:creationId xmlns:a16="http://schemas.microsoft.com/office/drawing/2014/main" id="{A4BAD948-7F1F-27FA-8A62-828239DB645B}"/>
              </a:ext>
            </a:extLst>
          </p:cNvPr>
          <p:cNvSpPr>
            <a:spLocks/>
          </p:cNvSpPr>
          <p:nvPr/>
        </p:nvSpPr>
        <p:spPr bwMode="auto">
          <a:xfrm>
            <a:off x="2159319" y="1325902"/>
            <a:ext cx="1868768" cy="1386613"/>
          </a:xfrm>
          <a:custGeom>
            <a:avLst/>
            <a:gdLst>
              <a:gd name="T0" fmla="*/ 24 w 838"/>
              <a:gd name="T1" fmla="*/ 76 h 726"/>
              <a:gd name="T2" fmla="*/ 68 w 838"/>
              <a:gd name="T3" fmla="*/ 0 h 726"/>
              <a:gd name="T4" fmla="*/ 770 w 838"/>
              <a:gd name="T5" fmla="*/ 0 h 726"/>
              <a:gd name="T6" fmla="*/ 814 w 838"/>
              <a:gd name="T7" fmla="*/ 76 h 726"/>
              <a:gd name="T8" fmla="*/ 463 w 838"/>
              <a:gd name="T9" fmla="*/ 684 h 726"/>
              <a:gd name="T10" fmla="*/ 376 w 838"/>
              <a:gd name="T11" fmla="*/ 684 h 726"/>
              <a:gd name="T12" fmla="*/ 24 w 838"/>
              <a:gd name="T13" fmla="*/ 76 h 726"/>
              <a:gd name="connsiteX0" fmla="*/ 122 w 12355"/>
              <a:gd name="connsiteY0" fmla="*/ 1165 h 9973"/>
              <a:gd name="connsiteX1" fmla="*/ 647 w 12355"/>
              <a:gd name="connsiteY1" fmla="*/ 118 h 9973"/>
              <a:gd name="connsiteX2" fmla="*/ 9025 w 12355"/>
              <a:gd name="connsiteY2" fmla="*/ 118 h 9973"/>
              <a:gd name="connsiteX3" fmla="*/ 12323 w 12355"/>
              <a:gd name="connsiteY3" fmla="*/ 307 h 9973"/>
              <a:gd name="connsiteX4" fmla="*/ 5361 w 12355"/>
              <a:gd name="connsiteY4" fmla="*/ 9539 h 9973"/>
              <a:gd name="connsiteX5" fmla="*/ 4323 w 12355"/>
              <a:gd name="connsiteY5" fmla="*/ 9539 h 9973"/>
              <a:gd name="connsiteX6" fmla="*/ 122 w 12355"/>
              <a:gd name="connsiteY6" fmla="*/ 1165 h 9973"/>
              <a:gd name="connsiteX0" fmla="*/ 99 w 10000"/>
              <a:gd name="connsiteY0" fmla="*/ 1169 h 10001"/>
              <a:gd name="connsiteX1" fmla="*/ 524 w 10000"/>
              <a:gd name="connsiteY1" fmla="*/ 119 h 10001"/>
              <a:gd name="connsiteX2" fmla="*/ 7305 w 10000"/>
              <a:gd name="connsiteY2" fmla="*/ 119 h 10001"/>
              <a:gd name="connsiteX3" fmla="*/ 9974 w 10000"/>
              <a:gd name="connsiteY3" fmla="*/ 309 h 10001"/>
              <a:gd name="connsiteX4" fmla="*/ 4339 w 10000"/>
              <a:gd name="connsiteY4" fmla="*/ 9566 h 10001"/>
              <a:gd name="connsiteX5" fmla="*/ 3499 w 10000"/>
              <a:gd name="connsiteY5" fmla="*/ 9566 h 10001"/>
              <a:gd name="connsiteX6" fmla="*/ 99 w 10000"/>
              <a:gd name="connsiteY6" fmla="*/ 1169 h 10001"/>
              <a:gd name="connsiteX0" fmla="*/ 99 w 9974"/>
              <a:gd name="connsiteY0" fmla="*/ 1050 h 9882"/>
              <a:gd name="connsiteX1" fmla="*/ 524 w 9974"/>
              <a:gd name="connsiteY1" fmla="*/ 0 h 9882"/>
              <a:gd name="connsiteX2" fmla="*/ 7305 w 9974"/>
              <a:gd name="connsiteY2" fmla="*/ 0 h 9882"/>
              <a:gd name="connsiteX3" fmla="*/ 9974 w 9974"/>
              <a:gd name="connsiteY3" fmla="*/ 190 h 9882"/>
              <a:gd name="connsiteX4" fmla="*/ 4339 w 9974"/>
              <a:gd name="connsiteY4" fmla="*/ 9447 h 9882"/>
              <a:gd name="connsiteX5" fmla="*/ 3499 w 9974"/>
              <a:gd name="connsiteY5" fmla="*/ 9447 h 9882"/>
              <a:gd name="connsiteX6" fmla="*/ 99 w 9974"/>
              <a:gd name="connsiteY6" fmla="*/ 1050 h 9882"/>
              <a:gd name="connsiteX0" fmla="*/ 99 w 10633"/>
              <a:gd name="connsiteY0" fmla="*/ 1113 h 10050"/>
              <a:gd name="connsiteX1" fmla="*/ 525 w 10633"/>
              <a:gd name="connsiteY1" fmla="*/ 50 h 10050"/>
              <a:gd name="connsiteX2" fmla="*/ 7324 w 10633"/>
              <a:gd name="connsiteY2" fmla="*/ 50 h 10050"/>
              <a:gd name="connsiteX3" fmla="*/ 10633 w 10633"/>
              <a:gd name="connsiteY3" fmla="*/ 0 h 10050"/>
              <a:gd name="connsiteX4" fmla="*/ 4350 w 10633"/>
              <a:gd name="connsiteY4" fmla="*/ 9610 h 10050"/>
              <a:gd name="connsiteX5" fmla="*/ 3508 w 10633"/>
              <a:gd name="connsiteY5" fmla="*/ 9610 h 10050"/>
              <a:gd name="connsiteX6" fmla="*/ 99 w 10633"/>
              <a:gd name="connsiteY6" fmla="*/ 1113 h 10050"/>
              <a:gd name="connsiteX0" fmla="*/ 99 w 11688"/>
              <a:gd name="connsiteY0" fmla="*/ 1065 h 10002"/>
              <a:gd name="connsiteX1" fmla="*/ 525 w 11688"/>
              <a:gd name="connsiteY1" fmla="*/ 2 h 10002"/>
              <a:gd name="connsiteX2" fmla="*/ 7324 w 11688"/>
              <a:gd name="connsiteY2" fmla="*/ 2 h 10002"/>
              <a:gd name="connsiteX3" fmla="*/ 11688 w 11688"/>
              <a:gd name="connsiteY3" fmla="*/ 0 h 10002"/>
              <a:gd name="connsiteX4" fmla="*/ 4350 w 11688"/>
              <a:gd name="connsiteY4" fmla="*/ 9562 h 10002"/>
              <a:gd name="connsiteX5" fmla="*/ 3508 w 11688"/>
              <a:gd name="connsiteY5" fmla="*/ 9562 h 10002"/>
              <a:gd name="connsiteX6" fmla="*/ 99 w 11688"/>
              <a:gd name="connsiteY6" fmla="*/ 1065 h 10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688" h="10002">
                <a:moveTo>
                  <a:pt x="99" y="1065"/>
                </a:moveTo>
                <a:cubicBezTo>
                  <a:pt x="-133" y="478"/>
                  <a:pt x="61" y="2"/>
                  <a:pt x="525" y="2"/>
                </a:cubicBezTo>
                <a:lnTo>
                  <a:pt x="7324" y="2"/>
                </a:lnTo>
                <a:lnTo>
                  <a:pt x="11688" y="0"/>
                </a:lnTo>
                <a:lnTo>
                  <a:pt x="4350" y="9562"/>
                </a:lnTo>
                <a:cubicBezTo>
                  <a:pt x="4119" y="10149"/>
                  <a:pt x="3740" y="10149"/>
                  <a:pt x="3508" y="9562"/>
                </a:cubicBezTo>
                <a:lnTo>
                  <a:pt x="99" y="106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70C6BA8-C775-13FA-D196-8FD3A92415A2}"/>
              </a:ext>
            </a:extLst>
          </p:cNvPr>
          <p:cNvSpPr/>
          <p:nvPr/>
        </p:nvSpPr>
        <p:spPr>
          <a:xfrm>
            <a:off x="2845331" y="2829362"/>
            <a:ext cx="7196665" cy="3070071"/>
          </a:xfrm>
          <a:prstGeom prst="rect">
            <a:avLst/>
          </a:prstGeom>
          <a:noFill/>
        </p:spPr>
        <p:txBody>
          <a:bodyPr wrap="square" lIns="44450" tIns="44450" rIns="44450" bIns="44450">
            <a:spAutoFit/>
          </a:bodyPr>
          <a:lstStyle/>
          <a:p>
            <a:pPr marL="285750" marR="0" lvl="0" indent="-285750" defTabSz="914400" eaLnBrk="1" fontAlgn="base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r>
              <a:rPr lang="en-IN" sz="2400" i="1" dirty="0">
                <a:effectLst/>
              </a:rPr>
              <a:t>After analysing all the relevant &amp; related parameters available in the dataset, we have come to an informed</a:t>
            </a:r>
            <a:r>
              <a:rPr lang="en-IN" sz="2400" dirty="0"/>
              <a:t> </a:t>
            </a:r>
            <a:r>
              <a:rPr lang="en-IN" sz="2400" i="1" dirty="0">
                <a:effectLst/>
              </a:rPr>
              <a:t>opinion on driving parameters, which can help the company in deciding whether a loan is to be sanctioned or denied to the customer.</a:t>
            </a:r>
            <a:r>
              <a:rPr lang="en-IN" sz="2400" dirty="0"/>
              <a:t> </a:t>
            </a:r>
          </a:p>
          <a:p>
            <a:pPr marL="285750" marR="0" lvl="0" indent="-285750" defTabSz="914400" eaLnBrk="1" fontAlgn="base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r>
              <a:rPr lang="en-IN" sz="2400" i="1" dirty="0">
                <a:effectLst/>
              </a:rPr>
              <a:t>The best driving parameters are - term, grade, purpose, revol_util, int_rate, installment, annual_inc, funded_amnt_inv</a:t>
            </a:r>
            <a:endParaRPr kumimoji="0" lang="en-IN" sz="2400" b="0" i="0" u="none" strike="sngStrike" kern="0" cap="none" spc="0" normalizeH="0" baseline="0" noProof="0" dirty="0">
              <a:ln>
                <a:noFill/>
              </a:ln>
              <a:effectLst/>
              <a:uLnTx/>
              <a:uFillTx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0FA45EB-4DD1-2660-A83A-708114653B1B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645" y="1442864"/>
            <a:ext cx="798717" cy="728061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F9023AE-56ED-952B-E18E-5B6B9DA1339F}"/>
              </a:ext>
            </a:extLst>
          </p:cNvPr>
          <p:cNvCxnSpPr>
            <a:cxnSpLocks/>
          </p:cNvCxnSpPr>
          <p:nvPr/>
        </p:nvCxnSpPr>
        <p:spPr>
          <a:xfrm>
            <a:off x="5001130" y="1900728"/>
            <a:ext cx="0" cy="303530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Alternative Process 9">
            <a:extLst>
              <a:ext uri="{FF2B5EF4-FFF2-40B4-BE49-F238E27FC236}">
                <a16:creationId xmlns:a16="http://schemas.microsoft.com/office/drawing/2014/main" id="{32B5ECB4-0A3F-00AA-4949-DFAE1465961C}"/>
              </a:ext>
            </a:extLst>
          </p:cNvPr>
          <p:cNvSpPr/>
          <p:nvPr/>
        </p:nvSpPr>
        <p:spPr>
          <a:xfrm>
            <a:off x="2686055" y="2745636"/>
            <a:ext cx="7515218" cy="3147164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1846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6061C-9663-E9BF-1D52-E43A17E91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5E08CE-04BC-3FE2-2E96-AB0C648032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4" name="object 14">
            <a:extLst>
              <a:ext uri="{FF2B5EF4-FFF2-40B4-BE49-F238E27FC236}">
                <a16:creationId xmlns:a16="http://schemas.microsoft.com/office/drawing/2014/main" id="{5295C70B-A07F-0DD8-9EE0-38DF19E90232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871479" y="6408208"/>
            <a:ext cx="1226792" cy="326150"/>
          </a:xfrm>
          <a:prstGeom prst="rect">
            <a:avLst/>
          </a:prstGeom>
        </p:spPr>
      </p:pic>
      <p:pic>
        <p:nvPicPr>
          <p:cNvPr id="5" name="object 13">
            <a:extLst>
              <a:ext uri="{FF2B5EF4-FFF2-40B4-BE49-F238E27FC236}">
                <a16:creationId xmlns:a16="http://schemas.microsoft.com/office/drawing/2014/main" id="{D28167C6-2F7F-A995-718B-7E3DFCC2DB2D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215689" y="6169148"/>
            <a:ext cx="823911" cy="622362"/>
          </a:xfrm>
          <a:prstGeom prst="rect">
            <a:avLst/>
          </a:prstGeom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2CA88D27-146F-D94B-93D5-A793F8AF002B}"/>
              </a:ext>
            </a:extLst>
          </p:cNvPr>
          <p:cNvSpPr txBox="1">
            <a:spLocks/>
          </p:cNvSpPr>
          <p:nvPr/>
        </p:nvSpPr>
        <p:spPr>
          <a:xfrm>
            <a:off x="8610600" y="4804547"/>
            <a:ext cx="3200400" cy="1463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None/>
              <a:defRPr sz="1800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AutoNum type="arabicPeriod"/>
            </a:pPr>
            <a:r>
              <a:rPr lang="en-US" sz="1600" dirty="0"/>
              <a:t>Amit</a:t>
            </a:r>
          </a:p>
          <a:p>
            <a:pPr marL="342900" indent="-342900">
              <a:buAutoNum type="arabicPeriod"/>
            </a:pPr>
            <a:r>
              <a:rPr lang="en-US" sz="1600" dirty="0"/>
              <a:t>Mukund</a:t>
            </a:r>
          </a:p>
          <a:p>
            <a:r>
              <a:rPr lang="en-US" sz="1600" dirty="0"/>
              <a:t>PG Program in Machine Learning &amp; Artificial Intelligence (C71)</a:t>
            </a:r>
          </a:p>
        </p:txBody>
      </p:sp>
    </p:spTree>
    <p:extLst>
      <p:ext uri="{BB962C8B-B14F-4D97-AF65-F5344CB8AC3E}">
        <p14:creationId xmlns:p14="http://schemas.microsoft.com/office/powerpoint/2010/main" val="323255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CDA9B0B-8580-F78E-FC8E-9FC0006FBBE4}"/>
              </a:ext>
            </a:extLst>
          </p:cNvPr>
          <p:cNvSpPr txBox="1">
            <a:spLocks/>
          </p:cNvSpPr>
          <p:nvPr/>
        </p:nvSpPr>
        <p:spPr>
          <a:xfrm>
            <a:off x="481202" y="325321"/>
            <a:ext cx="9720072" cy="100069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500" dirty="0"/>
              <a:t>Contents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5FF9075-7B34-33F6-F426-1ABA3EA9E286}"/>
              </a:ext>
            </a:extLst>
          </p:cNvPr>
          <p:cNvSpPr txBox="1"/>
          <p:nvPr/>
        </p:nvSpPr>
        <p:spPr>
          <a:xfrm>
            <a:off x="995556" y="2667505"/>
            <a:ext cx="904685" cy="36576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25000"/>
                    <a:lumOff val="75000"/>
                  </a:schemeClr>
                </a:solidFill>
                <a:effectLst/>
                <a:uLnTx/>
                <a:uFillTx/>
                <a:latin typeface="Impact" panose="020B0806030902050204" pitchFamily="34" charset="0"/>
              </a:rPr>
              <a:t>02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794DF344-AB9E-1B60-1CF7-A4D101922A68}"/>
              </a:ext>
            </a:extLst>
          </p:cNvPr>
          <p:cNvSpPr/>
          <p:nvPr/>
        </p:nvSpPr>
        <p:spPr bwMode="auto">
          <a:xfrm>
            <a:off x="1607633" y="2667505"/>
            <a:ext cx="60312" cy="365760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1" i="1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CC0D423F-9511-C39F-9A34-CF9A4268D312}"/>
              </a:ext>
            </a:extLst>
          </p:cNvPr>
          <p:cNvSpPr/>
          <p:nvPr/>
        </p:nvSpPr>
        <p:spPr>
          <a:xfrm>
            <a:off x="1680980" y="2667505"/>
            <a:ext cx="4266135" cy="365760"/>
          </a:xfrm>
          <a:prstGeom prst="rect">
            <a:avLst/>
          </a:prstGeom>
        </p:spPr>
        <p:txBody>
          <a:bodyPr wrap="none" lIns="91440" tIns="44450" rIns="44450" bIns="44450" anchor="ctr">
            <a:noAutofit/>
          </a:bodyPr>
          <a:lstStyle/>
          <a:p>
            <a:r>
              <a:rPr lang="en-US" sz="2800" dirty="0">
                <a:cs typeface="Arial" panose="020B0604020202020204" pitchFamily="34" charset="0"/>
              </a:rPr>
              <a:t>Analysis Approach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924F2FD-5598-4D8F-61E9-9EEF1F6A9179}"/>
              </a:ext>
            </a:extLst>
          </p:cNvPr>
          <p:cNvSpPr txBox="1"/>
          <p:nvPr/>
        </p:nvSpPr>
        <p:spPr>
          <a:xfrm>
            <a:off x="995556" y="1540333"/>
            <a:ext cx="904685" cy="36576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25000"/>
                    <a:lumOff val="75000"/>
                  </a:schemeClr>
                </a:solidFill>
                <a:effectLst/>
                <a:uLnTx/>
                <a:uFillTx/>
                <a:latin typeface="Impact" panose="020B0806030902050204" pitchFamily="34" charset="0"/>
              </a:rPr>
              <a:t>01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7BC1C85C-94F6-862D-7407-53F9A0962960}"/>
              </a:ext>
            </a:extLst>
          </p:cNvPr>
          <p:cNvSpPr/>
          <p:nvPr/>
        </p:nvSpPr>
        <p:spPr bwMode="auto">
          <a:xfrm>
            <a:off x="1607633" y="1540333"/>
            <a:ext cx="60312" cy="365760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1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DC884F35-638D-BAD4-03D4-ABE9DB8DAE00}"/>
              </a:ext>
            </a:extLst>
          </p:cNvPr>
          <p:cNvSpPr/>
          <p:nvPr/>
        </p:nvSpPr>
        <p:spPr>
          <a:xfrm>
            <a:off x="1680980" y="1540333"/>
            <a:ext cx="4266135" cy="365760"/>
          </a:xfrm>
          <a:prstGeom prst="rect">
            <a:avLst/>
          </a:prstGeom>
        </p:spPr>
        <p:txBody>
          <a:bodyPr wrap="none" lIns="91440" tIns="44450" rIns="44450" bIns="44450" anchor="ctr">
            <a:noAutofit/>
          </a:bodyPr>
          <a:lstStyle/>
          <a:p>
            <a:r>
              <a:rPr lang="en-US" sz="2800" dirty="0"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C1483F9-E237-5206-0CE9-EF3351AC77F6}"/>
              </a:ext>
            </a:extLst>
          </p:cNvPr>
          <p:cNvSpPr txBox="1"/>
          <p:nvPr/>
        </p:nvSpPr>
        <p:spPr>
          <a:xfrm>
            <a:off x="6261316" y="1503619"/>
            <a:ext cx="904685" cy="36576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25000"/>
                    <a:lumOff val="75000"/>
                  </a:schemeClr>
                </a:solidFill>
                <a:effectLst/>
                <a:uLnTx/>
                <a:uFillTx/>
                <a:latin typeface="Impact" panose="020B0806030902050204" pitchFamily="34" charset="0"/>
              </a:rPr>
              <a:t>05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A9FE6E16-10A2-B0CD-2003-9064348C397D}"/>
              </a:ext>
            </a:extLst>
          </p:cNvPr>
          <p:cNvSpPr/>
          <p:nvPr/>
        </p:nvSpPr>
        <p:spPr bwMode="auto">
          <a:xfrm>
            <a:off x="6873393" y="1503619"/>
            <a:ext cx="60312" cy="365760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1" i="1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3ECE3E18-E7A1-8783-AF46-1AE16862DC26}"/>
              </a:ext>
            </a:extLst>
          </p:cNvPr>
          <p:cNvSpPr/>
          <p:nvPr/>
        </p:nvSpPr>
        <p:spPr>
          <a:xfrm>
            <a:off x="6954355" y="1503619"/>
            <a:ext cx="4266135" cy="365760"/>
          </a:xfrm>
          <a:prstGeom prst="rect">
            <a:avLst/>
          </a:prstGeom>
        </p:spPr>
        <p:txBody>
          <a:bodyPr wrap="none" lIns="91440" tIns="44450" rIns="44450" bIns="44450" anchor="ctr">
            <a:noAutofit/>
          </a:bodyPr>
          <a:lstStyle/>
          <a:p>
            <a:r>
              <a:rPr lang="en-US" sz="2800" dirty="0"/>
              <a:t>UNIVARIATE Analysis</a:t>
            </a:r>
            <a:endParaRPr lang="en-US" sz="2800" dirty="0">
              <a:cs typeface="Arial" panose="020B0604020202020204" pitchFamily="34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4FFB9E6-E0D1-BD4F-09FA-3D5D66207895}"/>
              </a:ext>
            </a:extLst>
          </p:cNvPr>
          <p:cNvSpPr txBox="1"/>
          <p:nvPr/>
        </p:nvSpPr>
        <p:spPr>
          <a:xfrm>
            <a:off x="1209877" y="3823238"/>
            <a:ext cx="449202" cy="36576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25000"/>
                    <a:lumOff val="75000"/>
                  </a:schemeClr>
                </a:solidFill>
                <a:effectLst/>
                <a:uLnTx/>
                <a:uFillTx/>
                <a:latin typeface="Impact" panose="020B0806030902050204" pitchFamily="34" charset="0"/>
              </a:rPr>
              <a:t>03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FBCC0FE-569F-84AA-7C79-407706970AC0}"/>
              </a:ext>
            </a:extLst>
          </p:cNvPr>
          <p:cNvSpPr/>
          <p:nvPr/>
        </p:nvSpPr>
        <p:spPr bwMode="auto">
          <a:xfrm>
            <a:off x="1607633" y="3823238"/>
            <a:ext cx="45719" cy="365760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1" i="1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6216146A-3D77-C660-6256-71FCD193C3EE}"/>
              </a:ext>
            </a:extLst>
          </p:cNvPr>
          <p:cNvSpPr/>
          <p:nvPr/>
        </p:nvSpPr>
        <p:spPr>
          <a:xfrm>
            <a:off x="1680980" y="2470207"/>
            <a:ext cx="8591931" cy="365760"/>
          </a:xfrm>
          <a:prstGeom prst="rect">
            <a:avLst/>
          </a:prstGeom>
        </p:spPr>
        <p:txBody>
          <a:bodyPr wrap="square" lIns="91440" tIns="44450" rIns="44450" bIns="44450" anchor="ctr">
            <a:noAutofit/>
          </a:bodyPr>
          <a:lstStyle/>
          <a:p>
            <a:pPr marL="0" marR="0" lvl="0" indent="0" algn="l" defTabSz="91435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  <a:latin typeface="Arial"/>
              <a:ea typeface="+mn-ea"/>
              <a:cs typeface="Calibri" panose="020F0502020204030204" pitchFamily="34" charset="0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B8B6EA9D-E057-9B6D-9A73-9A967244D575}"/>
              </a:ext>
            </a:extLst>
          </p:cNvPr>
          <p:cNvSpPr/>
          <p:nvPr/>
        </p:nvSpPr>
        <p:spPr>
          <a:xfrm>
            <a:off x="1680979" y="3823238"/>
            <a:ext cx="4266135" cy="365760"/>
          </a:xfrm>
          <a:prstGeom prst="rect">
            <a:avLst/>
          </a:prstGeom>
        </p:spPr>
        <p:txBody>
          <a:bodyPr wrap="none" lIns="91440" tIns="44450" rIns="44450" bIns="44450" anchor="ctr">
            <a:noAutofit/>
          </a:bodyPr>
          <a:lstStyle/>
          <a:p>
            <a:r>
              <a:rPr lang="en-US" sz="2800" dirty="0"/>
              <a:t>Data Understanding</a:t>
            </a:r>
            <a:endParaRPr lang="en-US" sz="2800" dirty="0">
              <a:cs typeface="Arial" panose="020B0604020202020204" pitchFamily="34" charset="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F0A54DA-5F70-DD6A-5B1A-71FBCAFE80B0}"/>
              </a:ext>
            </a:extLst>
          </p:cNvPr>
          <p:cNvSpPr txBox="1"/>
          <p:nvPr/>
        </p:nvSpPr>
        <p:spPr>
          <a:xfrm>
            <a:off x="6248280" y="3838627"/>
            <a:ext cx="904685" cy="36576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25000"/>
                    <a:lumOff val="75000"/>
                  </a:schemeClr>
                </a:solidFill>
                <a:effectLst/>
                <a:uLnTx/>
                <a:uFillTx/>
                <a:latin typeface="Impact" panose="020B0806030902050204" pitchFamily="34" charset="0"/>
              </a:rPr>
              <a:t>07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CF8FC316-CD87-C5CF-7242-76424D0FAC90}"/>
              </a:ext>
            </a:extLst>
          </p:cNvPr>
          <p:cNvSpPr/>
          <p:nvPr/>
        </p:nvSpPr>
        <p:spPr bwMode="auto">
          <a:xfrm>
            <a:off x="6860357" y="3838627"/>
            <a:ext cx="60312" cy="365760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1" i="1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750AB9BE-565C-3A64-2ED8-4FF0D9D530D6}"/>
              </a:ext>
            </a:extLst>
          </p:cNvPr>
          <p:cNvSpPr/>
          <p:nvPr/>
        </p:nvSpPr>
        <p:spPr>
          <a:xfrm>
            <a:off x="6933704" y="3838627"/>
            <a:ext cx="4266135" cy="365760"/>
          </a:xfrm>
          <a:prstGeom prst="rect">
            <a:avLst/>
          </a:prstGeom>
        </p:spPr>
        <p:txBody>
          <a:bodyPr wrap="none" lIns="91440" tIns="44450" rIns="44450" bIns="44450" anchor="ctr">
            <a:noAutofit/>
          </a:bodyPr>
          <a:lstStyle/>
          <a:p>
            <a:r>
              <a:rPr lang="en-US" sz="2800" dirty="0">
                <a:cs typeface="Arial" panose="020B0604020202020204" pitchFamily="34" charset="0"/>
              </a:rPr>
              <a:t>MULTIVARIATE Analysis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AE9914E-7CA8-336D-0E30-24734F81098F}"/>
              </a:ext>
            </a:extLst>
          </p:cNvPr>
          <p:cNvSpPr txBox="1"/>
          <p:nvPr/>
        </p:nvSpPr>
        <p:spPr>
          <a:xfrm>
            <a:off x="6248280" y="2675850"/>
            <a:ext cx="904685" cy="36576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25000"/>
                    <a:lumOff val="75000"/>
                  </a:schemeClr>
                </a:solidFill>
                <a:effectLst/>
                <a:uLnTx/>
                <a:uFillTx/>
                <a:latin typeface="Impact" panose="020B0806030902050204" pitchFamily="34" charset="0"/>
              </a:rPr>
              <a:t>06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3CBB3FE1-F425-C128-969E-BD0B8F7AA587}"/>
              </a:ext>
            </a:extLst>
          </p:cNvPr>
          <p:cNvSpPr/>
          <p:nvPr/>
        </p:nvSpPr>
        <p:spPr bwMode="auto">
          <a:xfrm>
            <a:off x="6860357" y="2675850"/>
            <a:ext cx="60312" cy="365760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1" i="1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48AD20F6-DAF6-FC55-2B77-2B4AF3E51E5D}"/>
              </a:ext>
            </a:extLst>
          </p:cNvPr>
          <p:cNvSpPr/>
          <p:nvPr/>
        </p:nvSpPr>
        <p:spPr>
          <a:xfrm>
            <a:off x="6933704" y="2675850"/>
            <a:ext cx="4266135" cy="365760"/>
          </a:xfrm>
          <a:prstGeom prst="rect">
            <a:avLst/>
          </a:prstGeom>
        </p:spPr>
        <p:txBody>
          <a:bodyPr wrap="none" lIns="91440" tIns="44450" rIns="44450" bIns="44450" anchor="ctr">
            <a:noAutofit/>
          </a:bodyPr>
          <a:lstStyle/>
          <a:p>
            <a:r>
              <a:rPr lang="en-US" sz="2800" dirty="0">
                <a:cs typeface="Arial" panose="020B0604020202020204" pitchFamily="34" charset="0"/>
              </a:rPr>
              <a:t>BIVARIATE Analysis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718DCFF-BD8A-F4D9-925D-B780DC917D35}"/>
              </a:ext>
            </a:extLst>
          </p:cNvPr>
          <p:cNvSpPr txBox="1"/>
          <p:nvPr/>
        </p:nvSpPr>
        <p:spPr>
          <a:xfrm>
            <a:off x="995556" y="4973264"/>
            <a:ext cx="904685" cy="36576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25000"/>
                    <a:lumOff val="75000"/>
                  </a:schemeClr>
                </a:solidFill>
                <a:effectLst/>
                <a:uLnTx/>
                <a:uFillTx/>
                <a:latin typeface="Impact" panose="020B0806030902050204" pitchFamily="34" charset="0"/>
              </a:rPr>
              <a:t>04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02383903-DFC1-CA65-8FEB-6A511D042D90}"/>
              </a:ext>
            </a:extLst>
          </p:cNvPr>
          <p:cNvSpPr/>
          <p:nvPr/>
        </p:nvSpPr>
        <p:spPr bwMode="auto">
          <a:xfrm>
            <a:off x="1607633" y="4973264"/>
            <a:ext cx="60312" cy="365760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1" i="1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21683732-A4DA-37FA-B5F7-1CF0A8CEC593}"/>
              </a:ext>
            </a:extLst>
          </p:cNvPr>
          <p:cNvSpPr/>
          <p:nvPr/>
        </p:nvSpPr>
        <p:spPr>
          <a:xfrm>
            <a:off x="1688595" y="4973264"/>
            <a:ext cx="4266135" cy="365760"/>
          </a:xfrm>
          <a:prstGeom prst="rect">
            <a:avLst/>
          </a:prstGeom>
        </p:spPr>
        <p:txBody>
          <a:bodyPr wrap="none" lIns="91440" tIns="44450" rIns="44450" bIns="44450" anchor="ctr">
            <a:noAutofit/>
          </a:bodyPr>
          <a:lstStyle/>
          <a:p>
            <a:r>
              <a:rPr lang="en-US" sz="2800" dirty="0"/>
              <a:t>Data Preparation</a:t>
            </a:r>
            <a:endParaRPr lang="en-US" sz="2800" dirty="0">
              <a:cs typeface="Arial" panose="020B0604020202020204" pitchFamily="34" charset="0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D2CE4315-0E6F-DB0C-79EB-BB95416F7100}"/>
              </a:ext>
            </a:extLst>
          </p:cNvPr>
          <p:cNvSpPr txBox="1"/>
          <p:nvPr/>
        </p:nvSpPr>
        <p:spPr>
          <a:xfrm>
            <a:off x="6268931" y="4991732"/>
            <a:ext cx="904685" cy="36576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25000"/>
                    <a:lumOff val="75000"/>
                  </a:schemeClr>
                </a:solidFill>
                <a:effectLst/>
                <a:uLnTx/>
                <a:uFillTx/>
                <a:latin typeface="Impact" panose="020B0806030902050204" pitchFamily="34" charset="0"/>
              </a:rPr>
              <a:t>08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6D7EF074-D26D-D7B1-D52C-9C5A8E952578}"/>
              </a:ext>
            </a:extLst>
          </p:cNvPr>
          <p:cNvSpPr/>
          <p:nvPr/>
        </p:nvSpPr>
        <p:spPr bwMode="auto">
          <a:xfrm>
            <a:off x="6881008" y="4991732"/>
            <a:ext cx="60312" cy="365760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1" i="1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3ADCFD21-CE5C-A4FB-B9B0-FBC06CC2A928}"/>
              </a:ext>
            </a:extLst>
          </p:cNvPr>
          <p:cNvSpPr/>
          <p:nvPr/>
        </p:nvSpPr>
        <p:spPr>
          <a:xfrm>
            <a:off x="6954355" y="4991732"/>
            <a:ext cx="4266135" cy="365760"/>
          </a:xfrm>
          <a:prstGeom prst="rect">
            <a:avLst/>
          </a:prstGeom>
        </p:spPr>
        <p:txBody>
          <a:bodyPr wrap="none" lIns="91440" tIns="44450" rIns="44450" bIns="44450" anchor="ctr">
            <a:noAutofit/>
          </a:bodyPr>
          <a:lstStyle/>
          <a:p>
            <a:r>
              <a:rPr lang="en-US" sz="2800" dirty="0">
                <a:cs typeface="Arial" panose="020B0604020202020204" pitchFamily="34" charset="0"/>
              </a:rPr>
              <a:t>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568828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E780C2-8B12-CC98-1C5D-0B8E47D6E4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2A13921-578E-35AE-3CBB-25182EC045E1}"/>
              </a:ext>
            </a:extLst>
          </p:cNvPr>
          <p:cNvSpPr txBox="1">
            <a:spLocks/>
          </p:cNvSpPr>
          <p:nvPr/>
        </p:nvSpPr>
        <p:spPr>
          <a:xfrm>
            <a:off x="481202" y="325321"/>
            <a:ext cx="9720072" cy="100069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500" dirty="0"/>
              <a:t>Introduction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E02114-F4D1-DEAD-FE51-526CD25C1E37}"/>
              </a:ext>
            </a:extLst>
          </p:cNvPr>
          <p:cNvSpPr txBox="1"/>
          <p:nvPr/>
        </p:nvSpPr>
        <p:spPr>
          <a:xfrm>
            <a:off x="4095322" y="1360981"/>
            <a:ext cx="7615476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defTabSz="685715" fontAlgn="base">
              <a:buClr>
                <a:srgbClr val="231F20"/>
              </a:buClr>
              <a:buFont typeface="Wingdings" pitchFamily="2" charset="2"/>
              <a:buChar char="Ø"/>
              <a:defRPr/>
            </a:pPr>
            <a:r>
              <a:rPr lang="en-IN" sz="2000" dirty="0">
                <a:cs typeface="Arial" panose="020B0604020202020204" pitchFamily="34" charset="0"/>
              </a:rPr>
              <a:t>A consumer finance company which specialises in lending various types of loans to urban customers. </a:t>
            </a:r>
          </a:p>
          <a:p>
            <a:pPr marL="342900" indent="-342900" defTabSz="685715" fontAlgn="base">
              <a:buClr>
                <a:srgbClr val="231F20"/>
              </a:buClr>
              <a:buFont typeface="Wingdings" pitchFamily="2" charset="2"/>
              <a:buChar char="Ø"/>
              <a:defRPr/>
            </a:pPr>
            <a:r>
              <a:rPr lang="en-IN" sz="2000" dirty="0">
                <a:cs typeface="Arial" panose="020B0604020202020204" pitchFamily="34" charset="0"/>
              </a:rPr>
              <a:t>When the company receives a loan application, the company has to make a decision for loan approval based on the applicant’s profile</a:t>
            </a:r>
          </a:p>
          <a:p>
            <a:pPr marL="342900" indent="-342900" defTabSz="685715" fontAlgn="base">
              <a:buClr>
                <a:srgbClr val="231F20"/>
              </a:buClr>
              <a:buFont typeface="Wingdings" pitchFamily="2" charset="2"/>
              <a:buChar char="Ø"/>
              <a:defRPr/>
            </a:pPr>
            <a:r>
              <a:rPr lang="en-IN" sz="2000" dirty="0">
                <a:cs typeface="Arial" panose="020B0604020202020204" pitchFamily="34" charset="0"/>
              </a:rPr>
              <a:t>Two types of risks are associated with the bank’s decision</a:t>
            </a:r>
          </a:p>
          <a:p>
            <a:pPr marL="800100" lvl="1" indent="-342900" defTabSz="685715" fontAlgn="base">
              <a:buClr>
                <a:srgbClr val="231F20"/>
              </a:buClr>
              <a:buFont typeface="Wingdings" pitchFamily="2" charset="2"/>
              <a:buChar char="ü"/>
              <a:defRPr/>
            </a:pPr>
            <a:r>
              <a:rPr lang="en-IN" dirty="0">
                <a:cs typeface="Arial" panose="020B0604020202020204" pitchFamily="34" charset="0"/>
              </a:rPr>
              <a:t>Not approving the loan results in a loss of business to the company</a:t>
            </a:r>
          </a:p>
          <a:p>
            <a:pPr marL="800100" lvl="1" indent="-342900" defTabSz="685715" fontAlgn="base">
              <a:buClr>
                <a:srgbClr val="231F20"/>
              </a:buClr>
              <a:buFont typeface="Wingdings" pitchFamily="2" charset="2"/>
              <a:buChar char="ü"/>
              <a:defRPr/>
            </a:pPr>
            <a:r>
              <a:rPr lang="en-IN" dirty="0">
                <a:cs typeface="Arial" panose="020B0604020202020204" pitchFamily="34" charset="0"/>
              </a:rPr>
              <a:t>Approving the loan to an applicant not likely to repay the loan, may lead to a financial loss for the company</a:t>
            </a:r>
          </a:p>
        </p:txBody>
      </p:sp>
      <p:sp>
        <p:nvSpPr>
          <p:cNvPr id="12" name="Rectangle: Top Corners Rounded 89">
            <a:extLst>
              <a:ext uri="{FF2B5EF4-FFF2-40B4-BE49-F238E27FC236}">
                <a16:creationId xmlns:a16="http://schemas.microsoft.com/office/drawing/2014/main" id="{9A7B6499-EBD8-5615-367E-2EB2FAD75221}"/>
              </a:ext>
            </a:extLst>
          </p:cNvPr>
          <p:cNvSpPr/>
          <p:nvPr/>
        </p:nvSpPr>
        <p:spPr>
          <a:xfrm rot="16200000">
            <a:off x="791456" y="1905199"/>
            <a:ext cx="748685" cy="946025"/>
          </a:xfrm>
          <a:prstGeom prst="round2SameRect">
            <a:avLst>
              <a:gd name="adj1" fmla="val 8410"/>
              <a:gd name="adj2" fmla="val 0"/>
            </a:avLst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85783"/>
            <a:endParaRPr lang="en-IN" sz="1800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" name="Arrow: Pentagon 90">
            <a:extLst>
              <a:ext uri="{FF2B5EF4-FFF2-40B4-BE49-F238E27FC236}">
                <a16:creationId xmlns:a16="http://schemas.microsoft.com/office/drawing/2014/main" id="{2DC9B3AF-BFCF-3AF2-F631-3C522A3A5B04}"/>
              </a:ext>
            </a:extLst>
          </p:cNvPr>
          <p:cNvSpPr/>
          <p:nvPr/>
        </p:nvSpPr>
        <p:spPr>
          <a:xfrm>
            <a:off x="1915403" y="2274815"/>
            <a:ext cx="1968336" cy="621980"/>
          </a:xfrm>
          <a:prstGeom prst="homePlate">
            <a:avLst>
              <a:gd name="adj" fmla="val 32607"/>
            </a:avLst>
          </a:prstGeom>
          <a:solidFill>
            <a:schemeClr val="accent3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85698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50" b="1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14" name="Freeform: Shape 91">
            <a:extLst>
              <a:ext uri="{FF2B5EF4-FFF2-40B4-BE49-F238E27FC236}">
                <a16:creationId xmlns:a16="http://schemas.microsoft.com/office/drawing/2014/main" id="{402B9905-21FD-4948-DB89-66E5112A8DEC}"/>
              </a:ext>
            </a:extLst>
          </p:cNvPr>
          <p:cNvSpPr/>
          <p:nvPr/>
        </p:nvSpPr>
        <p:spPr>
          <a:xfrm>
            <a:off x="1638810" y="2003870"/>
            <a:ext cx="276592" cy="892925"/>
          </a:xfrm>
          <a:custGeom>
            <a:avLst/>
            <a:gdLst>
              <a:gd name="connsiteX0" fmla="*/ 0 w 219075"/>
              <a:gd name="connsiteY0" fmla="*/ 0 h 825498"/>
              <a:gd name="connsiteX1" fmla="*/ 219075 w 219075"/>
              <a:gd name="connsiteY1" fmla="*/ 250487 h 825498"/>
              <a:gd name="connsiteX2" fmla="*/ 219075 w 219075"/>
              <a:gd name="connsiteY2" fmla="*/ 825498 h 825498"/>
              <a:gd name="connsiteX3" fmla="*/ 219073 w 219075"/>
              <a:gd name="connsiteY3" fmla="*/ 825498 h 825498"/>
              <a:gd name="connsiteX4" fmla="*/ 0 w 219075"/>
              <a:gd name="connsiteY4" fmla="*/ 692152 h 825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9075" h="825498">
                <a:moveTo>
                  <a:pt x="0" y="0"/>
                </a:moveTo>
                <a:lnTo>
                  <a:pt x="219075" y="250487"/>
                </a:lnTo>
                <a:lnTo>
                  <a:pt x="219075" y="825498"/>
                </a:lnTo>
                <a:lnTo>
                  <a:pt x="219073" y="825498"/>
                </a:lnTo>
                <a:lnTo>
                  <a:pt x="0" y="692152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85783"/>
            <a:endParaRPr lang="en-IN" sz="180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" name="TextBox 47">
            <a:extLst>
              <a:ext uri="{FF2B5EF4-FFF2-40B4-BE49-F238E27FC236}">
                <a16:creationId xmlns:a16="http://schemas.microsoft.com/office/drawing/2014/main" id="{CB4D6241-05A4-6ED7-F916-D18CC4DA5C56}"/>
              </a:ext>
            </a:extLst>
          </p:cNvPr>
          <p:cNvSpPr txBox="1"/>
          <p:nvPr/>
        </p:nvSpPr>
        <p:spPr>
          <a:xfrm>
            <a:off x="2191122" y="2378211"/>
            <a:ext cx="1416898" cy="459100"/>
          </a:xfrm>
          <a:prstGeom prst="rect">
            <a:avLst/>
          </a:prstGeom>
          <a:noFill/>
        </p:spPr>
        <p:txBody>
          <a:bodyPr wrap="square" lIns="44450" tIns="44450" rIns="44450" bIns="44450">
            <a:sp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766">
              <a:defRPr/>
            </a:pPr>
            <a:r>
              <a:rPr lang="en-US" sz="2400" b="1" dirty="0">
                <a:solidFill>
                  <a:schemeClr val="bg1"/>
                </a:solidFill>
              </a:rPr>
              <a:t>Case Brief</a:t>
            </a:r>
            <a:endParaRPr lang="en-IN" sz="2400" dirty="0">
              <a:solidFill>
                <a:schemeClr val="bg1"/>
              </a:solidFill>
            </a:endParaRPr>
          </a:p>
        </p:txBody>
      </p:sp>
      <p:sp>
        <p:nvSpPr>
          <p:cNvPr id="18" name="Rectangle: Top Corners Rounded 89">
            <a:extLst>
              <a:ext uri="{FF2B5EF4-FFF2-40B4-BE49-F238E27FC236}">
                <a16:creationId xmlns:a16="http://schemas.microsoft.com/office/drawing/2014/main" id="{EC218AFF-A323-A395-269B-A906879D12C6}"/>
              </a:ext>
            </a:extLst>
          </p:cNvPr>
          <p:cNvSpPr/>
          <p:nvPr/>
        </p:nvSpPr>
        <p:spPr>
          <a:xfrm rot="16200000">
            <a:off x="870462" y="4193045"/>
            <a:ext cx="748685" cy="946025"/>
          </a:xfrm>
          <a:prstGeom prst="round2SameRect">
            <a:avLst>
              <a:gd name="adj1" fmla="val 8410"/>
              <a:gd name="adj2" fmla="val 0"/>
            </a:avLst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85783"/>
            <a:endParaRPr lang="en-IN" sz="1800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9" name="Arrow: Pentagon 90">
            <a:extLst>
              <a:ext uri="{FF2B5EF4-FFF2-40B4-BE49-F238E27FC236}">
                <a16:creationId xmlns:a16="http://schemas.microsoft.com/office/drawing/2014/main" id="{0A527CF2-C7D9-B5A0-8CC5-2E09B1C0E7AA}"/>
              </a:ext>
            </a:extLst>
          </p:cNvPr>
          <p:cNvSpPr/>
          <p:nvPr/>
        </p:nvSpPr>
        <p:spPr>
          <a:xfrm>
            <a:off x="1994409" y="4562661"/>
            <a:ext cx="1968336" cy="621980"/>
          </a:xfrm>
          <a:prstGeom prst="homePlate">
            <a:avLst>
              <a:gd name="adj" fmla="val 32607"/>
            </a:avLst>
          </a:prstGeom>
          <a:solidFill>
            <a:schemeClr val="accent3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85698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50" b="1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20" name="Freeform: Shape 91">
            <a:extLst>
              <a:ext uri="{FF2B5EF4-FFF2-40B4-BE49-F238E27FC236}">
                <a16:creationId xmlns:a16="http://schemas.microsoft.com/office/drawing/2014/main" id="{24BC70A5-C386-18DC-10AA-6C6CDFEEF42C}"/>
              </a:ext>
            </a:extLst>
          </p:cNvPr>
          <p:cNvSpPr/>
          <p:nvPr/>
        </p:nvSpPr>
        <p:spPr>
          <a:xfrm>
            <a:off x="1717816" y="4291716"/>
            <a:ext cx="276592" cy="892925"/>
          </a:xfrm>
          <a:custGeom>
            <a:avLst/>
            <a:gdLst>
              <a:gd name="connsiteX0" fmla="*/ 0 w 219075"/>
              <a:gd name="connsiteY0" fmla="*/ 0 h 825498"/>
              <a:gd name="connsiteX1" fmla="*/ 219075 w 219075"/>
              <a:gd name="connsiteY1" fmla="*/ 250487 h 825498"/>
              <a:gd name="connsiteX2" fmla="*/ 219075 w 219075"/>
              <a:gd name="connsiteY2" fmla="*/ 825498 h 825498"/>
              <a:gd name="connsiteX3" fmla="*/ 219073 w 219075"/>
              <a:gd name="connsiteY3" fmla="*/ 825498 h 825498"/>
              <a:gd name="connsiteX4" fmla="*/ 0 w 219075"/>
              <a:gd name="connsiteY4" fmla="*/ 692152 h 825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9075" h="825498">
                <a:moveTo>
                  <a:pt x="0" y="0"/>
                </a:moveTo>
                <a:lnTo>
                  <a:pt x="219075" y="250487"/>
                </a:lnTo>
                <a:lnTo>
                  <a:pt x="219075" y="825498"/>
                </a:lnTo>
                <a:lnTo>
                  <a:pt x="219073" y="825498"/>
                </a:lnTo>
                <a:lnTo>
                  <a:pt x="0" y="692152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85783"/>
            <a:endParaRPr lang="en-IN" sz="180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2" name="TextBox 47">
            <a:extLst>
              <a:ext uri="{FF2B5EF4-FFF2-40B4-BE49-F238E27FC236}">
                <a16:creationId xmlns:a16="http://schemas.microsoft.com/office/drawing/2014/main" id="{330A3C6A-EA99-76B4-C3D8-03D2A0B34471}"/>
              </a:ext>
            </a:extLst>
          </p:cNvPr>
          <p:cNvSpPr txBox="1"/>
          <p:nvPr/>
        </p:nvSpPr>
        <p:spPr>
          <a:xfrm>
            <a:off x="2270128" y="4666057"/>
            <a:ext cx="1416898" cy="459100"/>
          </a:xfrm>
          <a:prstGeom prst="rect">
            <a:avLst/>
          </a:prstGeom>
          <a:noFill/>
        </p:spPr>
        <p:txBody>
          <a:bodyPr wrap="square" lIns="44450" tIns="44450" rIns="44450" bIns="44450">
            <a:sp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766">
              <a:defRPr/>
            </a:pPr>
            <a:r>
              <a:rPr lang="en-US" sz="2400" b="1" dirty="0">
                <a:solidFill>
                  <a:schemeClr val="bg1"/>
                </a:solidFill>
              </a:rPr>
              <a:t>Objective</a:t>
            </a:r>
            <a:endParaRPr lang="en-IN" sz="2400" dirty="0">
              <a:solidFill>
                <a:schemeClr val="bg1"/>
              </a:solidFill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E4C44821-C820-B30F-3633-1350915EE78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845515" y="2060054"/>
            <a:ext cx="655436" cy="656118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2E54F458-F880-C741-B3C4-803F74A3D25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922213" y="4357199"/>
            <a:ext cx="617716" cy="617716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02843E1D-2750-E690-0AA3-3CFF97EFFACC}"/>
              </a:ext>
            </a:extLst>
          </p:cNvPr>
          <p:cNvSpPr txBox="1"/>
          <p:nvPr/>
        </p:nvSpPr>
        <p:spPr>
          <a:xfrm>
            <a:off x="4238464" y="4378680"/>
            <a:ext cx="761547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defTabSz="685715" fontAlgn="base">
              <a:buClr>
                <a:srgbClr val="231F20"/>
              </a:buClr>
              <a:buFont typeface="Wingdings" pitchFamily="2" charset="2"/>
              <a:buChar char="Ø"/>
              <a:defRPr/>
            </a:pPr>
            <a:r>
              <a:rPr lang="en-IN" sz="2000" dirty="0">
                <a:cs typeface="Arial" panose="020B0604020202020204" pitchFamily="34" charset="0"/>
              </a:rPr>
              <a:t>To identify patterns which indicate if a person is likely to default</a:t>
            </a:r>
          </a:p>
          <a:p>
            <a:pPr marL="342900" indent="-342900" defTabSz="685715" fontAlgn="base">
              <a:buClr>
                <a:srgbClr val="231F20"/>
              </a:buClr>
              <a:buFont typeface="Wingdings" pitchFamily="2" charset="2"/>
              <a:buChar char="Ø"/>
              <a:defRPr/>
            </a:pPr>
            <a:r>
              <a:rPr lang="en-IN" sz="2000" dirty="0">
                <a:cs typeface="Arial" panose="020B0604020202020204" pitchFamily="34" charset="0"/>
              </a:rPr>
              <a:t>Leveraging the patterns to take decisions that may include denying the loan, reducing the amount of loan, lending (to risky applicants) at a higher interest rate, etc</a:t>
            </a:r>
            <a:endParaRPr lang="en-IN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5093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itle 1">
            <a:extLst>
              <a:ext uri="{FF2B5EF4-FFF2-40B4-BE49-F238E27FC236}">
                <a16:creationId xmlns:a16="http://schemas.microsoft.com/office/drawing/2014/main" id="{82DD0236-1D35-D89E-C444-548CB9366B89}"/>
              </a:ext>
            </a:extLst>
          </p:cNvPr>
          <p:cNvSpPr txBox="1">
            <a:spLocks/>
          </p:cNvSpPr>
          <p:nvPr/>
        </p:nvSpPr>
        <p:spPr>
          <a:xfrm>
            <a:off x="481202" y="311033"/>
            <a:ext cx="9720072" cy="100069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500" dirty="0"/>
              <a:t>Approach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AB80EFE-4A6C-AE0E-66BA-18935C23CF34}"/>
              </a:ext>
            </a:extLst>
          </p:cNvPr>
          <p:cNvSpPr txBox="1"/>
          <p:nvPr/>
        </p:nvSpPr>
        <p:spPr>
          <a:xfrm>
            <a:off x="9430143" y="1862694"/>
            <a:ext cx="2199882" cy="4055507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1"/>
            </a:solidFill>
          </a:ln>
        </p:spPr>
        <p:txBody>
          <a:bodyPr wrap="square" lIns="91440" tIns="44450" rIns="91440" bIns="44450" rtlCol="0">
            <a:noAutofit/>
          </a:bodyPr>
          <a:lstStyle/>
          <a:p>
            <a:pPr marL="114300" indent="-11430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en-US" sz="1400" kern="0" dirty="0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rPr>
              <a:t>Key inferences from the data analysis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endParaRPr lang="en-US" sz="1400" kern="0" dirty="0">
              <a:solidFill>
                <a:schemeClr val="tx1">
                  <a:lumMod val="85000"/>
                  <a:lumOff val="15000"/>
                </a:schemeClr>
              </a:solidFill>
              <a:cs typeface="Arial" panose="020B0604020202020204" pitchFamily="34" charset="0"/>
            </a:endParaRPr>
          </a:p>
          <a:p>
            <a:pPr marL="114300" indent="-11430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en-US" sz="1400" kern="0" dirty="0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rPr>
              <a:t>Summary of key recommendations for the company (Lending Club)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endParaRPr lang="en-US" sz="1400" kern="0" dirty="0">
              <a:solidFill>
                <a:schemeClr val="tx1">
                  <a:lumMod val="85000"/>
                  <a:lumOff val="1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927694F-6484-612E-E157-B1FD8F8852E1}"/>
              </a:ext>
            </a:extLst>
          </p:cNvPr>
          <p:cNvSpPr/>
          <p:nvPr/>
        </p:nvSpPr>
        <p:spPr bwMode="auto">
          <a:xfrm>
            <a:off x="9430143" y="1311729"/>
            <a:ext cx="2199882" cy="549383"/>
          </a:xfrm>
          <a:prstGeom prst="rect">
            <a:avLst/>
          </a:prstGeom>
          <a:solidFill>
            <a:schemeClr val="accent1"/>
          </a:solidFill>
          <a:ln w="31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en-GB" sz="1600" b="1" dirty="0">
                <a:solidFill>
                  <a:schemeClr val="bg1"/>
                </a:solidFill>
              </a:rPr>
              <a:t>Recommendations</a:t>
            </a:r>
            <a:endParaRPr kumimoji="0" lang="en-GB" sz="1600" b="1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BF165A-8356-1F76-BDC4-7905062BF577}"/>
              </a:ext>
            </a:extLst>
          </p:cNvPr>
          <p:cNvSpPr txBox="1"/>
          <p:nvPr/>
        </p:nvSpPr>
        <p:spPr>
          <a:xfrm>
            <a:off x="7144046" y="1862694"/>
            <a:ext cx="2199882" cy="4055507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2"/>
            </a:solidFill>
          </a:ln>
        </p:spPr>
        <p:txBody>
          <a:bodyPr wrap="square" lIns="91440" tIns="44450" rIns="91440" bIns="44450" rtlCol="0">
            <a:noAutofit/>
          </a:bodyPr>
          <a:lstStyle/>
          <a:p>
            <a:pPr marL="114300" indent="-11430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en-US" sz="1400" kern="0" dirty="0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rPr>
              <a:t>Correlation Heatmap</a:t>
            </a:r>
          </a:p>
          <a:p>
            <a:pPr marL="114300" indent="-11430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endParaRPr lang="en-US" sz="1400" kern="0" dirty="0">
              <a:solidFill>
                <a:schemeClr val="tx1">
                  <a:lumMod val="85000"/>
                  <a:lumOff val="15000"/>
                </a:schemeClr>
              </a:solidFill>
              <a:cs typeface="Arial" panose="020B0604020202020204" pitchFamily="34" charset="0"/>
            </a:endParaRPr>
          </a:p>
          <a:p>
            <a:pPr marL="114300" indent="-11430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en-US" sz="1400" kern="0" dirty="0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rPr>
              <a:t>Analysis to check if there is relationship or correlation among 2 or more numeric variables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284EEB9-6669-BE0C-9EE1-316392F3889B}"/>
              </a:ext>
            </a:extLst>
          </p:cNvPr>
          <p:cNvSpPr/>
          <p:nvPr/>
        </p:nvSpPr>
        <p:spPr bwMode="auto">
          <a:xfrm>
            <a:off x="7144046" y="1311729"/>
            <a:ext cx="2199882" cy="549383"/>
          </a:xfrm>
          <a:prstGeom prst="rect">
            <a:avLst/>
          </a:prstGeom>
          <a:solidFill>
            <a:schemeClr val="accent2"/>
          </a:solidFill>
          <a:ln w="31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en-GB" sz="1600" b="1" dirty="0">
                <a:solidFill>
                  <a:schemeClr val="bg1"/>
                </a:solidFill>
              </a:rPr>
              <a:t>     MULTIVARIATE   </a:t>
            </a:r>
          </a:p>
          <a:p>
            <a:r>
              <a:rPr lang="en-GB" sz="1600" b="1" dirty="0">
                <a:solidFill>
                  <a:schemeClr val="bg1"/>
                </a:solidFill>
              </a:rPr>
              <a:t>           Analysis</a:t>
            </a:r>
            <a:endParaRPr kumimoji="0" lang="en-GB" sz="1600" b="1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0AEF7F-2A00-5284-398D-6883EBF28C05}"/>
              </a:ext>
            </a:extLst>
          </p:cNvPr>
          <p:cNvSpPr txBox="1"/>
          <p:nvPr/>
        </p:nvSpPr>
        <p:spPr>
          <a:xfrm>
            <a:off x="2571849" y="1862694"/>
            <a:ext cx="2199882" cy="4055507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2"/>
            </a:solidFill>
          </a:ln>
        </p:spPr>
        <p:txBody>
          <a:bodyPr wrap="square" lIns="91440" tIns="44450" rIns="91440" bIns="44450" rtlCol="0">
            <a:noAutofit/>
          </a:bodyPr>
          <a:lstStyle/>
          <a:p>
            <a:pPr marL="114300" indent="-11430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en-US" sz="1400" kern="0" dirty="0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rPr>
              <a:t>Count Plot, Box Plot</a:t>
            </a:r>
          </a:p>
          <a:p>
            <a:pPr marL="114300" indent="-11430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endParaRPr lang="en-US" sz="1400" kern="0" dirty="0">
              <a:solidFill>
                <a:schemeClr val="tx1">
                  <a:lumMod val="85000"/>
                  <a:lumOff val="15000"/>
                </a:schemeClr>
              </a:solidFill>
              <a:cs typeface="Arial" panose="020B0604020202020204" pitchFamily="34" charset="0"/>
            </a:endParaRPr>
          </a:p>
          <a:p>
            <a:pPr marL="114300" indent="-11430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en-US" sz="1400" kern="0" dirty="0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rPr>
              <a:t>Loans Vs Grades</a:t>
            </a:r>
          </a:p>
          <a:p>
            <a:pPr marL="114300" indent="-11430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endParaRPr lang="en-US" sz="1400" kern="0" dirty="0">
              <a:solidFill>
                <a:schemeClr val="tx1">
                  <a:lumMod val="85000"/>
                  <a:lumOff val="15000"/>
                </a:schemeClr>
              </a:solidFill>
              <a:cs typeface="Arial" panose="020B0604020202020204" pitchFamily="34" charset="0"/>
            </a:endParaRPr>
          </a:p>
          <a:p>
            <a:pPr marL="114300" indent="-11430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en-US" sz="1400" kern="0" dirty="0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rPr>
              <a:t>Defaulter Vs Loan Purpose</a:t>
            </a:r>
          </a:p>
          <a:p>
            <a:pPr marL="114300" indent="-11430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endParaRPr lang="en-US" sz="1400" kern="0" dirty="0">
              <a:solidFill>
                <a:schemeClr val="tx1">
                  <a:lumMod val="85000"/>
                  <a:lumOff val="15000"/>
                </a:schemeClr>
              </a:solidFill>
              <a:cs typeface="Arial" panose="020B0604020202020204" pitchFamily="34" charset="0"/>
            </a:endParaRPr>
          </a:p>
          <a:p>
            <a:pPr marL="114300" indent="-11430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en-US" sz="1400" kern="0" dirty="0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rPr>
              <a:t>Defaulters Vs Loan Amount Range</a:t>
            </a:r>
          </a:p>
          <a:p>
            <a:pPr marL="114300" indent="-11430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endParaRPr lang="en-US" sz="1400" kern="0" dirty="0">
              <a:solidFill>
                <a:schemeClr val="tx1">
                  <a:lumMod val="85000"/>
                  <a:lumOff val="15000"/>
                </a:schemeClr>
              </a:solidFill>
              <a:cs typeface="Arial" panose="020B0604020202020204" pitchFamily="34" charset="0"/>
            </a:endParaRPr>
          </a:p>
          <a:p>
            <a:pPr marL="114300" indent="-11430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en-US" sz="1400" kern="0" dirty="0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rPr>
              <a:t>Defaulters Vs Credit Lines</a:t>
            </a:r>
          </a:p>
          <a:p>
            <a:pPr marL="114300" indent="-11430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endParaRPr lang="en-US" sz="1400" kern="0" dirty="0">
              <a:solidFill>
                <a:schemeClr val="tx1">
                  <a:lumMod val="85000"/>
                  <a:lumOff val="15000"/>
                </a:schemeClr>
              </a:solidFill>
              <a:cs typeface="Arial" panose="020B0604020202020204" pitchFamily="34" charset="0"/>
            </a:endParaRPr>
          </a:p>
          <a:p>
            <a:pPr marL="114300" indent="-11430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en-US" sz="1400" kern="0" dirty="0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rPr>
              <a:t>Defaulters Vs Interest Range</a:t>
            </a:r>
          </a:p>
          <a:p>
            <a:pPr marL="114300" indent="-11430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endParaRPr lang="en-US" sz="1400" kern="0" dirty="0">
              <a:solidFill>
                <a:schemeClr val="tx1">
                  <a:lumMod val="85000"/>
                  <a:lumOff val="15000"/>
                </a:schemeClr>
              </a:solidFill>
              <a:cs typeface="Arial" panose="020B0604020202020204" pitchFamily="34" charset="0"/>
            </a:endParaRPr>
          </a:p>
          <a:p>
            <a:pPr marL="114300" indent="-11430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en-US" sz="1400" kern="0" dirty="0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rPr>
              <a:t>Defaulters Vs Income Range</a:t>
            </a:r>
          </a:p>
          <a:p>
            <a:pPr marL="114300" indent="-11430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endParaRPr lang="en-US" sz="1400" kern="0" dirty="0">
              <a:solidFill>
                <a:schemeClr val="tx1">
                  <a:lumMod val="85000"/>
                  <a:lumOff val="1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74133C8-6588-8856-C20E-2FA896F593A2}"/>
              </a:ext>
            </a:extLst>
          </p:cNvPr>
          <p:cNvSpPr/>
          <p:nvPr/>
        </p:nvSpPr>
        <p:spPr bwMode="auto">
          <a:xfrm>
            <a:off x="2571849" y="1311729"/>
            <a:ext cx="2199882" cy="549383"/>
          </a:xfrm>
          <a:prstGeom prst="rect">
            <a:avLst/>
          </a:prstGeom>
          <a:solidFill>
            <a:schemeClr val="accent2"/>
          </a:solidFill>
          <a:ln w="31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kumimoji="0" lang="en-GB" sz="1600" b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      UNIVARIATE </a:t>
            </a:r>
          </a:p>
          <a:p>
            <a:r>
              <a:rPr kumimoji="0" lang="en-GB" sz="1600" b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         Analysis</a:t>
            </a:r>
          </a:p>
        </p:txBody>
      </p:sp>
      <p:pic>
        <p:nvPicPr>
          <p:cNvPr id="8" name="Picture 5">
            <a:extLst>
              <a:ext uri="{FF2B5EF4-FFF2-40B4-BE49-F238E27FC236}">
                <a16:creationId xmlns:a16="http://schemas.microsoft.com/office/drawing/2014/main" id="{A45BBE67-E6BC-5B39-8A5B-B60CE147FE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90104" y="1373085"/>
            <a:ext cx="444237" cy="419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168979B-E426-2414-DD26-DC507FD7B1AF}"/>
              </a:ext>
            </a:extLst>
          </p:cNvPr>
          <p:cNvSpPr txBox="1"/>
          <p:nvPr/>
        </p:nvSpPr>
        <p:spPr>
          <a:xfrm>
            <a:off x="285751" y="1862694"/>
            <a:ext cx="2199882" cy="4055507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1"/>
            </a:solidFill>
          </a:ln>
        </p:spPr>
        <p:txBody>
          <a:bodyPr wrap="square" lIns="91440" tIns="44450" rIns="91440" bIns="44450" rtlCol="0">
            <a:noAutofit/>
          </a:bodyPr>
          <a:lstStyle/>
          <a:p>
            <a:pPr marL="114300" indent="-11430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en-US" sz="1400" kern="0" dirty="0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rPr>
              <a:t>Awareness about key columns/features</a:t>
            </a:r>
          </a:p>
          <a:p>
            <a:pPr marL="114300" indent="-11430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endParaRPr lang="en-US" sz="1400" kern="0" dirty="0">
              <a:solidFill>
                <a:schemeClr val="tx1">
                  <a:lumMod val="85000"/>
                  <a:lumOff val="15000"/>
                </a:schemeClr>
              </a:solidFill>
              <a:cs typeface="Arial" panose="020B0604020202020204" pitchFamily="34" charset="0"/>
            </a:endParaRPr>
          </a:p>
          <a:p>
            <a:pPr marL="114300" indent="-11430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en-US" sz="1400" kern="0" dirty="0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rPr>
              <a:t>Identify &amp; treat null values, duplicates</a:t>
            </a:r>
          </a:p>
          <a:p>
            <a:pPr marL="114300" indent="-11430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endParaRPr lang="en-US" sz="1400" kern="0" dirty="0">
              <a:solidFill>
                <a:schemeClr val="tx1">
                  <a:lumMod val="85000"/>
                  <a:lumOff val="15000"/>
                </a:schemeClr>
              </a:solidFill>
              <a:cs typeface="Arial" panose="020B0604020202020204" pitchFamily="34" charset="0"/>
            </a:endParaRPr>
          </a:p>
          <a:p>
            <a:pPr marL="114300" indent="-11430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en-US" sz="1400" kern="0" dirty="0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rPr>
              <a:t>Identify &amp; drop  columns not relevant or useful</a:t>
            </a:r>
          </a:p>
          <a:p>
            <a:pPr marL="114300" indent="-11430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endParaRPr lang="en-US" sz="1400" kern="0" dirty="0">
              <a:solidFill>
                <a:schemeClr val="tx1">
                  <a:lumMod val="85000"/>
                  <a:lumOff val="15000"/>
                </a:schemeClr>
              </a:solidFill>
              <a:cs typeface="Arial" panose="020B0604020202020204" pitchFamily="34" charset="0"/>
            </a:endParaRPr>
          </a:p>
          <a:p>
            <a:pPr marL="114300" indent="-11430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en-US" sz="1400" kern="0" dirty="0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rPr>
              <a:t>Missing Values, Outliers Treatment</a:t>
            </a:r>
          </a:p>
          <a:p>
            <a:pPr marL="114300" indent="-11430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endParaRPr lang="en-US" sz="1400" kern="0" dirty="0">
              <a:solidFill>
                <a:schemeClr val="tx1">
                  <a:lumMod val="85000"/>
                  <a:lumOff val="15000"/>
                </a:schemeClr>
              </a:solidFill>
              <a:cs typeface="Arial" panose="020B0604020202020204" pitchFamily="34" charset="0"/>
            </a:endParaRPr>
          </a:p>
          <a:p>
            <a:pPr marL="114300" indent="-11430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en-US" sz="1400" kern="0" dirty="0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rPr>
              <a:t>Standardize, Manipulate, Derive to aid analysis</a:t>
            </a:r>
          </a:p>
          <a:p>
            <a:pPr marL="114300" indent="-11430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endParaRPr lang="en-US" sz="1400" kern="0" dirty="0">
              <a:solidFill>
                <a:schemeClr val="tx1">
                  <a:lumMod val="85000"/>
                  <a:lumOff val="15000"/>
                </a:schemeClr>
              </a:solidFill>
              <a:cs typeface="Arial" panose="020B0604020202020204" pitchFamily="34" charset="0"/>
            </a:endParaRPr>
          </a:p>
          <a:p>
            <a:pPr marL="114300" indent="-11430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en-US" sz="1400" kern="0" dirty="0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rPr>
              <a:t>Binning/Bucketing</a:t>
            </a:r>
          </a:p>
          <a:p>
            <a:pPr marL="114300" indent="-11430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endParaRPr lang="en-US" sz="1400" kern="0" dirty="0">
              <a:solidFill>
                <a:schemeClr val="tx1">
                  <a:lumMod val="85000"/>
                  <a:lumOff val="15000"/>
                </a:schemeClr>
              </a:solidFill>
              <a:cs typeface="Arial" panose="020B0604020202020204" pitchFamily="34" charset="0"/>
            </a:endParaRPr>
          </a:p>
          <a:p>
            <a:pPr marL="114300" indent="-11430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endParaRPr lang="en-US" sz="1400" kern="0" dirty="0">
              <a:solidFill>
                <a:schemeClr val="tx1">
                  <a:lumMod val="85000"/>
                  <a:lumOff val="1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C94D5D9-3C79-9605-CA2C-87D4A079A82B}"/>
              </a:ext>
            </a:extLst>
          </p:cNvPr>
          <p:cNvSpPr/>
          <p:nvPr/>
        </p:nvSpPr>
        <p:spPr bwMode="auto">
          <a:xfrm>
            <a:off x="285751" y="1311729"/>
            <a:ext cx="2199882" cy="549383"/>
          </a:xfrm>
          <a:prstGeom prst="rect">
            <a:avLst/>
          </a:prstGeom>
          <a:solidFill>
            <a:schemeClr val="accent1"/>
          </a:solidFill>
          <a:ln w="31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en-GB" sz="1600" b="1" dirty="0">
                <a:solidFill>
                  <a:schemeClr val="bg1"/>
                </a:solidFill>
              </a:rPr>
              <a:t>Understand, Clean</a:t>
            </a:r>
          </a:p>
          <a:p>
            <a:r>
              <a:rPr lang="en-GB" sz="1600" b="1" dirty="0">
                <a:solidFill>
                  <a:schemeClr val="bg1"/>
                </a:solidFill>
              </a:rPr>
              <a:t>&amp; Transform Data</a:t>
            </a:r>
          </a:p>
        </p:txBody>
      </p:sp>
      <p:pic>
        <p:nvPicPr>
          <p:cNvPr id="11" name="Picture 6">
            <a:extLst>
              <a:ext uri="{FF2B5EF4-FFF2-40B4-BE49-F238E27FC236}">
                <a16:creationId xmlns:a16="http://schemas.microsoft.com/office/drawing/2014/main" id="{06881B0A-4895-E83F-1E9E-EA4C3787A5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65398" y="1445891"/>
            <a:ext cx="463982" cy="340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04294BB-85B2-132D-C51B-6E71B364D14F}"/>
              </a:ext>
            </a:extLst>
          </p:cNvPr>
          <p:cNvSpPr txBox="1"/>
          <p:nvPr/>
        </p:nvSpPr>
        <p:spPr>
          <a:xfrm>
            <a:off x="4857947" y="1862694"/>
            <a:ext cx="2199882" cy="4055507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1"/>
            </a:solidFill>
          </a:ln>
        </p:spPr>
        <p:txBody>
          <a:bodyPr wrap="square" lIns="91440" tIns="44450" rIns="91440" bIns="44450" rtlCol="0">
            <a:noAutofit/>
          </a:bodyPr>
          <a:lstStyle/>
          <a:p>
            <a:pPr marL="114300" indent="-11430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en-US" sz="1400" kern="0" dirty="0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rPr>
              <a:t>Bar Plot, Box Plot, Scatter Plot</a:t>
            </a:r>
          </a:p>
          <a:p>
            <a:pPr marL="114300" indent="-11430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endParaRPr lang="en-US" sz="1400" kern="0" dirty="0">
              <a:solidFill>
                <a:schemeClr val="tx1">
                  <a:lumMod val="85000"/>
                  <a:lumOff val="15000"/>
                </a:schemeClr>
              </a:solidFill>
              <a:cs typeface="Arial" panose="020B0604020202020204" pitchFamily="34" charset="0"/>
            </a:endParaRPr>
          </a:p>
          <a:p>
            <a:pPr marL="114300" indent="-11430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en-US" sz="1400" kern="0" dirty="0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rPr>
              <a:t>Analyzing Defaulters for</a:t>
            </a:r>
          </a:p>
          <a:p>
            <a:pPr marL="571500" lvl="1" indent="-11430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en-US" sz="1300" kern="0" dirty="0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rPr>
              <a:t>Term, Purpose</a:t>
            </a:r>
          </a:p>
          <a:p>
            <a:pPr marL="571500" lvl="1" indent="-11430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en-US" sz="1300" kern="0" dirty="0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rPr>
              <a:t>Income Range, Purpose</a:t>
            </a:r>
          </a:p>
          <a:p>
            <a:pPr marL="571500" lvl="1" indent="-11430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en-US" sz="1300" kern="0" dirty="0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rPr>
              <a:t>Loan Amount, Term</a:t>
            </a:r>
          </a:p>
          <a:p>
            <a:pPr marL="571500" lvl="1" indent="-11430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en-US" sz="1300" kern="0" dirty="0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rPr>
              <a:t>Annual Income, Purpose</a:t>
            </a:r>
          </a:p>
          <a:p>
            <a:pPr marL="571500" lvl="1" indent="-11430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en-US" sz="1300" kern="0" dirty="0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rPr>
              <a:t>Purpose, Installment</a:t>
            </a:r>
          </a:p>
          <a:p>
            <a:pPr marL="571500" lvl="1" indent="-11430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en-US" sz="1300" kern="0" dirty="0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rPr>
              <a:t>Loan Amount, Interest</a:t>
            </a:r>
          </a:p>
          <a:p>
            <a:pPr marL="571500" lvl="1" indent="-11430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endParaRPr lang="en-US" sz="1400" kern="0" dirty="0">
              <a:solidFill>
                <a:schemeClr val="tx1">
                  <a:lumMod val="85000"/>
                  <a:lumOff val="15000"/>
                </a:schemeClr>
              </a:solidFill>
              <a:cs typeface="Arial" panose="020B0604020202020204" pitchFamily="34" charset="0"/>
            </a:endParaRPr>
          </a:p>
          <a:p>
            <a:pPr marL="114300" indent="-11430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en-US" sz="1400" kern="0" dirty="0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rPr>
              <a:t>Analyzing Loan Status for</a:t>
            </a:r>
          </a:p>
          <a:p>
            <a:pPr marL="571500" lvl="1" indent="-11430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en-US" sz="1300" kern="0" dirty="0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rPr>
              <a:t>Term, Interest Rate </a:t>
            </a:r>
          </a:p>
          <a:p>
            <a:pPr marL="571500" lvl="1" indent="-11430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en-US" sz="1300" kern="0" dirty="0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rPr>
              <a:t>Interest Rate, Purpose</a:t>
            </a:r>
          </a:p>
          <a:p>
            <a:pPr marL="571500" lvl="1" indent="-11430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en-US" sz="1300" kern="0" dirty="0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rPr>
              <a:t>Issue Month, Interest Rate</a:t>
            </a:r>
          </a:p>
          <a:p>
            <a:pPr lvl="1">
              <a:spcBef>
                <a:spcPts val="100"/>
              </a:spcBef>
              <a:spcAft>
                <a:spcPts val="100"/>
              </a:spcAft>
            </a:pPr>
            <a:endParaRPr lang="en-US" sz="1300" kern="0" dirty="0">
              <a:solidFill>
                <a:schemeClr val="tx1">
                  <a:lumMod val="85000"/>
                  <a:lumOff val="15000"/>
                </a:schemeClr>
              </a:solidFill>
              <a:cs typeface="Arial" panose="020B0604020202020204" pitchFamily="34" charset="0"/>
            </a:endParaRPr>
          </a:p>
          <a:p>
            <a:pPr marL="571500" lvl="1" indent="-11430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endParaRPr lang="en-US" sz="1400" kern="0" dirty="0">
              <a:solidFill>
                <a:schemeClr val="tx1">
                  <a:lumMod val="85000"/>
                  <a:lumOff val="1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6E6E5E0-D877-5FDB-3C90-8D500B24E373}"/>
              </a:ext>
            </a:extLst>
          </p:cNvPr>
          <p:cNvSpPr/>
          <p:nvPr/>
        </p:nvSpPr>
        <p:spPr bwMode="auto">
          <a:xfrm>
            <a:off x="4857947" y="1311729"/>
            <a:ext cx="2199882" cy="549383"/>
          </a:xfrm>
          <a:prstGeom prst="rect">
            <a:avLst/>
          </a:prstGeom>
          <a:solidFill>
            <a:schemeClr val="accent1"/>
          </a:solidFill>
          <a:ln w="31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en-GB" sz="1600" b="1" dirty="0">
                <a:solidFill>
                  <a:schemeClr val="bg1"/>
                </a:solidFill>
              </a:rPr>
              <a:t>         BIVARIATE  </a:t>
            </a:r>
          </a:p>
          <a:p>
            <a:r>
              <a:rPr lang="en-GB" sz="1600" b="1" dirty="0">
                <a:solidFill>
                  <a:schemeClr val="bg1"/>
                </a:solidFill>
              </a:rPr>
              <a:t>          Analysis</a:t>
            </a:r>
            <a:endParaRPr kumimoji="0" lang="en-GB" sz="1600" b="1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ED626CEF-03EE-C10E-9192-4BF4289610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04383" y="1434127"/>
            <a:ext cx="373105" cy="33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>
            <a:extLst>
              <a:ext uri="{FF2B5EF4-FFF2-40B4-BE49-F238E27FC236}">
                <a16:creationId xmlns:a16="http://schemas.microsoft.com/office/drawing/2014/main" id="{745CEA9F-E5B5-7E0E-997C-6BF42B9C8A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938920" y="1419882"/>
            <a:ext cx="357770" cy="324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>
            <a:extLst>
              <a:ext uri="{FF2B5EF4-FFF2-40B4-BE49-F238E27FC236}">
                <a16:creationId xmlns:a16="http://schemas.microsoft.com/office/drawing/2014/main" id="{8A6F01FE-079F-FDA8-AAD6-46D7DAB7F0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144530" y="1458722"/>
            <a:ext cx="461620" cy="334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9181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802B4B-19F6-6D26-20F8-7148E9BBAA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itle 1">
            <a:extLst>
              <a:ext uri="{FF2B5EF4-FFF2-40B4-BE49-F238E27FC236}">
                <a16:creationId xmlns:a16="http://schemas.microsoft.com/office/drawing/2014/main" id="{DDF614AB-19A4-3DC3-E6E1-477C8FD48492}"/>
              </a:ext>
            </a:extLst>
          </p:cNvPr>
          <p:cNvSpPr txBox="1">
            <a:spLocks/>
          </p:cNvSpPr>
          <p:nvPr/>
        </p:nvSpPr>
        <p:spPr>
          <a:xfrm>
            <a:off x="481202" y="168153"/>
            <a:ext cx="9720072" cy="100069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500" dirty="0"/>
              <a:t>Data Understanding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06BCFD3-01C9-9B29-6171-A33BB8449915}"/>
              </a:ext>
            </a:extLst>
          </p:cNvPr>
          <p:cNvSpPr txBox="1"/>
          <p:nvPr/>
        </p:nvSpPr>
        <p:spPr>
          <a:xfrm>
            <a:off x="481202" y="668501"/>
            <a:ext cx="1140599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685715" fontAlgn="base">
              <a:buClr>
                <a:srgbClr val="231F20"/>
              </a:buClr>
              <a:defRPr/>
            </a:pPr>
            <a:r>
              <a:rPr lang="en-IN" sz="2000" dirty="0"/>
              <a:t>After the basic clean up (nulls, duplicates), a comprehensive assessment done to identify other columns that need to be removed. Snapshot of the assessment below</a:t>
            </a:r>
            <a:endParaRPr lang="en-IN" sz="2000" dirty="0">
              <a:cs typeface="Arial" panose="020B0604020202020204" pitchFamily="34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1343C4D-6313-E817-2E4D-79F82CD5F0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9117406"/>
              </p:ext>
            </p:extLst>
          </p:nvPr>
        </p:nvGraphicFramePr>
        <p:xfrm>
          <a:off x="481202" y="1376382"/>
          <a:ext cx="11229595" cy="48243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1526">
                  <a:extLst>
                    <a:ext uri="{9D8B030D-6E8A-4147-A177-3AD203B41FA5}">
                      <a16:colId xmlns:a16="http://schemas.microsoft.com/office/drawing/2014/main" val="3330411465"/>
                    </a:ext>
                  </a:extLst>
                </a:gridCol>
                <a:gridCol w="7258322">
                  <a:extLst>
                    <a:ext uri="{9D8B030D-6E8A-4147-A177-3AD203B41FA5}">
                      <a16:colId xmlns:a16="http://schemas.microsoft.com/office/drawing/2014/main" val="2087831145"/>
                    </a:ext>
                  </a:extLst>
                </a:gridCol>
                <a:gridCol w="3309747">
                  <a:extLst>
                    <a:ext uri="{9D8B030D-6E8A-4147-A177-3AD203B41FA5}">
                      <a16:colId xmlns:a16="http://schemas.microsoft.com/office/drawing/2014/main" val="1296317214"/>
                    </a:ext>
                  </a:extLst>
                </a:gridCol>
              </a:tblGrid>
              <a:tr h="374762">
                <a:tc>
                  <a:txBody>
                    <a:bodyPr/>
                    <a:lstStyle/>
                    <a:p>
                      <a:r>
                        <a:rPr lang="en-US" dirty="0"/>
                        <a:t>Sr 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Column Names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Remarks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316497"/>
                  </a:ext>
                </a:extLst>
              </a:tr>
              <a:tr h="296537"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i="1" dirty="0">
                          <a:effectLst/>
                        </a:rPr>
                        <a:t>id, member_id 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Not required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5977854"/>
                  </a:ext>
                </a:extLst>
              </a:tr>
              <a:tr h="296537"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i="1" dirty="0">
                          <a:effectLst/>
                        </a:rPr>
                        <a:t>acc_now_delinq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Empty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8155571"/>
                  </a:ext>
                </a:extLst>
              </a:tr>
              <a:tr h="296537"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i="1" dirty="0">
                          <a:effectLst/>
                        </a:rPr>
                        <a:t>pymnt_plan, initial_list_status 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i="1" dirty="0">
                          <a:effectLst/>
                        </a:rPr>
                        <a:t>fixed value as n &amp; f respectively for all</a:t>
                      </a:r>
                      <a:r>
                        <a:rPr lang="en-IN" sz="1400" dirty="0"/>
                        <a:t> 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5297973"/>
                  </a:ext>
                </a:extLst>
              </a:tr>
              <a:tr h="296537"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i="1" dirty="0">
                          <a:effectLst/>
                        </a:rPr>
                        <a:t>url, desc, emp_title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Not useful for analysis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900439"/>
                  </a:ext>
                </a:extLst>
              </a:tr>
              <a:tr h="296537"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i="1" dirty="0">
                          <a:effectLst/>
                        </a:rPr>
                        <a:t>title 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Too many distinct values, not useful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6241240"/>
                  </a:ext>
                </a:extLst>
              </a:tr>
              <a:tr h="296537">
                <a:tc>
                  <a:txBody>
                    <a:bodyPr/>
                    <a:lstStyle/>
                    <a:p>
                      <a:r>
                        <a:rPr lang="en-US" sz="1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i="1" dirty="0">
                          <a:effectLst/>
                        </a:rPr>
                        <a:t>zip_code 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Full info not available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3629369"/>
                  </a:ext>
                </a:extLst>
              </a:tr>
              <a:tr h="296537">
                <a:tc>
                  <a:txBody>
                    <a:bodyPr/>
                    <a:lstStyle/>
                    <a:p>
                      <a:r>
                        <a:rPr lang="en-US" sz="1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i="1" dirty="0">
                          <a:effectLst/>
                        </a:rPr>
                        <a:t>mths_since_last_delinq 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Only partial info available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6946610"/>
                  </a:ext>
                </a:extLst>
              </a:tr>
              <a:tr h="296537">
                <a:tc>
                  <a:txBody>
                    <a:bodyPr/>
                    <a:lstStyle/>
                    <a:p>
                      <a:r>
                        <a:rPr lang="en-US" sz="1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i="1" dirty="0">
                          <a:effectLst/>
                        </a:rPr>
                        <a:t>mths_since_last_record 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Approx 10% only has values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1499899"/>
                  </a:ext>
                </a:extLst>
              </a:tr>
              <a:tr h="296537">
                <a:tc>
                  <a:txBody>
                    <a:bodyPr/>
                    <a:lstStyle/>
                    <a:p>
                      <a:r>
                        <a:rPr lang="en-US" sz="14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i="1" dirty="0">
                          <a:effectLst/>
                        </a:rPr>
                        <a:t>revol_bal, out_prncp, out_prncp_inv, total_pymnt, total_pymnt_inv 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Not useful for defaulter analysis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5766531"/>
                  </a:ext>
                </a:extLst>
              </a:tr>
              <a:tr h="377689">
                <a:tc>
                  <a:txBody>
                    <a:bodyPr/>
                    <a:lstStyle/>
                    <a:p>
                      <a:r>
                        <a:rPr lang="en-US" sz="14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i="1" dirty="0">
                          <a:effectLst/>
                        </a:rPr>
                        <a:t>total_rec_prncp, total_rec_int, total_rec_late_fee, recoveries, collection_recovery_fee 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Not useful for defaulter analysis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1861979"/>
                  </a:ext>
                </a:extLst>
              </a:tr>
              <a:tr h="414342">
                <a:tc>
                  <a:txBody>
                    <a:bodyPr/>
                    <a:lstStyle/>
                    <a:p>
                      <a:r>
                        <a:rPr lang="en-US" sz="14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i="1" dirty="0">
                          <a:effectLst/>
                        </a:rPr>
                        <a:t>last_pymnt_d, last_credit_pull_d, last_pymnt_amnt, next_pymnt_d, chargeoff_within_12_mths 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Not useful for defaulter analysis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6985498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r>
                        <a:rPr lang="en-US" sz="14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i="1" dirty="0">
                          <a:effectLst/>
                        </a:rPr>
                        <a:t>collections_12_mths_ex_med, policy code, acc_now_delinq, delinq_amnt, tax_liens , application_type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Only 1 value in the columns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779198"/>
                  </a:ext>
                </a:extLst>
              </a:tr>
              <a:tr h="504113">
                <a:tc>
                  <a:txBody>
                    <a:bodyPr/>
                    <a:lstStyle/>
                    <a:p>
                      <a:r>
                        <a:rPr lang="en-US" sz="14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i="1" dirty="0">
                          <a:effectLst/>
                        </a:rPr>
                        <a:t>addr_state 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State info will not help in identifying likely defaulters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39694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58801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42C058-B2A4-7822-FFDE-3596FEC249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itle 1">
            <a:extLst>
              <a:ext uri="{FF2B5EF4-FFF2-40B4-BE49-F238E27FC236}">
                <a16:creationId xmlns:a16="http://schemas.microsoft.com/office/drawing/2014/main" id="{B810B991-156A-EB43-3317-A4E03F7E6CF7}"/>
              </a:ext>
            </a:extLst>
          </p:cNvPr>
          <p:cNvSpPr txBox="1">
            <a:spLocks/>
          </p:cNvSpPr>
          <p:nvPr/>
        </p:nvSpPr>
        <p:spPr>
          <a:xfrm>
            <a:off x="481202" y="311033"/>
            <a:ext cx="9720072" cy="100069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500" dirty="0"/>
              <a:t>Data Preparation To Aid Analysis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19C2B77-6EDB-394A-8D5B-5BEDA3B9C7B7}"/>
              </a:ext>
            </a:extLst>
          </p:cNvPr>
          <p:cNvSpPr txBox="1"/>
          <p:nvPr/>
        </p:nvSpPr>
        <p:spPr>
          <a:xfrm>
            <a:off x="1366410" y="1311729"/>
            <a:ext cx="7463266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defTabSz="685715" fontAlgn="base">
              <a:buClr>
                <a:srgbClr val="231F20"/>
              </a:buClr>
              <a:buFont typeface="Wingdings" pitchFamily="2" charset="2"/>
              <a:buChar char="q"/>
              <a:defRPr/>
            </a:pPr>
            <a:r>
              <a:rPr lang="en-IN" sz="2800" dirty="0">
                <a:cs typeface="Arial" panose="020B0604020202020204" pitchFamily="34" charset="0"/>
              </a:rPr>
              <a:t>Data Standardization</a:t>
            </a:r>
          </a:p>
          <a:p>
            <a:pPr marL="457200" indent="-457200" defTabSz="685715" fontAlgn="base">
              <a:buClr>
                <a:srgbClr val="231F20"/>
              </a:buClr>
              <a:buFont typeface="Wingdings" pitchFamily="2" charset="2"/>
              <a:buChar char="q"/>
              <a:defRPr/>
            </a:pPr>
            <a:endParaRPr lang="en-IN" sz="2800" dirty="0">
              <a:cs typeface="Arial" panose="020B0604020202020204" pitchFamily="34" charset="0"/>
            </a:endParaRPr>
          </a:p>
          <a:p>
            <a:pPr marL="457200" indent="-457200" defTabSz="685715" fontAlgn="base">
              <a:buClr>
                <a:srgbClr val="231F20"/>
              </a:buClr>
              <a:buFont typeface="Wingdings" pitchFamily="2" charset="2"/>
              <a:buChar char="q"/>
              <a:defRPr/>
            </a:pPr>
            <a:r>
              <a:rPr lang="en-IN" sz="2800" dirty="0">
                <a:cs typeface="Arial" panose="020B0604020202020204" pitchFamily="34" charset="0"/>
              </a:rPr>
              <a:t>Data Format Conversion</a:t>
            </a:r>
          </a:p>
          <a:p>
            <a:pPr marL="457200" indent="-457200" defTabSz="685715" fontAlgn="base">
              <a:buClr>
                <a:srgbClr val="231F20"/>
              </a:buClr>
              <a:buFont typeface="Wingdings" pitchFamily="2" charset="2"/>
              <a:buChar char="q"/>
              <a:defRPr/>
            </a:pPr>
            <a:endParaRPr lang="en-IN" sz="2800" dirty="0">
              <a:cs typeface="Arial" panose="020B0604020202020204" pitchFamily="34" charset="0"/>
            </a:endParaRPr>
          </a:p>
          <a:p>
            <a:pPr marL="457200" indent="-457200" defTabSz="685715" fontAlgn="base">
              <a:buClr>
                <a:srgbClr val="231F20"/>
              </a:buClr>
              <a:buFont typeface="Wingdings" pitchFamily="2" charset="2"/>
              <a:buChar char="q"/>
              <a:defRPr/>
            </a:pPr>
            <a:r>
              <a:rPr lang="en-IN" sz="2800" dirty="0">
                <a:cs typeface="Arial" panose="020B0604020202020204" pitchFamily="34" charset="0"/>
              </a:rPr>
              <a:t>Data Binning / Bucketing</a:t>
            </a:r>
          </a:p>
          <a:p>
            <a:pPr marL="457200" indent="-457200" defTabSz="685715" fontAlgn="base">
              <a:buClr>
                <a:srgbClr val="231F20"/>
              </a:buClr>
              <a:buFont typeface="Wingdings" pitchFamily="2" charset="2"/>
              <a:buChar char="q"/>
              <a:defRPr/>
            </a:pPr>
            <a:endParaRPr lang="en-IN" sz="2800" dirty="0">
              <a:cs typeface="Arial" panose="020B0604020202020204" pitchFamily="34" charset="0"/>
            </a:endParaRPr>
          </a:p>
          <a:p>
            <a:pPr marL="457200" indent="-457200" defTabSz="685715" fontAlgn="base">
              <a:buClr>
                <a:srgbClr val="231F20"/>
              </a:buClr>
              <a:buFont typeface="Wingdings" pitchFamily="2" charset="2"/>
              <a:buChar char="q"/>
              <a:defRPr/>
            </a:pPr>
            <a:r>
              <a:rPr lang="en-IN" sz="2800" dirty="0">
                <a:cs typeface="Arial" panose="020B0604020202020204" pitchFamily="34" charset="0"/>
              </a:rPr>
              <a:t>Data Derivation</a:t>
            </a:r>
          </a:p>
          <a:p>
            <a:pPr marL="457200" indent="-457200" defTabSz="685715" fontAlgn="base">
              <a:buClr>
                <a:srgbClr val="231F20"/>
              </a:buClr>
              <a:buFont typeface="Wingdings" pitchFamily="2" charset="2"/>
              <a:buChar char="q"/>
              <a:defRPr/>
            </a:pPr>
            <a:endParaRPr lang="en-IN" sz="2800" dirty="0">
              <a:cs typeface="Arial" panose="020B0604020202020204" pitchFamily="34" charset="0"/>
            </a:endParaRPr>
          </a:p>
          <a:p>
            <a:pPr marL="457200" indent="-457200" defTabSz="685715" fontAlgn="base">
              <a:buClr>
                <a:srgbClr val="231F20"/>
              </a:buClr>
              <a:buFont typeface="Wingdings" pitchFamily="2" charset="2"/>
              <a:buChar char="q"/>
              <a:defRPr/>
            </a:pPr>
            <a:r>
              <a:rPr lang="en-IN" sz="2800" dirty="0">
                <a:cs typeface="Arial" panose="020B0604020202020204" pitchFamily="34" charset="0"/>
              </a:rPr>
              <a:t>Data Visualization</a:t>
            </a:r>
          </a:p>
        </p:txBody>
      </p:sp>
    </p:spTree>
    <p:extLst>
      <p:ext uri="{BB962C8B-B14F-4D97-AF65-F5344CB8AC3E}">
        <p14:creationId xmlns:p14="http://schemas.microsoft.com/office/powerpoint/2010/main" val="4062621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9919B6-B5D7-D79B-7941-130C6AE9F3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itle 1">
            <a:extLst>
              <a:ext uri="{FF2B5EF4-FFF2-40B4-BE49-F238E27FC236}">
                <a16:creationId xmlns:a16="http://schemas.microsoft.com/office/drawing/2014/main" id="{DA10E1E2-812A-6A87-5FB6-22A799738B7E}"/>
              </a:ext>
            </a:extLst>
          </p:cNvPr>
          <p:cNvSpPr txBox="1">
            <a:spLocks/>
          </p:cNvSpPr>
          <p:nvPr/>
        </p:nvSpPr>
        <p:spPr>
          <a:xfrm>
            <a:off x="420335" y="286031"/>
            <a:ext cx="9720072" cy="569136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500" dirty="0"/>
              <a:t>Univariate Data Analysis</a:t>
            </a:r>
          </a:p>
        </p:txBody>
      </p:sp>
      <p:sp>
        <p:nvSpPr>
          <p:cNvPr id="5" name="Oval 8">
            <a:extLst>
              <a:ext uri="{FF2B5EF4-FFF2-40B4-BE49-F238E27FC236}">
                <a16:creationId xmlns:a16="http://schemas.microsoft.com/office/drawing/2014/main" id="{CA1CC0F3-7146-43E8-56E4-12B85F5B60C6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1073278" y="2642413"/>
            <a:ext cx="61235" cy="6086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685783">
              <a:defRPr/>
            </a:pPr>
            <a:endParaRPr lang="en-US" sz="1300" dirty="0">
              <a:solidFill>
                <a:srgbClr val="231F2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Freeform 9">
            <a:extLst>
              <a:ext uri="{FF2B5EF4-FFF2-40B4-BE49-F238E27FC236}">
                <a16:creationId xmlns:a16="http://schemas.microsoft.com/office/drawing/2014/main" id="{4CB50BDD-9762-4FE2-8715-BDE1DE5E2D67}"/>
              </a:ext>
            </a:extLst>
          </p:cNvPr>
          <p:cNvSpPr>
            <a:spLocks noEditPoints="1"/>
          </p:cNvSpPr>
          <p:nvPr/>
        </p:nvSpPr>
        <p:spPr bwMode="auto">
          <a:xfrm rot="5400000">
            <a:off x="522009" y="1877184"/>
            <a:ext cx="983942" cy="818920"/>
          </a:xfrm>
          <a:custGeom>
            <a:avLst/>
            <a:gdLst>
              <a:gd name="T0" fmla="*/ 2117 w 2119"/>
              <a:gd name="T1" fmla="*/ 892 h 1778"/>
              <a:gd name="T2" fmla="*/ 2052 w 2119"/>
              <a:gd name="T3" fmla="*/ 824 h 1778"/>
              <a:gd name="T4" fmla="*/ 1799 w 2119"/>
              <a:gd name="T5" fmla="*/ 824 h 1778"/>
              <a:gd name="T6" fmla="*/ 1767 w 2119"/>
              <a:gd name="T7" fmla="*/ 794 h 1778"/>
              <a:gd name="T8" fmla="*/ 1513 w 2119"/>
              <a:gd name="T9" fmla="*/ 262 h 1778"/>
              <a:gd name="T10" fmla="*/ 874 w 2119"/>
              <a:gd name="T11" fmla="*/ 3 h 1778"/>
              <a:gd name="T12" fmla="*/ 260 w 2119"/>
              <a:gd name="T13" fmla="*/ 262 h 1778"/>
              <a:gd name="T14" fmla="*/ 0 w 2119"/>
              <a:gd name="T15" fmla="*/ 889 h 1778"/>
              <a:gd name="T16" fmla="*/ 260 w 2119"/>
              <a:gd name="T17" fmla="*/ 1515 h 1778"/>
              <a:gd name="T18" fmla="*/ 873 w 2119"/>
              <a:gd name="T19" fmla="*/ 1775 h 1778"/>
              <a:gd name="T20" fmla="*/ 1509 w 2119"/>
              <a:gd name="T21" fmla="*/ 1518 h 1778"/>
              <a:gd name="T22" fmla="*/ 1725 w 2119"/>
              <a:gd name="T23" fmla="*/ 1174 h 1778"/>
              <a:gd name="T24" fmla="*/ 1756 w 2119"/>
              <a:gd name="T25" fmla="*/ 1152 h 1778"/>
              <a:gd name="T26" fmla="*/ 1800 w 2119"/>
              <a:gd name="T27" fmla="*/ 1152 h 1778"/>
              <a:gd name="T28" fmla="*/ 1865 w 2119"/>
              <a:gd name="T29" fmla="*/ 1084 h 1778"/>
              <a:gd name="T30" fmla="*/ 1798 w 2119"/>
              <a:gd name="T31" fmla="*/ 1020 h 1778"/>
              <a:gd name="T32" fmla="*/ 1798 w 2119"/>
              <a:gd name="T33" fmla="*/ 1020 h 1778"/>
              <a:gd name="T34" fmla="*/ 1767 w 2119"/>
              <a:gd name="T35" fmla="*/ 985 h 1778"/>
              <a:gd name="T36" fmla="*/ 1767 w 2119"/>
              <a:gd name="T37" fmla="*/ 984 h 1778"/>
              <a:gd name="T38" fmla="*/ 1799 w 2119"/>
              <a:gd name="T39" fmla="*/ 955 h 1778"/>
              <a:gd name="T40" fmla="*/ 2050 w 2119"/>
              <a:gd name="T41" fmla="*/ 955 h 1778"/>
              <a:gd name="T42" fmla="*/ 2117 w 2119"/>
              <a:gd name="T43" fmla="*/ 892 h 1778"/>
              <a:gd name="T44" fmla="*/ 1641 w 2119"/>
              <a:gd name="T45" fmla="*/ 889 h 1778"/>
              <a:gd name="T46" fmla="*/ 1420 w 2119"/>
              <a:gd name="T47" fmla="*/ 1422 h 1778"/>
              <a:gd name="T48" fmla="*/ 886 w 2119"/>
              <a:gd name="T49" fmla="*/ 1643 h 1778"/>
              <a:gd name="T50" fmla="*/ 353 w 2119"/>
              <a:gd name="T51" fmla="*/ 1422 h 1778"/>
              <a:gd name="T52" fmla="*/ 132 w 2119"/>
              <a:gd name="T53" fmla="*/ 889 h 1778"/>
              <a:gd name="T54" fmla="*/ 353 w 2119"/>
              <a:gd name="T55" fmla="*/ 355 h 1778"/>
              <a:gd name="T56" fmla="*/ 886 w 2119"/>
              <a:gd name="T57" fmla="*/ 134 h 1778"/>
              <a:gd name="T58" fmla="*/ 1420 w 2119"/>
              <a:gd name="T59" fmla="*/ 355 h 1778"/>
              <a:gd name="T60" fmla="*/ 1641 w 2119"/>
              <a:gd name="T61" fmla="*/ 889 h 17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2119" h="1778">
                <a:moveTo>
                  <a:pt x="2117" y="892"/>
                </a:moveTo>
                <a:cubicBezTo>
                  <a:pt x="2119" y="854"/>
                  <a:pt x="2089" y="824"/>
                  <a:pt x="2052" y="824"/>
                </a:cubicBezTo>
                <a:cubicBezTo>
                  <a:pt x="1799" y="824"/>
                  <a:pt x="1799" y="824"/>
                  <a:pt x="1799" y="824"/>
                </a:cubicBezTo>
                <a:cubicBezTo>
                  <a:pt x="1783" y="824"/>
                  <a:pt x="1769" y="811"/>
                  <a:pt x="1767" y="794"/>
                </a:cubicBezTo>
                <a:cubicBezTo>
                  <a:pt x="1746" y="593"/>
                  <a:pt x="1657" y="407"/>
                  <a:pt x="1513" y="262"/>
                </a:cubicBezTo>
                <a:cubicBezTo>
                  <a:pt x="1344" y="93"/>
                  <a:pt x="1113" y="0"/>
                  <a:pt x="874" y="3"/>
                </a:cubicBezTo>
                <a:cubicBezTo>
                  <a:pt x="642" y="6"/>
                  <a:pt x="424" y="98"/>
                  <a:pt x="260" y="262"/>
                </a:cubicBezTo>
                <a:cubicBezTo>
                  <a:pt x="92" y="430"/>
                  <a:pt x="0" y="652"/>
                  <a:pt x="0" y="889"/>
                </a:cubicBezTo>
                <a:cubicBezTo>
                  <a:pt x="0" y="1125"/>
                  <a:pt x="92" y="1348"/>
                  <a:pt x="260" y="1515"/>
                </a:cubicBezTo>
                <a:cubicBezTo>
                  <a:pt x="424" y="1679"/>
                  <a:pt x="641" y="1771"/>
                  <a:pt x="873" y="1775"/>
                </a:cubicBezTo>
                <a:cubicBezTo>
                  <a:pt x="1111" y="1778"/>
                  <a:pt x="1341" y="1685"/>
                  <a:pt x="1509" y="1518"/>
                </a:cubicBezTo>
                <a:cubicBezTo>
                  <a:pt x="1609" y="1420"/>
                  <a:pt x="1682" y="1302"/>
                  <a:pt x="1725" y="1174"/>
                </a:cubicBezTo>
                <a:cubicBezTo>
                  <a:pt x="1730" y="1161"/>
                  <a:pt x="1742" y="1152"/>
                  <a:pt x="1756" y="1152"/>
                </a:cubicBezTo>
                <a:cubicBezTo>
                  <a:pt x="1800" y="1152"/>
                  <a:pt x="1800" y="1152"/>
                  <a:pt x="1800" y="1152"/>
                </a:cubicBezTo>
                <a:cubicBezTo>
                  <a:pt x="1837" y="1152"/>
                  <a:pt x="1867" y="1121"/>
                  <a:pt x="1865" y="1084"/>
                </a:cubicBezTo>
                <a:cubicBezTo>
                  <a:pt x="1864" y="1048"/>
                  <a:pt x="1834" y="1020"/>
                  <a:pt x="1798" y="1020"/>
                </a:cubicBezTo>
                <a:cubicBezTo>
                  <a:pt x="1798" y="1020"/>
                  <a:pt x="1798" y="1020"/>
                  <a:pt x="1798" y="1020"/>
                </a:cubicBezTo>
                <a:cubicBezTo>
                  <a:pt x="1779" y="1020"/>
                  <a:pt x="1765" y="1004"/>
                  <a:pt x="1767" y="985"/>
                </a:cubicBezTo>
                <a:cubicBezTo>
                  <a:pt x="1767" y="985"/>
                  <a:pt x="1767" y="984"/>
                  <a:pt x="1767" y="984"/>
                </a:cubicBezTo>
                <a:cubicBezTo>
                  <a:pt x="1769" y="967"/>
                  <a:pt x="1783" y="955"/>
                  <a:pt x="1799" y="955"/>
                </a:cubicBezTo>
                <a:cubicBezTo>
                  <a:pt x="2050" y="955"/>
                  <a:pt x="2050" y="955"/>
                  <a:pt x="2050" y="955"/>
                </a:cubicBezTo>
                <a:cubicBezTo>
                  <a:pt x="2086" y="955"/>
                  <a:pt x="2116" y="927"/>
                  <a:pt x="2117" y="892"/>
                </a:cubicBezTo>
                <a:close/>
                <a:moveTo>
                  <a:pt x="1641" y="889"/>
                </a:moveTo>
                <a:cubicBezTo>
                  <a:pt x="1641" y="1090"/>
                  <a:pt x="1562" y="1280"/>
                  <a:pt x="1420" y="1422"/>
                </a:cubicBezTo>
                <a:cubicBezTo>
                  <a:pt x="1277" y="1565"/>
                  <a:pt x="1088" y="1643"/>
                  <a:pt x="886" y="1643"/>
                </a:cubicBezTo>
                <a:cubicBezTo>
                  <a:pt x="685" y="1643"/>
                  <a:pt x="495" y="1565"/>
                  <a:pt x="353" y="1422"/>
                </a:cubicBezTo>
                <a:cubicBezTo>
                  <a:pt x="210" y="1280"/>
                  <a:pt x="132" y="1090"/>
                  <a:pt x="132" y="889"/>
                </a:cubicBezTo>
                <a:cubicBezTo>
                  <a:pt x="132" y="687"/>
                  <a:pt x="210" y="498"/>
                  <a:pt x="353" y="355"/>
                </a:cubicBezTo>
                <a:cubicBezTo>
                  <a:pt x="495" y="213"/>
                  <a:pt x="685" y="134"/>
                  <a:pt x="886" y="134"/>
                </a:cubicBezTo>
                <a:cubicBezTo>
                  <a:pt x="1088" y="134"/>
                  <a:pt x="1277" y="213"/>
                  <a:pt x="1420" y="355"/>
                </a:cubicBezTo>
                <a:cubicBezTo>
                  <a:pt x="1562" y="498"/>
                  <a:pt x="1641" y="687"/>
                  <a:pt x="1641" y="88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685783">
              <a:defRPr/>
            </a:pPr>
            <a:endParaRPr lang="en-US" sz="1300" dirty="0">
              <a:solidFill>
                <a:srgbClr val="231F2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Freeform 11">
            <a:extLst>
              <a:ext uri="{FF2B5EF4-FFF2-40B4-BE49-F238E27FC236}">
                <a16:creationId xmlns:a16="http://schemas.microsoft.com/office/drawing/2014/main" id="{9306FED9-5776-3D16-B5A8-D240A5F7347C}"/>
              </a:ext>
            </a:extLst>
          </p:cNvPr>
          <p:cNvSpPr>
            <a:spLocks/>
          </p:cNvSpPr>
          <p:nvPr/>
        </p:nvSpPr>
        <p:spPr bwMode="auto">
          <a:xfrm rot="5400000">
            <a:off x="662572" y="1857331"/>
            <a:ext cx="702816" cy="697189"/>
          </a:xfrm>
          <a:custGeom>
            <a:avLst/>
            <a:gdLst>
              <a:gd name="T0" fmla="*/ 758 w 1516"/>
              <a:gd name="T1" fmla="*/ 0 h 1516"/>
              <a:gd name="T2" fmla="*/ 1294 w 1516"/>
              <a:gd name="T3" fmla="*/ 222 h 1516"/>
              <a:gd name="T4" fmla="*/ 1516 w 1516"/>
              <a:gd name="T5" fmla="*/ 758 h 1516"/>
              <a:gd name="T6" fmla="*/ 1294 w 1516"/>
              <a:gd name="T7" fmla="*/ 1294 h 1516"/>
              <a:gd name="T8" fmla="*/ 758 w 1516"/>
              <a:gd name="T9" fmla="*/ 1516 h 1516"/>
              <a:gd name="T10" fmla="*/ 222 w 1516"/>
              <a:gd name="T11" fmla="*/ 1294 h 1516"/>
              <a:gd name="T12" fmla="*/ 0 w 1516"/>
              <a:gd name="T13" fmla="*/ 758 h 1516"/>
              <a:gd name="T14" fmla="*/ 222 w 1516"/>
              <a:gd name="T15" fmla="*/ 222 h 1516"/>
              <a:gd name="T16" fmla="*/ 758 w 1516"/>
              <a:gd name="T17" fmla="*/ 0 h 15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16" h="1516">
                <a:moveTo>
                  <a:pt x="758" y="0"/>
                </a:moveTo>
                <a:cubicBezTo>
                  <a:pt x="961" y="0"/>
                  <a:pt x="1151" y="79"/>
                  <a:pt x="1294" y="222"/>
                </a:cubicBezTo>
                <a:cubicBezTo>
                  <a:pt x="1437" y="365"/>
                  <a:pt x="1516" y="556"/>
                  <a:pt x="1516" y="758"/>
                </a:cubicBezTo>
                <a:cubicBezTo>
                  <a:pt x="1516" y="961"/>
                  <a:pt x="1437" y="1151"/>
                  <a:pt x="1294" y="1294"/>
                </a:cubicBezTo>
                <a:cubicBezTo>
                  <a:pt x="1151" y="1437"/>
                  <a:pt x="961" y="1516"/>
                  <a:pt x="758" y="1516"/>
                </a:cubicBezTo>
                <a:cubicBezTo>
                  <a:pt x="556" y="1516"/>
                  <a:pt x="365" y="1437"/>
                  <a:pt x="222" y="1294"/>
                </a:cubicBezTo>
                <a:cubicBezTo>
                  <a:pt x="79" y="1151"/>
                  <a:pt x="0" y="961"/>
                  <a:pt x="0" y="758"/>
                </a:cubicBezTo>
                <a:cubicBezTo>
                  <a:pt x="0" y="556"/>
                  <a:pt x="79" y="365"/>
                  <a:pt x="222" y="222"/>
                </a:cubicBezTo>
                <a:cubicBezTo>
                  <a:pt x="365" y="79"/>
                  <a:pt x="556" y="0"/>
                  <a:pt x="758" y="0"/>
                </a:cubicBezTo>
                <a:close/>
              </a:path>
            </a:pathLst>
          </a:custGeom>
          <a:solidFill>
            <a:srgbClr val="F4F5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685783">
              <a:defRPr/>
            </a:pPr>
            <a:endParaRPr lang="en-US" sz="1300" dirty="0">
              <a:solidFill>
                <a:srgbClr val="231F2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B0A8D3F-9B8E-E1AE-BE62-AB16B198FD7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826778" y="1988816"/>
            <a:ext cx="413500" cy="36556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6685763-75C9-6AC9-47D3-DCC7039E7A30}"/>
              </a:ext>
            </a:extLst>
          </p:cNvPr>
          <p:cNvSpPr txBox="1"/>
          <p:nvPr/>
        </p:nvSpPr>
        <p:spPr>
          <a:xfrm>
            <a:off x="1584834" y="1964832"/>
            <a:ext cx="1747868" cy="397545"/>
          </a:xfrm>
          <a:prstGeom prst="rect">
            <a:avLst/>
          </a:prstGeom>
          <a:noFill/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4450" tIns="44450" rIns="44450" bIns="44450" numCol="1" rtlCol="0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marR="0" indent="0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  <a:defRPr kumimoji="0" sz="1100" b="1" i="1" u="none" strike="noStrike" cap="none" normalizeH="0" baseline="0">
                <a:ln>
                  <a:noFill/>
                </a:ln>
                <a:effectLst/>
                <a:latin typeface="Arial" pitchFamily="34" charset="0"/>
              </a:defRPr>
            </a:lvl1pPr>
          </a:lstStyle>
          <a:p>
            <a:pPr defTabSz="914378">
              <a:defRPr/>
            </a:pPr>
            <a:r>
              <a:rPr lang="en-US" sz="2000" i="0" dirty="0">
                <a:solidFill>
                  <a:srgbClr val="231F20"/>
                </a:solidFill>
                <a:latin typeface="+mn-lt"/>
                <a:cs typeface="Calibri" panose="020F0502020204030204" pitchFamily="34" charset="0"/>
              </a:rPr>
              <a:t>Key Inference</a:t>
            </a:r>
            <a:endParaRPr lang="en-US" sz="2000" i="0" dirty="0">
              <a:solidFill>
                <a:srgbClr val="FF0000"/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D691B52-F252-76D6-4B5A-82DD71D41146}"/>
              </a:ext>
            </a:extLst>
          </p:cNvPr>
          <p:cNvSpPr txBox="1"/>
          <p:nvPr/>
        </p:nvSpPr>
        <p:spPr>
          <a:xfrm>
            <a:off x="420335" y="674364"/>
            <a:ext cx="669112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685715" fontAlgn="base">
              <a:buClr>
                <a:srgbClr val="231F20"/>
              </a:buClr>
              <a:defRPr/>
            </a:pPr>
            <a:r>
              <a:rPr lang="en-IN" sz="2800" dirty="0"/>
              <a:t>L</a:t>
            </a:r>
            <a:r>
              <a:rPr lang="en-IN" sz="2800" dirty="0">
                <a:effectLst/>
              </a:rPr>
              <a:t>oans against Grade</a:t>
            </a:r>
            <a:endParaRPr lang="en-IN" sz="2800" dirty="0">
              <a:cs typeface="Arial" panose="020B0604020202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4D4D94A-7737-90FA-2CD5-E3C184D1150A}"/>
              </a:ext>
            </a:extLst>
          </p:cNvPr>
          <p:cNvSpPr/>
          <p:nvPr/>
        </p:nvSpPr>
        <p:spPr>
          <a:xfrm>
            <a:off x="604519" y="2914650"/>
            <a:ext cx="3975539" cy="116473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</a:rPr>
              <a:t>Large number of loans are taken with higher grades </a:t>
            </a:r>
          </a:p>
        </p:txBody>
      </p:sp>
      <p:pic>
        <p:nvPicPr>
          <p:cNvPr id="2" name="Picture 2" descr="No description has been provided for this image">
            <a:extLst>
              <a:ext uri="{FF2B5EF4-FFF2-40B4-BE49-F238E27FC236}">
                <a16:creationId xmlns:a16="http://schemas.microsoft.com/office/drawing/2014/main" id="{95114136-65B2-C118-D235-70DDDD18DC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0058" y="1585917"/>
            <a:ext cx="7523362" cy="4597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88938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9B28AE-E99A-64B4-5A25-B678A1C445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itle 1">
            <a:extLst>
              <a:ext uri="{FF2B5EF4-FFF2-40B4-BE49-F238E27FC236}">
                <a16:creationId xmlns:a16="http://schemas.microsoft.com/office/drawing/2014/main" id="{0AEBFCA9-7079-6B03-52CE-403E7FCEDD0F}"/>
              </a:ext>
            </a:extLst>
          </p:cNvPr>
          <p:cNvSpPr txBox="1">
            <a:spLocks/>
          </p:cNvSpPr>
          <p:nvPr/>
        </p:nvSpPr>
        <p:spPr>
          <a:xfrm>
            <a:off x="420335" y="286031"/>
            <a:ext cx="9720072" cy="569136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500" dirty="0"/>
              <a:t>Univariate Data Analysis</a:t>
            </a:r>
          </a:p>
        </p:txBody>
      </p:sp>
      <p:sp>
        <p:nvSpPr>
          <p:cNvPr id="5" name="Oval 8">
            <a:extLst>
              <a:ext uri="{FF2B5EF4-FFF2-40B4-BE49-F238E27FC236}">
                <a16:creationId xmlns:a16="http://schemas.microsoft.com/office/drawing/2014/main" id="{B2794FBA-ABFB-55AB-5BB5-B25DFC097ADF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1073278" y="2642413"/>
            <a:ext cx="61235" cy="6086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685783">
              <a:defRPr/>
            </a:pPr>
            <a:endParaRPr lang="en-US" sz="1300" dirty="0">
              <a:solidFill>
                <a:srgbClr val="231F2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Freeform 9">
            <a:extLst>
              <a:ext uri="{FF2B5EF4-FFF2-40B4-BE49-F238E27FC236}">
                <a16:creationId xmlns:a16="http://schemas.microsoft.com/office/drawing/2014/main" id="{441FCC3C-1B2C-9865-1DDA-D572ED27165D}"/>
              </a:ext>
            </a:extLst>
          </p:cNvPr>
          <p:cNvSpPr>
            <a:spLocks noEditPoints="1"/>
          </p:cNvSpPr>
          <p:nvPr/>
        </p:nvSpPr>
        <p:spPr bwMode="auto">
          <a:xfrm rot="5400000">
            <a:off x="522009" y="1877184"/>
            <a:ext cx="983942" cy="818920"/>
          </a:xfrm>
          <a:custGeom>
            <a:avLst/>
            <a:gdLst>
              <a:gd name="T0" fmla="*/ 2117 w 2119"/>
              <a:gd name="T1" fmla="*/ 892 h 1778"/>
              <a:gd name="T2" fmla="*/ 2052 w 2119"/>
              <a:gd name="T3" fmla="*/ 824 h 1778"/>
              <a:gd name="T4" fmla="*/ 1799 w 2119"/>
              <a:gd name="T5" fmla="*/ 824 h 1778"/>
              <a:gd name="T6" fmla="*/ 1767 w 2119"/>
              <a:gd name="T7" fmla="*/ 794 h 1778"/>
              <a:gd name="T8" fmla="*/ 1513 w 2119"/>
              <a:gd name="T9" fmla="*/ 262 h 1778"/>
              <a:gd name="T10" fmla="*/ 874 w 2119"/>
              <a:gd name="T11" fmla="*/ 3 h 1778"/>
              <a:gd name="T12" fmla="*/ 260 w 2119"/>
              <a:gd name="T13" fmla="*/ 262 h 1778"/>
              <a:gd name="T14" fmla="*/ 0 w 2119"/>
              <a:gd name="T15" fmla="*/ 889 h 1778"/>
              <a:gd name="T16" fmla="*/ 260 w 2119"/>
              <a:gd name="T17" fmla="*/ 1515 h 1778"/>
              <a:gd name="T18" fmla="*/ 873 w 2119"/>
              <a:gd name="T19" fmla="*/ 1775 h 1778"/>
              <a:gd name="T20" fmla="*/ 1509 w 2119"/>
              <a:gd name="T21" fmla="*/ 1518 h 1778"/>
              <a:gd name="T22" fmla="*/ 1725 w 2119"/>
              <a:gd name="T23" fmla="*/ 1174 h 1778"/>
              <a:gd name="T24" fmla="*/ 1756 w 2119"/>
              <a:gd name="T25" fmla="*/ 1152 h 1778"/>
              <a:gd name="T26" fmla="*/ 1800 w 2119"/>
              <a:gd name="T27" fmla="*/ 1152 h 1778"/>
              <a:gd name="T28" fmla="*/ 1865 w 2119"/>
              <a:gd name="T29" fmla="*/ 1084 h 1778"/>
              <a:gd name="T30" fmla="*/ 1798 w 2119"/>
              <a:gd name="T31" fmla="*/ 1020 h 1778"/>
              <a:gd name="T32" fmla="*/ 1798 w 2119"/>
              <a:gd name="T33" fmla="*/ 1020 h 1778"/>
              <a:gd name="T34" fmla="*/ 1767 w 2119"/>
              <a:gd name="T35" fmla="*/ 985 h 1778"/>
              <a:gd name="T36" fmla="*/ 1767 w 2119"/>
              <a:gd name="T37" fmla="*/ 984 h 1778"/>
              <a:gd name="T38" fmla="*/ 1799 w 2119"/>
              <a:gd name="T39" fmla="*/ 955 h 1778"/>
              <a:gd name="T40" fmla="*/ 2050 w 2119"/>
              <a:gd name="T41" fmla="*/ 955 h 1778"/>
              <a:gd name="T42" fmla="*/ 2117 w 2119"/>
              <a:gd name="T43" fmla="*/ 892 h 1778"/>
              <a:gd name="T44" fmla="*/ 1641 w 2119"/>
              <a:gd name="T45" fmla="*/ 889 h 1778"/>
              <a:gd name="T46" fmla="*/ 1420 w 2119"/>
              <a:gd name="T47" fmla="*/ 1422 h 1778"/>
              <a:gd name="T48" fmla="*/ 886 w 2119"/>
              <a:gd name="T49" fmla="*/ 1643 h 1778"/>
              <a:gd name="T50" fmla="*/ 353 w 2119"/>
              <a:gd name="T51" fmla="*/ 1422 h 1778"/>
              <a:gd name="T52" fmla="*/ 132 w 2119"/>
              <a:gd name="T53" fmla="*/ 889 h 1778"/>
              <a:gd name="T54" fmla="*/ 353 w 2119"/>
              <a:gd name="T55" fmla="*/ 355 h 1778"/>
              <a:gd name="T56" fmla="*/ 886 w 2119"/>
              <a:gd name="T57" fmla="*/ 134 h 1778"/>
              <a:gd name="T58" fmla="*/ 1420 w 2119"/>
              <a:gd name="T59" fmla="*/ 355 h 1778"/>
              <a:gd name="T60" fmla="*/ 1641 w 2119"/>
              <a:gd name="T61" fmla="*/ 889 h 17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2119" h="1778">
                <a:moveTo>
                  <a:pt x="2117" y="892"/>
                </a:moveTo>
                <a:cubicBezTo>
                  <a:pt x="2119" y="854"/>
                  <a:pt x="2089" y="824"/>
                  <a:pt x="2052" y="824"/>
                </a:cubicBezTo>
                <a:cubicBezTo>
                  <a:pt x="1799" y="824"/>
                  <a:pt x="1799" y="824"/>
                  <a:pt x="1799" y="824"/>
                </a:cubicBezTo>
                <a:cubicBezTo>
                  <a:pt x="1783" y="824"/>
                  <a:pt x="1769" y="811"/>
                  <a:pt x="1767" y="794"/>
                </a:cubicBezTo>
                <a:cubicBezTo>
                  <a:pt x="1746" y="593"/>
                  <a:pt x="1657" y="407"/>
                  <a:pt x="1513" y="262"/>
                </a:cubicBezTo>
                <a:cubicBezTo>
                  <a:pt x="1344" y="93"/>
                  <a:pt x="1113" y="0"/>
                  <a:pt x="874" y="3"/>
                </a:cubicBezTo>
                <a:cubicBezTo>
                  <a:pt x="642" y="6"/>
                  <a:pt x="424" y="98"/>
                  <a:pt x="260" y="262"/>
                </a:cubicBezTo>
                <a:cubicBezTo>
                  <a:pt x="92" y="430"/>
                  <a:pt x="0" y="652"/>
                  <a:pt x="0" y="889"/>
                </a:cubicBezTo>
                <a:cubicBezTo>
                  <a:pt x="0" y="1125"/>
                  <a:pt x="92" y="1348"/>
                  <a:pt x="260" y="1515"/>
                </a:cubicBezTo>
                <a:cubicBezTo>
                  <a:pt x="424" y="1679"/>
                  <a:pt x="641" y="1771"/>
                  <a:pt x="873" y="1775"/>
                </a:cubicBezTo>
                <a:cubicBezTo>
                  <a:pt x="1111" y="1778"/>
                  <a:pt x="1341" y="1685"/>
                  <a:pt x="1509" y="1518"/>
                </a:cubicBezTo>
                <a:cubicBezTo>
                  <a:pt x="1609" y="1420"/>
                  <a:pt x="1682" y="1302"/>
                  <a:pt x="1725" y="1174"/>
                </a:cubicBezTo>
                <a:cubicBezTo>
                  <a:pt x="1730" y="1161"/>
                  <a:pt x="1742" y="1152"/>
                  <a:pt x="1756" y="1152"/>
                </a:cubicBezTo>
                <a:cubicBezTo>
                  <a:pt x="1800" y="1152"/>
                  <a:pt x="1800" y="1152"/>
                  <a:pt x="1800" y="1152"/>
                </a:cubicBezTo>
                <a:cubicBezTo>
                  <a:pt x="1837" y="1152"/>
                  <a:pt x="1867" y="1121"/>
                  <a:pt x="1865" y="1084"/>
                </a:cubicBezTo>
                <a:cubicBezTo>
                  <a:pt x="1864" y="1048"/>
                  <a:pt x="1834" y="1020"/>
                  <a:pt x="1798" y="1020"/>
                </a:cubicBezTo>
                <a:cubicBezTo>
                  <a:pt x="1798" y="1020"/>
                  <a:pt x="1798" y="1020"/>
                  <a:pt x="1798" y="1020"/>
                </a:cubicBezTo>
                <a:cubicBezTo>
                  <a:pt x="1779" y="1020"/>
                  <a:pt x="1765" y="1004"/>
                  <a:pt x="1767" y="985"/>
                </a:cubicBezTo>
                <a:cubicBezTo>
                  <a:pt x="1767" y="985"/>
                  <a:pt x="1767" y="984"/>
                  <a:pt x="1767" y="984"/>
                </a:cubicBezTo>
                <a:cubicBezTo>
                  <a:pt x="1769" y="967"/>
                  <a:pt x="1783" y="955"/>
                  <a:pt x="1799" y="955"/>
                </a:cubicBezTo>
                <a:cubicBezTo>
                  <a:pt x="2050" y="955"/>
                  <a:pt x="2050" y="955"/>
                  <a:pt x="2050" y="955"/>
                </a:cubicBezTo>
                <a:cubicBezTo>
                  <a:pt x="2086" y="955"/>
                  <a:pt x="2116" y="927"/>
                  <a:pt x="2117" y="892"/>
                </a:cubicBezTo>
                <a:close/>
                <a:moveTo>
                  <a:pt x="1641" y="889"/>
                </a:moveTo>
                <a:cubicBezTo>
                  <a:pt x="1641" y="1090"/>
                  <a:pt x="1562" y="1280"/>
                  <a:pt x="1420" y="1422"/>
                </a:cubicBezTo>
                <a:cubicBezTo>
                  <a:pt x="1277" y="1565"/>
                  <a:pt x="1088" y="1643"/>
                  <a:pt x="886" y="1643"/>
                </a:cubicBezTo>
                <a:cubicBezTo>
                  <a:pt x="685" y="1643"/>
                  <a:pt x="495" y="1565"/>
                  <a:pt x="353" y="1422"/>
                </a:cubicBezTo>
                <a:cubicBezTo>
                  <a:pt x="210" y="1280"/>
                  <a:pt x="132" y="1090"/>
                  <a:pt x="132" y="889"/>
                </a:cubicBezTo>
                <a:cubicBezTo>
                  <a:pt x="132" y="687"/>
                  <a:pt x="210" y="498"/>
                  <a:pt x="353" y="355"/>
                </a:cubicBezTo>
                <a:cubicBezTo>
                  <a:pt x="495" y="213"/>
                  <a:pt x="685" y="134"/>
                  <a:pt x="886" y="134"/>
                </a:cubicBezTo>
                <a:cubicBezTo>
                  <a:pt x="1088" y="134"/>
                  <a:pt x="1277" y="213"/>
                  <a:pt x="1420" y="355"/>
                </a:cubicBezTo>
                <a:cubicBezTo>
                  <a:pt x="1562" y="498"/>
                  <a:pt x="1641" y="687"/>
                  <a:pt x="1641" y="88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685783">
              <a:defRPr/>
            </a:pPr>
            <a:endParaRPr lang="en-US" sz="1300" dirty="0">
              <a:solidFill>
                <a:srgbClr val="231F2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Freeform 11">
            <a:extLst>
              <a:ext uri="{FF2B5EF4-FFF2-40B4-BE49-F238E27FC236}">
                <a16:creationId xmlns:a16="http://schemas.microsoft.com/office/drawing/2014/main" id="{EB2277D9-ACCF-D64E-A192-23A17109AB1C}"/>
              </a:ext>
            </a:extLst>
          </p:cNvPr>
          <p:cNvSpPr>
            <a:spLocks/>
          </p:cNvSpPr>
          <p:nvPr/>
        </p:nvSpPr>
        <p:spPr bwMode="auto">
          <a:xfrm rot="5400000">
            <a:off x="662572" y="1857331"/>
            <a:ext cx="702816" cy="697189"/>
          </a:xfrm>
          <a:custGeom>
            <a:avLst/>
            <a:gdLst>
              <a:gd name="T0" fmla="*/ 758 w 1516"/>
              <a:gd name="T1" fmla="*/ 0 h 1516"/>
              <a:gd name="T2" fmla="*/ 1294 w 1516"/>
              <a:gd name="T3" fmla="*/ 222 h 1516"/>
              <a:gd name="T4" fmla="*/ 1516 w 1516"/>
              <a:gd name="T5" fmla="*/ 758 h 1516"/>
              <a:gd name="T6" fmla="*/ 1294 w 1516"/>
              <a:gd name="T7" fmla="*/ 1294 h 1516"/>
              <a:gd name="T8" fmla="*/ 758 w 1516"/>
              <a:gd name="T9" fmla="*/ 1516 h 1516"/>
              <a:gd name="T10" fmla="*/ 222 w 1516"/>
              <a:gd name="T11" fmla="*/ 1294 h 1516"/>
              <a:gd name="T12" fmla="*/ 0 w 1516"/>
              <a:gd name="T13" fmla="*/ 758 h 1516"/>
              <a:gd name="T14" fmla="*/ 222 w 1516"/>
              <a:gd name="T15" fmla="*/ 222 h 1516"/>
              <a:gd name="T16" fmla="*/ 758 w 1516"/>
              <a:gd name="T17" fmla="*/ 0 h 15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16" h="1516">
                <a:moveTo>
                  <a:pt x="758" y="0"/>
                </a:moveTo>
                <a:cubicBezTo>
                  <a:pt x="961" y="0"/>
                  <a:pt x="1151" y="79"/>
                  <a:pt x="1294" y="222"/>
                </a:cubicBezTo>
                <a:cubicBezTo>
                  <a:pt x="1437" y="365"/>
                  <a:pt x="1516" y="556"/>
                  <a:pt x="1516" y="758"/>
                </a:cubicBezTo>
                <a:cubicBezTo>
                  <a:pt x="1516" y="961"/>
                  <a:pt x="1437" y="1151"/>
                  <a:pt x="1294" y="1294"/>
                </a:cubicBezTo>
                <a:cubicBezTo>
                  <a:pt x="1151" y="1437"/>
                  <a:pt x="961" y="1516"/>
                  <a:pt x="758" y="1516"/>
                </a:cubicBezTo>
                <a:cubicBezTo>
                  <a:pt x="556" y="1516"/>
                  <a:pt x="365" y="1437"/>
                  <a:pt x="222" y="1294"/>
                </a:cubicBezTo>
                <a:cubicBezTo>
                  <a:pt x="79" y="1151"/>
                  <a:pt x="0" y="961"/>
                  <a:pt x="0" y="758"/>
                </a:cubicBezTo>
                <a:cubicBezTo>
                  <a:pt x="0" y="556"/>
                  <a:pt x="79" y="365"/>
                  <a:pt x="222" y="222"/>
                </a:cubicBezTo>
                <a:cubicBezTo>
                  <a:pt x="365" y="79"/>
                  <a:pt x="556" y="0"/>
                  <a:pt x="758" y="0"/>
                </a:cubicBezTo>
                <a:close/>
              </a:path>
            </a:pathLst>
          </a:custGeom>
          <a:solidFill>
            <a:srgbClr val="F4F5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685783">
              <a:defRPr/>
            </a:pPr>
            <a:endParaRPr lang="en-US" sz="1300" dirty="0">
              <a:solidFill>
                <a:srgbClr val="231F2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557E14C-FE5D-B8F2-BE97-D5A1044B5CC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826778" y="1988816"/>
            <a:ext cx="413500" cy="36556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2C6E8ED-A8E2-1E57-E576-4854C157E550}"/>
              </a:ext>
            </a:extLst>
          </p:cNvPr>
          <p:cNvSpPr txBox="1"/>
          <p:nvPr/>
        </p:nvSpPr>
        <p:spPr>
          <a:xfrm>
            <a:off x="1584834" y="1964832"/>
            <a:ext cx="1747868" cy="397545"/>
          </a:xfrm>
          <a:prstGeom prst="rect">
            <a:avLst/>
          </a:prstGeom>
          <a:noFill/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4450" tIns="44450" rIns="44450" bIns="44450" numCol="1" rtlCol="0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marR="0" indent="0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  <a:defRPr kumimoji="0" sz="1100" b="1" i="1" u="none" strike="noStrike" cap="none" normalizeH="0" baseline="0">
                <a:ln>
                  <a:noFill/>
                </a:ln>
                <a:effectLst/>
                <a:latin typeface="Arial" pitchFamily="34" charset="0"/>
              </a:defRPr>
            </a:lvl1pPr>
          </a:lstStyle>
          <a:p>
            <a:pPr defTabSz="914378">
              <a:defRPr/>
            </a:pPr>
            <a:r>
              <a:rPr lang="en-US" sz="2000" i="0" dirty="0">
                <a:solidFill>
                  <a:srgbClr val="231F20"/>
                </a:solidFill>
                <a:latin typeface="+mn-lt"/>
                <a:cs typeface="Calibri" panose="020F0502020204030204" pitchFamily="34" charset="0"/>
              </a:rPr>
              <a:t>Key Inference</a:t>
            </a:r>
            <a:endParaRPr lang="en-US" sz="2000" i="0" dirty="0">
              <a:solidFill>
                <a:srgbClr val="FF0000"/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1BA6C4B-F39B-978F-4286-AD5CBB7E80AE}"/>
              </a:ext>
            </a:extLst>
          </p:cNvPr>
          <p:cNvSpPr txBox="1"/>
          <p:nvPr/>
        </p:nvSpPr>
        <p:spPr>
          <a:xfrm>
            <a:off x="420335" y="674364"/>
            <a:ext cx="669112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685715" fontAlgn="base">
              <a:buClr>
                <a:srgbClr val="231F20"/>
              </a:buClr>
              <a:defRPr/>
            </a:pPr>
            <a:r>
              <a:rPr lang="en-IN" sz="2800" dirty="0">
                <a:effectLst/>
              </a:rPr>
              <a:t>Defaulters agains</a:t>
            </a:r>
            <a:r>
              <a:rPr lang="en-IN" sz="2800" dirty="0"/>
              <a:t>t Loan Term</a:t>
            </a:r>
            <a:endParaRPr lang="en-IN" sz="2800" dirty="0">
              <a:cs typeface="Arial" panose="020B0604020202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A2A0A8D-61FA-9F8F-80E7-7122D3548D1A}"/>
              </a:ext>
            </a:extLst>
          </p:cNvPr>
          <p:cNvSpPr/>
          <p:nvPr/>
        </p:nvSpPr>
        <p:spPr>
          <a:xfrm>
            <a:off x="604519" y="2914650"/>
            <a:ext cx="3975539" cy="116473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</a:rPr>
              <a:t>Default Ratio increases with Loan Term</a:t>
            </a:r>
          </a:p>
        </p:txBody>
      </p:sp>
      <p:pic>
        <p:nvPicPr>
          <p:cNvPr id="3076" name="Picture 4" descr="No description has been provided for this image">
            <a:extLst>
              <a:ext uri="{FF2B5EF4-FFF2-40B4-BE49-F238E27FC236}">
                <a16:creationId xmlns:a16="http://schemas.microsoft.com/office/drawing/2014/main" id="{26590D9E-DF1C-5080-D0E9-E3E45D4104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0" y="1545908"/>
            <a:ext cx="7086600" cy="4352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02132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CB57C6-B2D7-7801-E3F3-64E87747F6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itle 1">
            <a:extLst>
              <a:ext uri="{FF2B5EF4-FFF2-40B4-BE49-F238E27FC236}">
                <a16:creationId xmlns:a16="http://schemas.microsoft.com/office/drawing/2014/main" id="{6D791B9F-D4A2-4C73-87D3-35DF41E2910F}"/>
              </a:ext>
            </a:extLst>
          </p:cNvPr>
          <p:cNvSpPr txBox="1">
            <a:spLocks/>
          </p:cNvSpPr>
          <p:nvPr/>
        </p:nvSpPr>
        <p:spPr>
          <a:xfrm>
            <a:off x="420335" y="286031"/>
            <a:ext cx="9720072" cy="569136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500" dirty="0"/>
              <a:t>Univariate Data Analysis</a:t>
            </a:r>
          </a:p>
        </p:txBody>
      </p:sp>
      <p:sp>
        <p:nvSpPr>
          <p:cNvPr id="5" name="Oval 8">
            <a:extLst>
              <a:ext uri="{FF2B5EF4-FFF2-40B4-BE49-F238E27FC236}">
                <a16:creationId xmlns:a16="http://schemas.microsoft.com/office/drawing/2014/main" id="{9C090818-B542-8DCB-9F17-357FC81C5DE7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768478" y="2263498"/>
            <a:ext cx="61235" cy="6086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685783">
              <a:defRPr/>
            </a:pPr>
            <a:endParaRPr lang="en-US" sz="1300" dirty="0">
              <a:solidFill>
                <a:srgbClr val="231F2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Freeform 9">
            <a:extLst>
              <a:ext uri="{FF2B5EF4-FFF2-40B4-BE49-F238E27FC236}">
                <a16:creationId xmlns:a16="http://schemas.microsoft.com/office/drawing/2014/main" id="{8376E68F-19B5-4FB4-3384-9E5F01DC9C86}"/>
              </a:ext>
            </a:extLst>
          </p:cNvPr>
          <p:cNvSpPr>
            <a:spLocks noEditPoints="1"/>
          </p:cNvSpPr>
          <p:nvPr/>
        </p:nvSpPr>
        <p:spPr bwMode="auto">
          <a:xfrm rot="5400000">
            <a:off x="217209" y="1498269"/>
            <a:ext cx="983942" cy="818920"/>
          </a:xfrm>
          <a:custGeom>
            <a:avLst/>
            <a:gdLst>
              <a:gd name="T0" fmla="*/ 2117 w 2119"/>
              <a:gd name="T1" fmla="*/ 892 h 1778"/>
              <a:gd name="T2" fmla="*/ 2052 w 2119"/>
              <a:gd name="T3" fmla="*/ 824 h 1778"/>
              <a:gd name="T4" fmla="*/ 1799 w 2119"/>
              <a:gd name="T5" fmla="*/ 824 h 1778"/>
              <a:gd name="T6" fmla="*/ 1767 w 2119"/>
              <a:gd name="T7" fmla="*/ 794 h 1778"/>
              <a:gd name="T8" fmla="*/ 1513 w 2119"/>
              <a:gd name="T9" fmla="*/ 262 h 1778"/>
              <a:gd name="T10" fmla="*/ 874 w 2119"/>
              <a:gd name="T11" fmla="*/ 3 h 1778"/>
              <a:gd name="T12" fmla="*/ 260 w 2119"/>
              <a:gd name="T13" fmla="*/ 262 h 1778"/>
              <a:gd name="T14" fmla="*/ 0 w 2119"/>
              <a:gd name="T15" fmla="*/ 889 h 1778"/>
              <a:gd name="T16" fmla="*/ 260 w 2119"/>
              <a:gd name="T17" fmla="*/ 1515 h 1778"/>
              <a:gd name="T18" fmla="*/ 873 w 2119"/>
              <a:gd name="T19" fmla="*/ 1775 h 1778"/>
              <a:gd name="T20" fmla="*/ 1509 w 2119"/>
              <a:gd name="T21" fmla="*/ 1518 h 1778"/>
              <a:gd name="T22" fmla="*/ 1725 w 2119"/>
              <a:gd name="T23" fmla="*/ 1174 h 1778"/>
              <a:gd name="T24" fmla="*/ 1756 w 2119"/>
              <a:gd name="T25" fmla="*/ 1152 h 1778"/>
              <a:gd name="T26" fmla="*/ 1800 w 2119"/>
              <a:gd name="T27" fmla="*/ 1152 h 1778"/>
              <a:gd name="T28" fmla="*/ 1865 w 2119"/>
              <a:gd name="T29" fmla="*/ 1084 h 1778"/>
              <a:gd name="T30" fmla="*/ 1798 w 2119"/>
              <a:gd name="T31" fmla="*/ 1020 h 1778"/>
              <a:gd name="T32" fmla="*/ 1798 w 2119"/>
              <a:gd name="T33" fmla="*/ 1020 h 1778"/>
              <a:gd name="T34" fmla="*/ 1767 w 2119"/>
              <a:gd name="T35" fmla="*/ 985 h 1778"/>
              <a:gd name="T36" fmla="*/ 1767 w 2119"/>
              <a:gd name="T37" fmla="*/ 984 h 1778"/>
              <a:gd name="T38" fmla="*/ 1799 w 2119"/>
              <a:gd name="T39" fmla="*/ 955 h 1778"/>
              <a:gd name="T40" fmla="*/ 2050 w 2119"/>
              <a:gd name="T41" fmla="*/ 955 h 1778"/>
              <a:gd name="T42" fmla="*/ 2117 w 2119"/>
              <a:gd name="T43" fmla="*/ 892 h 1778"/>
              <a:gd name="T44" fmla="*/ 1641 w 2119"/>
              <a:gd name="T45" fmla="*/ 889 h 1778"/>
              <a:gd name="T46" fmla="*/ 1420 w 2119"/>
              <a:gd name="T47" fmla="*/ 1422 h 1778"/>
              <a:gd name="T48" fmla="*/ 886 w 2119"/>
              <a:gd name="T49" fmla="*/ 1643 h 1778"/>
              <a:gd name="T50" fmla="*/ 353 w 2119"/>
              <a:gd name="T51" fmla="*/ 1422 h 1778"/>
              <a:gd name="T52" fmla="*/ 132 w 2119"/>
              <a:gd name="T53" fmla="*/ 889 h 1778"/>
              <a:gd name="T54" fmla="*/ 353 w 2119"/>
              <a:gd name="T55" fmla="*/ 355 h 1778"/>
              <a:gd name="T56" fmla="*/ 886 w 2119"/>
              <a:gd name="T57" fmla="*/ 134 h 1778"/>
              <a:gd name="T58" fmla="*/ 1420 w 2119"/>
              <a:gd name="T59" fmla="*/ 355 h 1778"/>
              <a:gd name="T60" fmla="*/ 1641 w 2119"/>
              <a:gd name="T61" fmla="*/ 889 h 17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2119" h="1778">
                <a:moveTo>
                  <a:pt x="2117" y="892"/>
                </a:moveTo>
                <a:cubicBezTo>
                  <a:pt x="2119" y="854"/>
                  <a:pt x="2089" y="824"/>
                  <a:pt x="2052" y="824"/>
                </a:cubicBezTo>
                <a:cubicBezTo>
                  <a:pt x="1799" y="824"/>
                  <a:pt x="1799" y="824"/>
                  <a:pt x="1799" y="824"/>
                </a:cubicBezTo>
                <a:cubicBezTo>
                  <a:pt x="1783" y="824"/>
                  <a:pt x="1769" y="811"/>
                  <a:pt x="1767" y="794"/>
                </a:cubicBezTo>
                <a:cubicBezTo>
                  <a:pt x="1746" y="593"/>
                  <a:pt x="1657" y="407"/>
                  <a:pt x="1513" y="262"/>
                </a:cubicBezTo>
                <a:cubicBezTo>
                  <a:pt x="1344" y="93"/>
                  <a:pt x="1113" y="0"/>
                  <a:pt x="874" y="3"/>
                </a:cubicBezTo>
                <a:cubicBezTo>
                  <a:pt x="642" y="6"/>
                  <a:pt x="424" y="98"/>
                  <a:pt x="260" y="262"/>
                </a:cubicBezTo>
                <a:cubicBezTo>
                  <a:pt x="92" y="430"/>
                  <a:pt x="0" y="652"/>
                  <a:pt x="0" y="889"/>
                </a:cubicBezTo>
                <a:cubicBezTo>
                  <a:pt x="0" y="1125"/>
                  <a:pt x="92" y="1348"/>
                  <a:pt x="260" y="1515"/>
                </a:cubicBezTo>
                <a:cubicBezTo>
                  <a:pt x="424" y="1679"/>
                  <a:pt x="641" y="1771"/>
                  <a:pt x="873" y="1775"/>
                </a:cubicBezTo>
                <a:cubicBezTo>
                  <a:pt x="1111" y="1778"/>
                  <a:pt x="1341" y="1685"/>
                  <a:pt x="1509" y="1518"/>
                </a:cubicBezTo>
                <a:cubicBezTo>
                  <a:pt x="1609" y="1420"/>
                  <a:pt x="1682" y="1302"/>
                  <a:pt x="1725" y="1174"/>
                </a:cubicBezTo>
                <a:cubicBezTo>
                  <a:pt x="1730" y="1161"/>
                  <a:pt x="1742" y="1152"/>
                  <a:pt x="1756" y="1152"/>
                </a:cubicBezTo>
                <a:cubicBezTo>
                  <a:pt x="1800" y="1152"/>
                  <a:pt x="1800" y="1152"/>
                  <a:pt x="1800" y="1152"/>
                </a:cubicBezTo>
                <a:cubicBezTo>
                  <a:pt x="1837" y="1152"/>
                  <a:pt x="1867" y="1121"/>
                  <a:pt x="1865" y="1084"/>
                </a:cubicBezTo>
                <a:cubicBezTo>
                  <a:pt x="1864" y="1048"/>
                  <a:pt x="1834" y="1020"/>
                  <a:pt x="1798" y="1020"/>
                </a:cubicBezTo>
                <a:cubicBezTo>
                  <a:pt x="1798" y="1020"/>
                  <a:pt x="1798" y="1020"/>
                  <a:pt x="1798" y="1020"/>
                </a:cubicBezTo>
                <a:cubicBezTo>
                  <a:pt x="1779" y="1020"/>
                  <a:pt x="1765" y="1004"/>
                  <a:pt x="1767" y="985"/>
                </a:cubicBezTo>
                <a:cubicBezTo>
                  <a:pt x="1767" y="985"/>
                  <a:pt x="1767" y="984"/>
                  <a:pt x="1767" y="984"/>
                </a:cubicBezTo>
                <a:cubicBezTo>
                  <a:pt x="1769" y="967"/>
                  <a:pt x="1783" y="955"/>
                  <a:pt x="1799" y="955"/>
                </a:cubicBezTo>
                <a:cubicBezTo>
                  <a:pt x="2050" y="955"/>
                  <a:pt x="2050" y="955"/>
                  <a:pt x="2050" y="955"/>
                </a:cubicBezTo>
                <a:cubicBezTo>
                  <a:pt x="2086" y="955"/>
                  <a:pt x="2116" y="927"/>
                  <a:pt x="2117" y="892"/>
                </a:cubicBezTo>
                <a:close/>
                <a:moveTo>
                  <a:pt x="1641" y="889"/>
                </a:moveTo>
                <a:cubicBezTo>
                  <a:pt x="1641" y="1090"/>
                  <a:pt x="1562" y="1280"/>
                  <a:pt x="1420" y="1422"/>
                </a:cubicBezTo>
                <a:cubicBezTo>
                  <a:pt x="1277" y="1565"/>
                  <a:pt x="1088" y="1643"/>
                  <a:pt x="886" y="1643"/>
                </a:cubicBezTo>
                <a:cubicBezTo>
                  <a:pt x="685" y="1643"/>
                  <a:pt x="495" y="1565"/>
                  <a:pt x="353" y="1422"/>
                </a:cubicBezTo>
                <a:cubicBezTo>
                  <a:pt x="210" y="1280"/>
                  <a:pt x="132" y="1090"/>
                  <a:pt x="132" y="889"/>
                </a:cubicBezTo>
                <a:cubicBezTo>
                  <a:pt x="132" y="687"/>
                  <a:pt x="210" y="498"/>
                  <a:pt x="353" y="355"/>
                </a:cubicBezTo>
                <a:cubicBezTo>
                  <a:pt x="495" y="213"/>
                  <a:pt x="685" y="134"/>
                  <a:pt x="886" y="134"/>
                </a:cubicBezTo>
                <a:cubicBezTo>
                  <a:pt x="1088" y="134"/>
                  <a:pt x="1277" y="213"/>
                  <a:pt x="1420" y="355"/>
                </a:cubicBezTo>
                <a:cubicBezTo>
                  <a:pt x="1562" y="498"/>
                  <a:pt x="1641" y="687"/>
                  <a:pt x="1641" y="88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685783">
              <a:defRPr/>
            </a:pPr>
            <a:endParaRPr lang="en-US" sz="1300" dirty="0">
              <a:solidFill>
                <a:srgbClr val="231F2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Freeform 11">
            <a:extLst>
              <a:ext uri="{FF2B5EF4-FFF2-40B4-BE49-F238E27FC236}">
                <a16:creationId xmlns:a16="http://schemas.microsoft.com/office/drawing/2014/main" id="{48AEC2E2-AEE2-30FC-E182-F18DAED32245}"/>
              </a:ext>
            </a:extLst>
          </p:cNvPr>
          <p:cNvSpPr>
            <a:spLocks/>
          </p:cNvSpPr>
          <p:nvPr/>
        </p:nvSpPr>
        <p:spPr bwMode="auto">
          <a:xfrm rot="5400000">
            <a:off x="357772" y="1478416"/>
            <a:ext cx="702816" cy="697189"/>
          </a:xfrm>
          <a:custGeom>
            <a:avLst/>
            <a:gdLst>
              <a:gd name="T0" fmla="*/ 758 w 1516"/>
              <a:gd name="T1" fmla="*/ 0 h 1516"/>
              <a:gd name="T2" fmla="*/ 1294 w 1516"/>
              <a:gd name="T3" fmla="*/ 222 h 1516"/>
              <a:gd name="T4" fmla="*/ 1516 w 1516"/>
              <a:gd name="T5" fmla="*/ 758 h 1516"/>
              <a:gd name="T6" fmla="*/ 1294 w 1516"/>
              <a:gd name="T7" fmla="*/ 1294 h 1516"/>
              <a:gd name="T8" fmla="*/ 758 w 1516"/>
              <a:gd name="T9" fmla="*/ 1516 h 1516"/>
              <a:gd name="T10" fmla="*/ 222 w 1516"/>
              <a:gd name="T11" fmla="*/ 1294 h 1516"/>
              <a:gd name="T12" fmla="*/ 0 w 1516"/>
              <a:gd name="T13" fmla="*/ 758 h 1516"/>
              <a:gd name="T14" fmla="*/ 222 w 1516"/>
              <a:gd name="T15" fmla="*/ 222 h 1516"/>
              <a:gd name="T16" fmla="*/ 758 w 1516"/>
              <a:gd name="T17" fmla="*/ 0 h 15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16" h="1516">
                <a:moveTo>
                  <a:pt x="758" y="0"/>
                </a:moveTo>
                <a:cubicBezTo>
                  <a:pt x="961" y="0"/>
                  <a:pt x="1151" y="79"/>
                  <a:pt x="1294" y="222"/>
                </a:cubicBezTo>
                <a:cubicBezTo>
                  <a:pt x="1437" y="365"/>
                  <a:pt x="1516" y="556"/>
                  <a:pt x="1516" y="758"/>
                </a:cubicBezTo>
                <a:cubicBezTo>
                  <a:pt x="1516" y="961"/>
                  <a:pt x="1437" y="1151"/>
                  <a:pt x="1294" y="1294"/>
                </a:cubicBezTo>
                <a:cubicBezTo>
                  <a:pt x="1151" y="1437"/>
                  <a:pt x="961" y="1516"/>
                  <a:pt x="758" y="1516"/>
                </a:cubicBezTo>
                <a:cubicBezTo>
                  <a:pt x="556" y="1516"/>
                  <a:pt x="365" y="1437"/>
                  <a:pt x="222" y="1294"/>
                </a:cubicBezTo>
                <a:cubicBezTo>
                  <a:pt x="79" y="1151"/>
                  <a:pt x="0" y="961"/>
                  <a:pt x="0" y="758"/>
                </a:cubicBezTo>
                <a:cubicBezTo>
                  <a:pt x="0" y="556"/>
                  <a:pt x="79" y="365"/>
                  <a:pt x="222" y="222"/>
                </a:cubicBezTo>
                <a:cubicBezTo>
                  <a:pt x="365" y="79"/>
                  <a:pt x="556" y="0"/>
                  <a:pt x="758" y="0"/>
                </a:cubicBezTo>
                <a:close/>
              </a:path>
            </a:pathLst>
          </a:custGeom>
          <a:solidFill>
            <a:srgbClr val="F4F5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685783">
              <a:defRPr/>
            </a:pPr>
            <a:endParaRPr lang="en-US" sz="1300" dirty="0">
              <a:solidFill>
                <a:srgbClr val="231F2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D19D170-4325-CCC1-52A1-984164A1B9B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21978" y="1609901"/>
            <a:ext cx="413500" cy="36556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8AFFC84-B2ED-D1F6-1669-F3DD73EBCBCB}"/>
              </a:ext>
            </a:extLst>
          </p:cNvPr>
          <p:cNvSpPr txBox="1"/>
          <p:nvPr/>
        </p:nvSpPr>
        <p:spPr>
          <a:xfrm>
            <a:off x="1280034" y="1585917"/>
            <a:ext cx="1747868" cy="397545"/>
          </a:xfrm>
          <a:prstGeom prst="rect">
            <a:avLst/>
          </a:prstGeom>
          <a:noFill/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4450" tIns="44450" rIns="44450" bIns="44450" numCol="1" rtlCol="0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marR="0" indent="0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  <a:defRPr kumimoji="0" sz="1100" b="1" i="1" u="none" strike="noStrike" cap="none" normalizeH="0" baseline="0">
                <a:ln>
                  <a:noFill/>
                </a:ln>
                <a:effectLst/>
                <a:latin typeface="Arial" pitchFamily="34" charset="0"/>
              </a:defRPr>
            </a:lvl1pPr>
          </a:lstStyle>
          <a:p>
            <a:pPr defTabSz="914378">
              <a:defRPr/>
            </a:pPr>
            <a:r>
              <a:rPr lang="en-US" sz="2000" i="0" dirty="0">
                <a:solidFill>
                  <a:srgbClr val="231F20"/>
                </a:solidFill>
                <a:latin typeface="+mn-lt"/>
                <a:cs typeface="Calibri" panose="020F0502020204030204" pitchFamily="34" charset="0"/>
              </a:rPr>
              <a:t>Key Inference</a:t>
            </a:r>
            <a:endParaRPr lang="en-US" sz="2000" i="0" dirty="0">
              <a:solidFill>
                <a:srgbClr val="FF0000"/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1D24885-E9DC-922E-0CF8-AF490E307FC2}"/>
              </a:ext>
            </a:extLst>
          </p:cNvPr>
          <p:cNvSpPr txBox="1"/>
          <p:nvPr/>
        </p:nvSpPr>
        <p:spPr>
          <a:xfrm>
            <a:off x="420335" y="674364"/>
            <a:ext cx="669112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685715" fontAlgn="base">
              <a:buClr>
                <a:srgbClr val="231F20"/>
              </a:buClr>
              <a:defRPr/>
            </a:pPr>
            <a:r>
              <a:rPr lang="en-IN" sz="2800" dirty="0"/>
              <a:t>L</a:t>
            </a:r>
            <a:r>
              <a:rPr lang="en-IN" sz="2800" dirty="0">
                <a:effectLst/>
              </a:rPr>
              <a:t>oan Defaulters against Loan Purpose</a:t>
            </a:r>
            <a:endParaRPr lang="en-IN" sz="2800" dirty="0">
              <a:cs typeface="Arial" panose="020B0604020202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02E726F-1B8A-8A4D-66F7-F9AF1337EF11}"/>
              </a:ext>
            </a:extLst>
          </p:cNvPr>
          <p:cNvSpPr/>
          <p:nvPr/>
        </p:nvSpPr>
        <p:spPr>
          <a:xfrm>
            <a:off x="3344580" y="1300524"/>
            <a:ext cx="8325442" cy="106771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</a:rPr>
              <a:t>Default Ratio is depending on purpose of the loan and small business has highest number</a:t>
            </a:r>
          </a:p>
        </p:txBody>
      </p:sp>
      <p:pic>
        <p:nvPicPr>
          <p:cNvPr id="3074" name="Picture 2" descr="No description has been provided for this image">
            <a:extLst>
              <a:ext uri="{FF2B5EF4-FFF2-40B4-BE49-F238E27FC236}">
                <a16:creationId xmlns:a16="http://schemas.microsoft.com/office/drawing/2014/main" id="{8B015525-348A-D8BA-98FF-6B14F71022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978" y="2471175"/>
            <a:ext cx="10975755" cy="3712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2176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550</TotalTime>
  <Words>989</Words>
  <Application>Microsoft Macintosh PowerPoint</Application>
  <PresentationFormat>Widescreen</PresentationFormat>
  <Paragraphs>189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Aptos</vt:lpstr>
      <vt:lpstr>Arial</vt:lpstr>
      <vt:lpstr>Calibri</vt:lpstr>
      <vt:lpstr>Impact</vt:lpstr>
      <vt:lpstr>Tw Cen MT</vt:lpstr>
      <vt:lpstr>Tw Cen MT Condensed</vt:lpstr>
      <vt:lpstr>Wingdings</vt:lpstr>
      <vt:lpstr>Wingdings 3</vt:lpstr>
      <vt:lpstr>Integral</vt:lpstr>
      <vt:lpstr>Lending Club Case Study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Mukundhan S</dc:creator>
  <cp:lastModifiedBy>Mukundhan S</cp:lastModifiedBy>
  <cp:revision>3</cp:revision>
  <dcterms:created xsi:type="dcterms:W3CDTF">2025-01-21T12:55:00Z</dcterms:created>
  <dcterms:modified xsi:type="dcterms:W3CDTF">2025-01-22T09:00:36Z</dcterms:modified>
</cp:coreProperties>
</file>