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6"/>
  </p:notesMasterIdLst>
  <p:sldIdLst>
    <p:sldId id="256" r:id="rId2"/>
    <p:sldId id="257" r:id="rId3"/>
    <p:sldId id="345" r:id="rId4"/>
    <p:sldId id="264" r:id="rId5"/>
    <p:sldId id="352" r:id="rId6"/>
    <p:sldId id="348" r:id="rId7"/>
    <p:sldId id="356" r:id="rId8"/>
    <p:sldId id="358" r:id="rId9"/>
    <p:sldId id="359" r:id="rId10"/>
    <p:sldId id="360" r:id="rId11"/>
    <p:sldId id="351" r:id="rId12"/>
    <p:sldId id="346" r:id="rId13"/>
    <p:sldId id="342" r:id="rId14"/>
    <p:sldId id="30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2F1"/>
    <a:srgbClr val="E5F4C2"/>
    <a:srgbClr val="DCF640"/>
    <a:srgbClr val="9EEEC8"/>
    <a:srgbClr val="FAE33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A25D9-9D8E-4676-A4F7-972F9AB196EE}" v="1430" dt="2023-06-20T21:09:41.820"/>
    <p1510:client id="{F7B57D4F-6EB0-4122-84C9-1A6C4246943C}" v="99" dt="2023-06-20T21:53:45.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33" autoAdjust="0"/>
    <p:restoredTop sz="94660"/>
  </p:normalViewPr>
  <p:slideViewPr>
    <p:cSldViewPr snapToGrid="0">
      <p:cViewPr varScale="1">
        <p:scale>
          <a:sx n="103" d="100"/>
          <a:sy n="103" d="100"/>
        </p:scale>
        <p:origin x="76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266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27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6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65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281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63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7C4528C-CDB5-46DA-B456-57C121B72166}"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8D8B42-89FB-47E6-9948-32490735A405}" type="slidenum">
              <a:rPr lang="en-IN" smtClean="0"/>
              <a:t>‹#›</a:t>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mui.com/core/" TargetMode="External"/><Relationship Id="rId3" Type="http://schemas.openxmlformats.org/officeDocument/2006/relationships/hyperlink" Target="https://github.com/WWBN/AVideo" TargetMode="External"/><Relationship Id="rId7" Type="http://schemas.openxmlformats.org/officeDocument/2006/relationships/hyperlink" Target="https://getbootstrap.com/" TargetMode="External"/><Relationship Id="rId2" Type="http://schemas.openxmlformats.org/officeDocument/2006/relationships/hyperlink" Target="https://developers.google.com/youtube/" TargetMode="External"/><Relationship Id="rId1" Type="http://schemas.openxmlformats.org/officeDocument/2006/relationships/slideLayout" Target="../slideLayouts/slideLayout11.xml"/><Relationship Id="rId6" Type="http://schemas.openxmlformats.org/officeDocument/2006/relationships/hyperlink" Target="https://github.com/video-dev/hls.js/" TargetMode="External"/><Relationship Id="rId5" Type="http://schemas.openxmlformats.org/officeDocument/2006/relationships/hyperlink" Target="https://ffmpeg.org/" TargetMode="External"/><Relationship Id="rId4" Type="http://schemas.openxmlformats.org/officeDocument/2006/relationships/hyperlink" Target="https://github.com/mediadrop/mediadrop" TargetMode="External"/><Relationship Id="rId9" Type="http://schemas.openxmlformats.org/officeDocument/2006/relationships/hyperlink" Target="https://www.docker.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743700" y="1757653"/>
            <a:ext cx="7338000" cy="1061799"/>
          </a:xfrm>
          <a:prstGeom prst="rect">
            <a:avLst/>
          </a:prstGeom>
          <a:noFill/>
          <a:ln>
            <a:noFill/>
          </a:ln>
        </p:spPr>
        <p:txBody>
          <a:bodyPr spcFirstLastPara="1" wrap="square" lIns="91425" tIns="91425" rIns="91425" bIns="91425" anchor="t" anchorCtr="0">
            <a:spAutoFit/>
          </a:bodyPr>
          <a:lstStyle/>
          <a:p>
            <a:pPr algn="ctr">
              <a:lnSpc>
                <a:spcPct val="150000"/>
              </a:lnSpc>
            </a:pPr>
            <a:r>
              <a:rPr lang="en-IN" sz="2400" dirty="0">
                <a:cs typeface="Times New Roman"/>
              </a:rPr>
              <a:t>YouTube Clone</a:t>
            </a:r>
            <a:br>
              <a:rPr lang="en-GB" sz="2000" dirty="0"/>
            </a:br>
            <a:r>
              <a:rPr lang="en-GB" dirty="0"/>
              <a:t>(Group no 9)</a:t>
            </a:r>
            <a:endParaRPr lang="en-US" sz="2000"/>
          </a:p>
        </p:txBody>
      </p:sp>
      <p:pic>
        <p:nvPicPr>
          <p:cNvPr id="2" name="Picture 2" descr="Text&#10;&#10;Description automatically generated">
            <a:extLst>
              <a:ext uri="{FF2B5EF4-FFF2-40B4-BE49-F238E27FC236}">
                <a16:creationId xmlns:a16="http://schemas.microsoft.com/office/drawing/2014/main" id="{309E048E-44BA-BEB7-9F0F-DA2707070DD2}"/>
              </a:ext>
            </a:extLst>
          </p:cNvPr>
          <p:cNvPicPr>
            <a:picLocks noChangeAspect="1"/>
          </p:cNvPicPr>
          <p:nvPr/>
        </p:nvPicPr>
        <p:blipFill rotWithShape="1">
          <a:blip r:embed="rId3"/>
          <a:srcRect r="595"/>
          <a:stretch/>
        </p:blipFill>
        <p:spPr>
          <a:xfrm>
            <a:off x="204633" y="253421"/>
            <a:ext cx="8681476" cy="1261167"/>
          </a:xfrm>
          <a:prstGeom prst="rect">
            <a:avLst/>
          </a:prstGeom>
        </p:spPr>
      </p:pic>
      <p:graphicFrame>
        <p:nvGraphicFramePr>
          <p:cNvPr id="8" name="Table 8">
            <a:extLst>
              <a:ext uri="{FF2B5EF4-FFF2-40B4-BE49-F238E27FC236}">
                <a16:creationId xmlns:a16="http://schemas.microsoft.com/office/drawing/2014/main" id="{6C8BA98D-010C-EF67-284F-D701F4D9C326}"/>
              </a:ext>
            </a:extLst>
          </p:cNvPr>
          <p:cNvGraphicFramePr>
            <a:graphicFrameLocks noGrp="1"/>
          </p:cNvGraphicFramePr>
          <p:nvPr>
            <p:extLst>
              <p:ext uri="{D42A27DB-BD31-4B8C-83A1-F6EECF244321}">
                <p14:modId xmlns:p14="http://schemas.microsoft.com/office/powerpoint/2010/main" val="2074897307"/>
              </p:ext>
            </p:extLst>
          </p:nvPr>
        </p:nvGraphicFramePr>
        <p:xfrm>
          <a:off x="1751610" y="3072740"/>
          <a:ext cx="5488851" cy="1446513"/>
        </p:xfrm>
        <a:graphic>
          <a:graphicData uri="http://schemas.openxmlformats.org/drawingml/2006/table">
            <a:tbl>
              <a:tblPr firstRow="1" bandRow="1">
                <a:tableStyleId>{5C22544A-7EE6-4342-B048-85BDC9FD1C3A}</a:tableStyleId>
              </a:tblPr>
              <a:tblGrid>
                <a:gridCol w="1957573">
                  <a:extLst>
                    <a:ext uri="{9D8B030D-6E8A-4147-A177-3AD203B41FA5}">
                      <a16:colId xmlns:a16="http://schemas.microsoft.com/office/drawing/2014/main" val="773130129"/>
                    </a:ext>
                  </a:extLst>
                </a:gridCol>
                <a:gridCol w="1765639">
                  <a:extLst>
                    <a:ext uri="{9D8B030D-6E8A-4147-A177-3AD203B41FA5}">
                      <a16:colId xmlns:a16="http://schemas.microsoft.com/office/drawing/2014/main" val="3486964284"/>
                    </a:ext>
                  </a:extLst>
                </a:gridCol>
                <a:gridCol w="1765639">
                  <a:extLst>
                    <a:ext uri="{9D8B030D-6E8A-4147-A177-3AD203B41FA5}">
                      <a16:colId xmlns:a16="http://schemas.microsoft.com/office/drawing/2014/main" val="2617892788"/>
                    </a:ext>
                  </a:extLst>
                </a:gridCol>
              </a:tblGrid>
              <a:tr h="333993">
                <a:tc>
                  <a:txBody>
                    <a:bodyPr/>
                    <a:lstStyle/>
                    <a:p>
                      <a:pPr lvl="0" algn="l">
                        <a:buNone/>
                      </a:pPr>
                      <a:r>
                        <a:rPr lang="en-IN" sz="1400" b="0" i="0" u="none" strike="noStrike" noProof="0" dirty="0">
                          <a:solidFill>
                            <a:srgbClr val="000000"/>
                          </a:solidFill>
                          <a:latin typeface="Arial"/>
                        </a:rPr>
                        <a:t>Aditya Desai</a:t>
                      </a:r>
                      <a:endParaRPr lang="en-US" sz="1400" b="0">
                        <a:latin typeface="Arial"/>
                      </a:endParaRPr>
                    </a:p>
                  </a:txBody>
                  <a:tcPr>
                    <a:solidFill>
                      <a:schemeClr val="bg1"/>
                    </a:solidFill>
                  </a:tcPr>
                </a:tc>
                <a:tc>
                  <a:txBody>
                    <a:bodyPr/>
                    <a:lstStyle/>
                    <a:p>
                      <a:pPr algn="l"/>
                      <a:r>
                        <a:rPr lang="en-GB" sz="1400" b="0" dirty="0">
                          <a:solidFill>
                            <a:schemeClr val="tx1"/>
                          </a:solidFill>
                          <a:latin typeface="Arial"/>
                        </a:rPr>
                        <a:t>           19</a:t>
                      </a:r>
                    </a:p>
                  </a:txBody>
                  <a:tcPr>
                    <a:solidFill>
                      <a:schemeClr val="bg1"/>
                    </a:solidFill>
                  </a:tcPr>
                </a:tc>
                <a:tc>
                  <a:txBody>
                    <a:bodyPr/>
                    <a:lstStyle/>
                    <a:p>
                      <a:pPr algn="l"/>
                      <a:r>
                        <a:rPr lang="en-GB" sz="1400" b="0" dirty="0">
                          <a:solidFill>
                            <a:schemeClr val="tx1"/>
                          </a:solidFill>
                          <a:latin typeface="Arial"/>
                        </a:rPr>
                        <a:t>SE IT A</a:t>
                      </a:r>
                      <a:endParaRPr lang="en-US" sz="1400" b="0">
                        <a:solidFill>
                          <a:schemeClr val="tx1"/>
                        </a:solidFill>
                        <a:latin typeface="Arial"/>
                      </a:endParaRPr>
                    </a:p>
                  </a:txBody>
                  <a:tcPr>
                    <a:solidFill>
                      <a:schemeClr val="bg1"/>
                    </a:solidFill>
                  </a:tcPr>
                </a:tc>
                <a:extLst>
                  <a:ext uri="{0D108BD9-81ED-4DB2-BD59-A6C34878D82A}">
                    <a16:rowId xmlns:a16="http://schemas.microsoft.com/office/drawing/2014/main" val="1193989249"/>
                  </a:ext>
                </a:extLst>
              </a:tr>
              <a:tr h="370840">
                <a:tc>
                  <a:txBody>
                    <a:bodyPr/>
                    <a:lstStyle/>
                    <a:p>
                      <a:pPr lvl="0" algn="l">
                        <a:buNone/>
                      </a:pPr>
                      <a:r>
                        <a:rPr lang="en-GB" sz="1400" b="0" i="0" u="none" strike="noStrike" noProof="0" dirty="0">
                          <a:solidFill>
                            <a:srgbClr val="000000"/>
                          </a:solidFill>
                          <a:latin typeface="Arial"/>
                        </a:rPr>
                        <a:t>Mukund Dhanuka</a:t>
                      </a:r>
                      <a:endParaRPr lang="en-US" sz="1400" b="0" dirty="0">
                        <a:latin typeface="Arial"/>
                      </a:endParaRPr>
                    </a:p>
                  </a:txBody>
                  <a:tcPr>
                    <a:solidFill>
                      <a:schemeClr val="bg1"/>
                    </a:solidFill>
                  </a:tcPr>
                </a:tc>
                <a:tc>
                  <a:txBody>
                    <a:bodyPr/>
                    <a:lstStyle/>
                    <a:p>
                      <a:pPr algn="l"/>
                      <a:r>
                        <a:rPr lang="en-GB" sz="1400" b="0" dirty="0">
                          <a:latin typeface="Arial"/>
                        </a:rPr>
                        <a:t>           20</a:t>
                      </a:r>
                    </a:p>
                  </a:txBody>
                  <a:tcPr>
                    <a:solidFill>
                      <a:schemeClr val="bg1"/>
                    </a:solidFill>
                  </a:tcPr>
                </a:tc>
                <a:tc>
                  <a:txBody>
                    <a:bodyPr/>
                    <a:lstStyle/>
                    <a:p>
                      <a:pPr lvl="0" algn="l">
                        <a:buNone/>
                      </a:pPr>
                      <a:r>
                        <a:rPr lang="en-GB" sz="1400" b="0" i="0" u="none" strike="noStrike" noProof="0" dirty="0">
                          <a:solidFill>
                            <a:schemeClr val="tx1"/>
                          </a:solidFill>
                          <a:latin typeface="Arial"/>
                        </a:rPr>
                        <a:t>SE IT A</a:t>
                      </a:r>
                      <a:endParaRPr lang="en-US" sz="1400" b="0">
                        <a:solidFill>
                          <a:schemeClr val="tx1"/>
                        </a:solidFill>
                        <a:latin typeface="Arial"/>
                      </a:endParaRPr>
                    </a:p>
                  </a:txBody>
                  <a:tcPr>
                    <a:solidFill>
                      <a:schemeClr val="bg1"/>
                    </a:solidFill>
                  </a:tcPr>
                </a:tc>
                <a:extLst>
                  <a:ext uri="{0D108BD9-81ED-4DB2-BD59-A6C34878D82A}">
                    <a16:rowId xmlns:a16="http://schemas.microsoft.com/office/drawing/2014/main" val="1980276340"/>
                  </a:ext>
                </a:extLst>
              </a:tr>
              <a:tr h="370840">
                <a:tc>
                  <a:txBody>
                    <a:bodyPr/>
                    <a:lstStyle/>
                    <a:p>
                      <a:pPr lvl="0" algn="l">
                        <a:buNone/>
                      </a:pPr>
                      <a:r>
                        <a:rPr lang="en-IN" sz="1400" b="0" i="0" u="none" strike="noStrike" noProof="0" dirty="0">
                          <a:solidFill>
                            <a:srgbClr val="000000"/>
                          </a:solidFill>
                          <a:latin typeface="Arial"/>
                        </a:rPr>
                        <a:t>Aayushi Dubey</a:t>
                      </a:r>
                      <a:endParaRPr lang="en-US" sz="1400" b="0">
                        <a:latin typeface="Arial"/>
                      </a:endParaRPr>
                    </a:p>
                  </a:txBody>
                  <a:tcPr>
                    <a:solidFill>
                      <a:schemeClr val="bg1"/>
                    </a:solidFill>
                  </a:tcPr>
                </a:tc>
                <a:tc>
                  <a:txBody>
                    <a:bodyPr/>
                    <a:lstStyle/>
                    <a:p>
                      <a:pPr algn="l"/>
                      <a:r>
                        <a:rPr lang="en-GB" sz="1400" b="0" dirty="0">
                          <a:latin typeface="Arial"/>
                        </a:rPr>
                        <a:t>           22</a:t>
                      </a:r>
                    </a:p>
                  </a:txBody>
                  <a:tcPr>
                    <a:solidFill>
                      <a:schemeClr val="bg1"/>
                    </a:solidFill>
                  </a:tcPr>
                </a:tc>
                <a:tc>
                  <a:txBody>
                    <a:bodyPr/>
                    <a:lstStyle/>
                    <a:p>
                      <a:pPr lvl="0" algn="l">
                        <a:buNone/>
                      </a:pPr>
                      <a:r>
                        <a:rPr lang="en-GB" sz="1400" b="0" i="0" u="none" strike="noStrike" noProof="0" dirty="0">
                          <a:solidFill>
                            <a:schemeClr val="tx1"/>
                          </a:solidFill>
                          <a:latin typeface="Arial"/>
                        </a:rPr>
                        <a:t>SE IT A</a:t>
                      </a:r>
                      <a:endParaRPr lang="en-US" sz="1400" b="0">
                        <a:solidFill>
                          <a:schemeClr val="tx1"/>
                        </a:solidFill>
                        <a:latin typeface="Arial"/>
                      </a:endParaRPr>
                    </a:p>
                  </a:txBody>
                  <a:tcPr>
                    <a:solidFill>
                      <a:schemeClr val="bg1"/>
                    </a:solidFill>
                  </a:tcPr>
                </a:tc>
                <a:extLst>
                  <a:ext uri="{0D108BD9-81ED-4DB2-BD59-A6C34878D82A}">
                    <a16:rowId xmlns:a16="http://schemas.microsoft.com/office/drawing/2014/main" val="1496203114"/>
                  </a:ext>
                </a:extLst>
              </a:tr>
              <a:tr h="370840">
                <a:tc>
                  <a:txBody>
                    <a:bodyPr/>
                    <a:lstStyle/>
                    <a:p>
                      <a:pPr lvl="0" algn="l">
                        <a:buNone/>
                      </a:pPr>
                      <a:r>
                        <a:rPr lang="en-IN" sz="1400" b="0" i="0" u="none" strike="noStrike" noProof="0" dirty="0">
                          <a:solidFill>
                            <a:srgbClr val="000000"/>
                          </a:solidFill>
                          <a:latin typeface="Arial"/>
                        </a:rPr>
                        <a:t>Khushi Mishra</a:t>
                      </a:r>
                      <a:endParaRPr lang="en-US" sz="1400" b="0">
                        <a:latin typeface="Arial"/>
                      </a:endParaRPr>
                    </a:p>
                  </a:txBody>
                  <a:tcPr>
                    <a:solidFill>
                      <a:schemeClr val="bg1"/>
                    </a:solidFill>
                  </a:tcPr>
                </a:tc>
                <a:tc>
                  <a:txBody>
                    <a:bodyPr/>
                    <a:lstStyle/>
                    <a:p>
                      <a:pPr algn="l"/>
                      <a:r>
                        <a:rPr lang="en-GB" sz="1400" b="0" dirty="0">
                          <a:latin typeface="Arial"/>
                        </a:rPr>
                        <a:t>           59</a:t>
                      </a:r>
                    </a:p>
                  </a:txBody>
                  <a:tcPr>
                    <a:solidFill>
                      <a:schemeClr val="bg1"/>
                    </a:solidFill>
                  </a:tcPr>
                </a:tc>
                <a:tc>
                  <a:txBody>
                    <a:bodyPr/>
                    <a:lstStyle/>
                    <a:p>
                      <a:pPr lvl="0" algn="l">
                        <a:buNone/>
                      </a:pPr>
                      <a:r>
                        <a:rPr lang="en-GB" sz="1400" b="0" i="0" u="none" strike="noStrike" noProof="0" dirty="0">
                          <a:solidFill>
                            <a:schemeClr val="tx1"/>
                          </a:solidFill>
                          <a:latin typeface="Arial"/>
                        </a:rPr>
                        <a:t>SE IT A</a:t>
                      </a:r>
                      <a:endParaRPr lang="en-US" sz="1400" b="0" dirty="0">
                        <a:solidFill>
                          <a:schemeClr val="tx1"/>
                        </a:solidFill>
                        <a:latin typeface="Arial"/>
                      </a:endParaRPr>
                    </a:p>
                  </a:txBody>
                  <a:tcPr>
                    <a:solidFill>
                      <a:schemeClr val="bg1"/>
                    </a:solidFill>
                  </a:tcPr>
                </a:tc>
                <a:extLst>
                  <a:ext uri="{0D108BD9-81ED-4DB2-BD59-A6C34878D82A}">
                    <a16:rowId xmlns:a16="http://schemas.microsoft.com/office/drawing/2014/main" val="4722395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97400" y="518475"/>
            <a:ext cx="8520600" cy="572700"/>
          </a:xfrm>
          <a:prstGeom prst="rect">
            <a:avLst/>
          </a:prstGeom>
        </p:spPr>
        <p:txBody>
          <a:bodyPr spcFirstLastPara="1" wrap="square" lIns="91425" tIns="91425" rIns="91425" bIns="91425" anchor="t" anchorCtr="0">
            <a:normAutofit/>
          </a:bodyPr>
          <a:lstStyle/>
          <a:p>
            <a:r>
              <a:rPr lang="en-IN" sz="2400" b="1" dirty="0">
                <a:cs typeface="Times New Roman"/>
              </a:rPr>
              <a:t>FUTURE SCOPE</a:t>
            </a:r>
          </a:p>
        </p:txBody>
      </p:sp>
      <p:sp>
        <p:nvSpPr>
          <p:cNvPr id="63" name="Google Shape;63;p14"/>
          <p:cNvSpPr txBox="1">
            <a:spLocks noGrp="1"/>
          </p:cNvSpPr>
          <p:nvPr>
            <p:ph type="body" idx="1"/>
          </p:nvPr>
        </p:nvSpPr>
        <p:spPr>
          <a:xfrm>
            <a:off x="197400" y="1091175"/>
            <a:ext cx="8520600" cy="3441700"/>
          </a:xfrm>
          <a:prstGeom prst="rect">
            <a:avLst/>
          </a:prstGeom>
        </p:spPr>
        <p:txBody>
          <a:bodyPr spcFirstLastPara="1" wrap="square" lIns="91425" tIns="91425" rIns="91425" bIns="91425" anchor="t" anchorCtr="0">
            <a:noAutofit/>
          </a:bodyPr>
          <a:lstStyle/>
          <a:p>
            <a:pPr marL="400050" indent="-285750" algn="just">
              <a:buChar char="•"/>
            </a:pPr>
            <a:r>
              <a:rPr lang="en-US" sz="1600" dirty="0">
                <a:solidFill>
                  <a:schemeClr val="tx1"/>
                </a:solidFill>
              </a:rPr>
              <a:t>Mobile Application: Develop a mobile application version of the YouTube Clone project to expand the user base and provide a more convenient and accessible user experience.</a:t>
            </a:r>
          </a:p>
          <a:p>
            <a:pPr marL="400050" indent="-285750" algn="just">
              <a:lnSpc>
                <a:spcPct val="114999"/>
              </a:lnSpc>
              <a:buChar char="•"/>
            </a:pPr>
            <a:r>
              <a:rPr lang="en-US" sz="1600" dirty="0">
                <a:solidFill>
                  <a:schemeClr val="tx1"/>
                </a:solidFill>
              </a:rPr>
              <a:t>Analytics and Insights: Incorporate analytics and data visualization features to provide users and content creators with detailed insights into video performance, audience demographics, and engagement metrics.</a:t>
            </a:r>
          </a:p>
          <a:p>
            <a:pPr marL="400050" indent="-285750" algn="just">
              <a:lnSpc>
                <a:spcPct val="114999"/>
              </a:lnSpc>
              <a:buChar char="•"/>
            </a:pPr>
            <a:r>
              <a:rPr lang="en-US" sz="1600" dirty="0">
                <a:solidFill>
                  <a:schemeClr val="tx1"/>
                </a:solidFill>
              </a:rPr>
              <a:t>Enhanced Content Moderation: Implement advanced content moderation techniques, including automated flagging and filtering mechanisms, to maintain a safe and positive user experience.</a:t>
            </a:r>
          </a:p>
          <a:p>
            <a:pPr marL="400050" indent="-285750" algn="just">
              <a:lnSpc>
                <a:spcPct val="114999"/>
              </a:lnSpc>
              <a:buChar char="•"/>
            </a:pPr>
            <a:r>
              <a:rPr lang="en-US" sz="1600" dirty="0">
                <a:solidFill>
                  <a:schemeClr val="tx1"/>
                </a:solidFill>
              </a:rPr>
              <a:t>Multi-language Support: Introduce support for multiple languages to cater to a global audience, enabling users to browse and interact with the platform in their preferred language.</a:t>
            </a:r>
          </a:p>
        </p:txBody>
      </p:sp>
    </p:spTree>
    <p:extLst>
      <p:ext uri="{BB962C8B-B14F-4D97-AF65-F5344CB8AC3E}">
        <p14:creationId xmlns:p14="http://schemas.microsoft.com/office/powerpoint/2010/main" val="247838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97400" y="518475"/>
            <a:ext cx="8520600" cy="572700"/>
          </a:xfrm>
          <a:prstGeom prst="rect">
            <a:avLst/>
          </a:prstGeom>
        </p:spPr>
        <p:txBody>
          <a:bodyPr spcFirstLastPara="1" wrap="square" lIns="91425" tIns="91425" rIns="91425" bIns="91425" anchor="t" anchorCtr="0">
            <a:normAutofit/>
          </a:bodyPr>
          <a:lstStyle/>
          <a:p>
            <a:r>
              <a:rPr lang="en-GB" sz="2400" b="1" dirty="0"/>
              <a:t>CONCLUSION</a:t>
            </a:r>
          </a:p>
        </p:txBody>
      </p:sp>
      <p:sp>
        <p:nvSpPr>
          <p:cNvPr id="63" name="Google Shape;63;p14"/>
          <p:cNvSpPr txBox="1">
            <a:spLocks noGrp="1"/>
          </p:cNvSpPr>
          <p:nvPr>
            <p:ph type="body" idx="1"/>
          </p:nvPr>
        </p:nvSpPr>
        <p:spPr>
          <a:xfrm>
            <a:off x="197400" y="1091175"/>
            <a:ext cx="8520600" cy="3441700"/>
          </a:xfrm>
          <a:prstGeom prst="rect">
            <a:avLst/>
          </a:prstGeom>
        </p:spPr>
        <p:txBody>
          <a:bodyPr spcFirstLastPara="1" wrap="square" lIns="91425" tIns="91425" rIns="91425" bIns="91425" anchor="t" anchorCtr="0">
            <a:noAutofit/>
          </a:bodyPr>
          <a:lstStyle/>
          <a:p>
            <a:pPr algn="just">
              <a:buChar char="•"/>
            </a:pPr>
            <a:r>
              <a:rPr lang="en-IN" sz="1600" dirty="0">
                <a:solidFill>
                  <a:schemeClr val="tx1"/>
                </a:solidFill>
                <a:ea typeface="Segoe UI"/>
                <a:cs typeface="Segoe UI"/>
              </a:rPr>
              <a:t>The YouTube Clone project successfully replicated core functionalities of the YouTube platform, providing users with the ability to upload, share, and view videos, comment and rate videos, manage user profiles, and implement a subscription and notification system. The project faced various challenges during implementation, but through the utilization of appropriate technologies and frameworks, these challenges were overcome. The YouTube Clone project serves as a comprehensive demonstration of the knowledge and skills acquired during the program.</a:t>
            </a:r>
            <a:r>
              <a:rPr lang="en-IN" sz="1600" dirty="0">
                <a:solidFill>
                  <a:schemeClr val="tx1"/>
                </a:solidFill>
                <a:ea typeface="Segoe UI"/>
                <a:cs typeface="Times New Roman"/>
              </a:rPr>
              <a:t> </a:t>
            </a:r>
            <a:endParaRPr lang="en-US" dirty="0">
              <a:solidFill>
                <a:schemeClr val="tx1"/>
              </a:solidFill>
              <a:ea typeface="Segoe UI"/>
            </a:endParaRPr>
          </a:p>
          <a:p>
            <a:pPr algn="just">
              <a:lnSpc>
                <a:spcPct val="114999"/>
              </a:lnSpc>
              <a:buChar char="•"/>
            </a:pPr>
            <a:r>
              <a:rPr lang="en-IN" sz="1600" dirty="0">
                <a:solidFill>
                  <a:schemeClr val="tx1"/>
                </a:solidFill>
                <a:ea typeface="Segoe UI"/>
                <a:cs typeface="Segoe UI"/>
              </a:rPr>
              <a:t>The YouTube clone project has been successfully developed and implemented as part of the project. The objective of the project was to create a web application that mimics the functionality and features of the popular video-sharing platform, YouTube.</a:t>
            </a:r>
            <a:r>
              <a:rPr lang="en-IN" sz="1600" dirty="0">
                <a:ea typeface="Segoe UI"/>
                <a:cs typeface="Times New Roman"/>
              </a:rPr>
              <a:t> </a:t>
            </a:r>
            <a:endParaRPr lang="en-US">
              <a:cs typeface="+mj-lt"/>
            </a:endParaRPr>
          </a:p>
        </p:txBody>
      </p:sp>
    </p:spTree>
    <p:extLst>
      <p:ext uri="{BB962C8B-B14F-4D97-AF65-F5344CB8AC3E}">
        <p14:creationId xmlns:p14="http://schemas.microsoft.com/office/powerpoint/2010/main" val="1986726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p:cNvSpPr txBox="1">
            <a:spLocks noGrp="1"/>
          </p:cNvSpPr>
          <p:nvPr>
            <p:ph type="title"/>
          </p:nvPr>
        </p:nvSpPr>
        <p:spPr>
          <a:xfrm>
            <a:off x="184110" y="344016"/>
            <a:ext cx="8520600" cy="572700"/>
          </a:xfrm>
          <a:prstGeom prst="rect">
            <a:avLst/>
          </a:prstGeom>
        </p:spPr>
        <p:txBody>
          <a:bodyPr spcFirstLastPara="1" wrap="square" lIns="91425" tIns="91425" rIns="91425" bIns="91425" anchor="t" anchorCtr="0">
            <a:normAutofit/>
          </a:bodyPr>
          <a:lstStyle/>
          <a:p>
            <a:r>
              <a:rPr lang="en-GB" sz="2400" b="1" dirty="0"/>
              <a:t>TECHNOLOGIES USED</a:t>
            </a:r>
          </a:p>
        </p:txBody>
      </p:sp>
      <p:sp>
        <p:nvSpPr>
          <p:cNvPr id="5" name="Google Shape;65;p14"/>
          <p:cNvSpPr txBox="1">
            <a:spLocks noGrp="1"/>
          </p:cNvSpPr>
          <p:nvPr>
            <p:ph type="body" idx="1"/>
          </p:nvPr>
        </p:nvSpPr>
        <p:spPr>
          <a:xfrm>
            <a:off x="184110" y="1251711"/>
            <a:ext cx="4392153" cy="3559969"/>
          </a:xfrm>
          <a:prstGeom prst="rect">
            <a:avLst/>
          </a:prstGeom>
        </p:spPr>
        <p:txBody>
          <a:bodyPr spcFirstLastPara="1" wrap="square" lIns="91425" tIns="91425" rIns="91425" bIns="91425" anchor="t" anchorCtr="0">
            <a:noAutofit/>
          </a:bodyPr>
          <a:lstStyle/>
          <a:p>
            <a:pPr algn="just">
              <a:lnSpc>
                <a:spcPct val="114999"/>
              </a:lnSpc>
              <a:buNone/>
            </a:pPr>
            <a:r>
              <a:rPr lang="en-US" sz="1600" dirty="0">
                <a:solidFill>
                  <a:schemeClr val="tx1"/>
                </a:solidFill>
                <a:cs typeface="Times New Roman"/>
              </a:rPr>
              <a:t>a) Front-end Technologies:</a:t>
            </a:r>
          </a:p>
          <a:p>
            <a:pPr algn="just">
              <a:lnSpc>
                <a:spcPct val="114999"/>
              </a:lnSpc>
              <a:buChar char="•"/>
            </a:pPr>
            <a:r>
              <a:rPr lang="en-US" sz="1600" dirty="0">
                <a:solidFill>
                  <a:schemeClr val="tx1"/>
                </a:solidFill>
                <a:cs typeface="Times New Roman"/>
              </a:rPr>
              <a:t>HTML5</a:t>
            </a:r>
          </a:p>
          <a:p>
            <a:pPr algn="just">
              <a:lnSpc>
                <a:spcPct val="114999"/>
              </a:lnSpc>
              <a:buChar char="•"/>
            </a:pPr>
            <a:r>
              <a:rPr lang="en-US" sz="1600" dirty="0">
                <a:solidFill>
                  <a:schemeClr val="tx1"/>
                </a:solidFill>
                <a:cs typeface="Times New Roman"/>
              </a:rPr>
              <a:t>CSS3</a:t>
            </a:r>
          </a:p>
          <a:p>
            <a:pPr algn="just">
              <a:lnSpc>
                <a:spcPct val="114999"/>
              </a:lnSpc>
              <a:buChar char="•"/>
            </a:pPr>
            <a:r>
              <a:rPr lang="en-US" sz="1600" dirty="0">
                <a:solidFill>
                  <a:schemeClr val="tx1"/>
                </a:solidFill>
                <a:cs typeface="Times New Roman"/>
              </a:rPr>
              <a:t>JavaScript</a:t>
            </a:r>
          </a:p>
          <a:p>
            <a:pPr algn="just">
              <a:lnSpc>
                <a:spcPct val="114999"/>
              </a:lnSpc>
              <a:buNone/>
            </a:pPr>
            <a:endParaRPr lang="en-US" sz="1600" dirty="0">
              <a:solidFill>
                <a:srgbClr val="595959"/>
              </a:solidFill>
              <a:latin typeface="Times New Roman"/>
              <a:cs typeface="Times New Roman"/>
            </a:endParaRPr>
          </a:p>
          <a:p>
            <a:pPr marL="0" indent="0">
              <a:lnSpc>
                <a:spcPct val="100000"/>
              </a:lnSpc>
              <a:spcAft>
                <a:spcPts val="1200"/>
              </a:spcAft>
              <a:buNone/>
            </a:pPr>
            <a:endParaRPr lang="en-IN" sz="1600" dirty="0">
              <a:solidFill>
                <a:srgbClr val="374151"/>
              </a:solidFill>
            </a:endParaRPr>
          </a:p>
        </p:txBody>
      </p:sp>
      <p:sp>
        <p:nvSpPr>
          <p:cNvPr id="3" name="Google Shape;65;p14">
            <a:extLst>
              <a:ext uri="{FF2B5EF4-FFF2-40B4-BE49-F238E27FC236}">
                <a16:creationId xmlns:a16="http://schemas.microsoft.com/office/drawing/2014/main" id="{5C67D680-C932-67CC-5F97-5FBDB2BF8CD7}"/>
              </a:ext>
            </a:extLst>
          </p:cNvPr>
          <p:cNvSpPr txBox="1">
            <a:spLocks/>
          </p:cNvSpPr>
          <p:nvPr/>
        </p:nvSpPr>
        <p:spPr>
          <a:xfrm>
            <a:off x="4388189" y="1250574"/>
            <a:ext cx="4477451" cy="3559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just">
              <a:lnSpc>
                <a:spcPct val="114999"/>
              </a:lnSpc>
              <a:buNone/>
            </a:pPr>
            <a:r>
              <a:rPr lang="en-US" sz="1600" dirty="0">
                <a:solidFill>
                  <a:schemeClr val="tx1"/>
                </a:solidFill>
                <a:cs typeface="Times New Roman"/>
              </a:rPr>
              <a:t>b) Additional Tools and Libraries:</a:t>
            </a:r>
          </a:p>
          <a:p>
            <a:pPr algn="just">
              <a:lnSpc>
                <a:spcPct val="114999"/>
              </a:lnSpc>
              <a:buChar char="•"/>
            </a:pPr>
            <a:r>
              <a:rPr lang="en-US" sz="1600" dirty="0">
                <a:solidFill>
                  <a:schemeClr val="tx1"/>
                </a:solidFill>
                <a:cs typeface="Times New Roman"/>
              </a:rPr>
              <a:t>Git</a:t>
            </a:r>
          </a:p>
          <a:p>
            <a:pPr algn="just">
              <a:lnSpc>
                <a:spcPct val="114999"/>
              </a:lnSpc>
              <a:buChar char="•"/>
            </a:pPr>
            <a:r>
              <a:rPr lang="en-US" sz="1600" dirty="0">
                <a:solidFill>
                  <a:schemeClr val="tx1"/>
                </a:solidFill>
                <a:cs typeface="Times New Roman"/>
              </a:rPr>
              <a:t>GitHub</a:t>
            </a:r>
          </a:p>
          <a:p>
            <a:pPr algn="just">
              <a:lnSpc>
                <a:spcPct val="114999"/>
              </a:lnSpc>
              <a:buChar char="•"/>
            </a:pPr>
            <a:r>
              <a:rPr lang="en-US" sz="1600" dirty="0">
                <a:solidFill>
                  <a:schemeClr val="tx1"/>
                </a:solidFill>
                <a:cs typeface="Times New Roman"/>
              </a:rPr>
              <a:t>Google fonts </a:t>
            </a:r>
          </a:p>
          <a:p>
            <a:pPr algn="just">
              <a:lnSpc>
                <a:spcPct val="114999"/>
              </a:lnSpc>
              <a:buChar char="•"/>
            </a:pPr>
            <a:r>
              <a:rPr lang="en-US" dirty="0">
                <a:solidFill>
                  <a:schemeClr val="tx1"/>
                </a:solidFill>
              </a:rPr>
              <a:t>Font Awesome</a:t>
            </a:r>
          </a:p>
          <a:p>
            <a:pPr algn="just">
              <a:lnSpc>
                <a:spcPct val="114999"/>
              </a:lnSpc>
              <a:buNone/>
            </a:pPr>
            <a:endParaRPr lang="en-US" sz="1600" dirty="0">
              <a:cs typeface="Times New Roman"/>
            </a:endParaRPr>
          </a:p>
          <a:p>
            <a:pPr algn="just">
              <a:lnSpc>
                <a:spcPct val="114999"/>
              </a:lnSpc>
              <a:buFont typeface="Arial" panose="020B0604020202020204"/>
              <a:buNone/>
            </a:pPr>
            <a:endParaRPr lang="en-US" sz="1600" dirty="0">
              <a:solidFill>
                <a:srgbClr val="595959"/>
              </a:solidFill>
              <a:latin typeface="Times New Roman"/>
              <a:cs typeface="Times New Roman"/>
            </a:endParaRPr>
          </a:p>
          <a:p>
            <a:pPr marL="0" indent="0">
              <a:lnSpc>
                <a:spcPct val="100000"/>
              </a:lnSpc>
              <a:spcAft>
                <a:spcPts val="1200"/>
              </a:spcAft>
              <a:buFont typeface="Arial" panose="020B0604020202020204"/>
              <a:buNone/>
            </a:pPr>
            <a:endParaRPr lang="en-IN" sz="1600" dirty="0">
              <a:solidFill>
                <a:srgbClr val="374151"/>
              </a:solidFill>
            </a:endParaRPr>
          </a:p>
        </p:txBody>
      </p:sp>
    </p:spTree>
    <p:extLst>
      <p:ext uri="{BB962C8B-B14F-4D97-AF65-F5344CB8AC3E}">
        <p14:creationId xmlns:p14="http://schemas.microsoft.com/office/powerpoint/2010/main" val="1478198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REFERENCES</a:t>
            </a:r>
          </a:p>
        </p:txBody>
      </p:sp>
      <p:sp>
        <p:nvSpPr>
          <p:cNvPr id="3" name="Content Placeholder 2"/>
          <p:cNvSpPr>
            <a:spLocks noGrp="1"/>
          </p:cNvSpPr>
          <p:nvPr>
            <p:ph idx="1"/>
          </p:nvPr>
        </p:nvSpPr>
        <p:spPr/>
        <p:txBody>
          <a:bodyPr>
            <a:normAutofit/>
          </a:bodyPr>
          <a:lstStyle/>
          <a:p>
            <a:pPr algn="just">
              <a:buChar char="•"/>
            </a:pPr>
            <a:r>
              <a:rPr lang="en-US" sz="1600" u="sng" dirty="0">
                <a:solidFill>
                  <a:srgbClr val="0563C1"/>
                </a:solidFill>
                <a:cs typeface="Times New Roman"/>
                <a:hlinkClick r:id="rId2"/>
              </a:rPr>
              <a:t>https://developers.google.com/youtube</a:t>
            </a:r>
            <a:r>
              <a:rPr lang="en-US" sz="1600" u="sng" dirty="0">
                <a:solidFill>
                  <a:srgbClr val="0563C1"/>
                </a:solidFill>
                <a:cs typeface="Times New Roman"/>
                <a:hlinkClick r:id="rId2">
                  <a:extLst>
                    <a:ext uri="{A12FA001-AC4F-418D-AE19-62706E023703}">
                      <ahyp:hlinkClr xmlns:ahyp="http://schemas.microsoft.com/office/drawing/2018/hyperlinkcolor" val="tx"/>
                    </a:ext>
                  </a:extLst>
                </a:hlinkClick>
              </a:rPr>
              <a:t>/</a:t>
            </a:r>
            <a:endParaRPr lang="en-IN" sz="1600">
              <a:cs typeface="Times New Roman"/>
            </a:endParaRPr>
          </a:p>
          <a:p>
            <a:pPr algn="just">
              <a:lnSpc>
                <a:spcPct val="114999"/>
              </a:lnSpc>
              <a:buChar char="•"/>
            </a:pPr>
            <a:r>
              <a:rPr lang="en-US" sz="1600" u="sng" dirty="0">
                <a:solidFill>
                  <a:srgbClr val="0563C1"/>
                </a:solidFill>
                <a:cs typeface="Times New Roman"/>
                <a:hlinkClick r:id="rId3"/>
              </a:rPr>
              <a:t>https://github.com/WWBN/AVideo</a:t>
            </a:r>
            <a:endParaRPr lang="en-IN" sz="1600">
              <a:solidFill>
                <a:srgbClr val="595959"/>
              </a:solidFill>
              <a:cs typeface="Times New Roman"/>
            </a:endParaRPr>
          </a:p>
          <a:p>
            <a:pPr algn="just">
              <a:lnSpc>
                <a:spcPct val="114999"/>
              </a:lnSpc>
              <a:buChar char="•"/>
            </a:pPr>
            <a:r>
              <a:rPr lang="en-US" sz="1600" u="sng" dirty="0">
                <a:solidFill>
                  <a:srgbClr val="0563C1"/>
                </a:solidFill>
                <a:cs typeface="Times New Roman"/>
                <a:hlinkClick r:id="rId4"/>
              </a:rPr>
              <a:t>https://github.com/mediadrop/mediadrop</a:t>
            </a:r>
            <a:endParaRPr lang="en-IN" sz="1600">
              <a:solidFill>
                <a:srgbClr val="595959"/>
              </a:solidFill>
              <a:cs typeface="Times New Roman"/>
            </a:endParaRPr>
          </a:p>
          <a:p>
            <a:pPr algn="just">
              <a:lnSpc>
                <a:spcPct val="114999"/>
              </a:lnSpc>
              <a:buChar char="•"/>
            </a:pPr>
            <a:r>
              <a:rPr lang="en-US" sz="1600" u="sng" dirty="0">
                <a:solidFill>
                  <a:srgbClr val="0563C1"/>
                </a:solidFill>
                <a:cs typeface="Times New Roman"/>
                <a:hlinkClick r:id="rId5"/>
              </a:rPr>
              <a:t>https://ffmpeg.org/</a:t>
            </a:r>
            <a:endParaRPr lang="en-IN" sz="1600">
              <a:solidFill>
                <a:srgbClr val="595959"/>
              </a:solidFill>
              <a:cs typeface="Times New Roman"/>
            </a:endParaRPr>
          </a:p>
          <a:p>
            <a:pPr algn="just">
              <a:lnSpc>
                <a:spcPct val="114999"/>
              </a:lnSpc>
              <a:buChar char="•"/>
            </a:pPr>
            <a:r>
              <a:rPr lang="en-US" sz="1600" u="sng" dirty="0">
                <a:solidFill>
                  <a:srgbClr val="0563C1"/>
                </a:solidFill>
                <a:cs typeface="Times New Roman"/>
                <a:hlinkClick r:id="rId6"/>
              </a:rPr>
              <a:t>https://github.com/video-dev/hls.js</a:t>
            </a:r>
            <a:r>
              <a:rPr lang="en-US" sz="1600" u="sng" dirty="0">
                <a:solidFill>
                  <a:srgbClr val="0563C1"/>
                </a:solidFill>
                <a:cs typeface="Times New Roman"/>
                <a:hlinkClick r:id="rId6">
                  <a:extLst>
                    <a:ext uri="{A12FA001-AC4F-418D-AE19-62706E023703}">
                      <ahyp:hlinkClr xmlns:ahyp="http://schemas.microsoft.com/office/drawing/2018/hyperlinkcolor" val="tx"/>
                    </a:ext>
                  </a:extLst>
                </a:hlinkClick>
              </a:rPr>
              <a:t>/</a:t>
            </a:r>
            <a:endParaRPr lang="en-IN" sz="1600">
              <a:solidFill>
                <a:srgbClr val="595959"/>
              </a:solidFill>
              <a:cs typeface="Times New Roman"/>
            </a:endParaRPr>
          </a:p>
          <a:p>
            <a:pPr algn="just">
              <a:lnSpc>
                <a:spcPct val="114999"/>
              </a:lnSpc>
              <a:buChar char="•"/>
            </a:pPr>
            <a:r>
              <a:rPr lang="en-US" sz="1600" u="sng" dirty="0">
                <a:solidFill>
                  <a:srgbClr val="0563C1"/>
                </a:solidFill>
                <a:cs typeface="Times New Roman"/>
                <a:hlinkClick r:id="rId7"/>
              </a:rPr>
              <a:t>https://getbootstrap.com/</a:t>
            </a:r>
            <a:endParaRPr lang="en-IN" sz="1600">
              <a:solidFill>
                <a:srgbClr val="595959"/>
              </a:solidFill>
              <a:cs typeface="Times New Roman"/>
            </a:endParaRPr>
          </a:p>
          <a:p>
            <a:pPr algn="just">
              <a:lnSpc>
                <a:spcPct val="114999"/>
              </a:lnSpc>
              <a:buChar char="•"/>
            </a:pPr>
            <a:r>
              <a:rPr lang="en-US" sz="1600" u="sng" dirty="0">
                <a:solidFill>
                  <a:srgbClr val="0563C1"/>
                </a:solidFill>
                <a:cs typeface="Times New Roman"/>
                <a:hlinkClick r:id="rId8"/>
              </a:rPr>
              <a:t>https://mui.com/core/</a:t>
            </a:r>
            <a:endParaRPr lang="en-IN" sz="1600">
              <a:solidFill>
                <a:srgbClr val="595959"/>
              </a:solidFill>
              <a:cs typeface="Times New Roman"/>
            </a:endParaRPr>
          </a:p>
          <a:p>
            <a:pPr algn="just">
              <a:lnSpc>
                <a:spcPct val="114999"/>
              </a:lnSpc>
              <a:buChar char="•"/>
            </a:pPr>
            <a:r>
              <a:rPr lang="en-US" sz="1600" u="sng" dirty="0">
                <a:solidFill>
                  <a:srgbClr val="0563C1"/>
                </a:solidFill>
                <a:cs typeface="Times New Roman"/>
                <a:hlinkClick r:id="rId9"/>
              </a:rPr>
              <a:t>https://www.docker.com</a:t>
            </a:r>
            <a:r>
              <a:rPr lang="en-US" sz="1600" u="sng" dirty="0">
                <a:solidFill>
                  <a:srgbClr val="0563C1"/>
                </a:solidFill>
                <a:cs typeface="Times New Roman"/>
                <a:hlinkClick r:id="rId9">
                  <a:extLst>
                    <a:ext uri="{A12FA001-AC4F-418D-AE19-62706E023703}">
                      <ahyp:hlinkClr xmlns:ahyp="http://schemas.microsoft.com/office/drawing/2018/hyperlinkcolor" val="tx"/>
                    </a:ext>
                  </a:extLst>
                </a:hlinkClick>
              </a:rPr>
              <a:t>/</a:t>
            </a:r>
            <a:endParaRPr lang="en-IN" sz="1600">
              <a:cs typeface="Times New Roman"/>
            </a:endParaRPr>
          </a:p>
          <a:p>
            <a:pPr>
              <a:lnSpc>
                <a:spcPct val="114999"/>
              </a:lnSpc>
            </a:pP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 y="27726"/>
            <a:ext cx="9145369" cy="5106877"/>
          </a:xfrm>
          <a:solidFill>
            <a:schemeClr val="bg2">
              <a:lumMod val="20000"/>
              <a:lumOff val="80000"/>
            </a:schemeClr>
          </a:solidFill>
        </p:spPr>
        <p:txBody>
          <a:bodyPr>
            <a:normAutofit/>
          </a:bodyPr>
          <a:lstStyle/>
          <a:p>
            <a:pPr marL="114300" indent="0">
              <a:buNone/>
            </a:pPr>
            <a:r>
              <a:rPr lang="en-IN" dirty="0">
                <a:solidFill>
                  <a:schemeClr val="bg1"/>
                </a:solidFill>
              </a:rPr>
              <a:t>        </a:t>
            </a:r>
            <a:r>
              <a:rPr lang="en-IN" dirty="0">
                <a:solidFill>
                  <a:schemeClr val="tx1"/>
                </a:solidFill>
              </a:rPr>
              <a:t>    </a:t>
            </a:r>
            <a:endParaRPr lang="en-US">
              <a:solidFill>
                <a:schemeClr val="tx1"/>
              </a:solidFill>
            </a:endParaRPr>
          </a:p>
          <a:p>
            <a:pPr marL="114300" indent="0">
              <a:lnSpc>
                <a:spcPct val="114999"/>
              </a:lnSpc>
              <a:buNone/>
            </a:pPr>
            <a:endParaRPr lang="en-IN">
              <a:solidFill>
                <a:schemeClr val="tx1"/>
              </a:solidFill>
            </a:endParaRPr>
          </a:p>
          <a:p>
            <a:pPr marL="114300" indent="0">
              <a:lnSpc>
                <a:spcPct val="114999"/>
              </a:lnSpc>
              <a:buNone/>
            </a:pPr>
            <a:endParaRPr lang="en-IN" dirty="0">
              <a:solidFill>
                <a:schemeClr val="tx1"/>
              </a:solidFill>
            </a:endParaRPr>
          </a:p>
          <a:p>
            <a:pPr marL="114300" indent="0">
              <a:lnSpc>
                <a:spcPct val="114999"/>
              </a:lnSpc>
              <a:buNone/>
            </a:pPr>
            <a:endParaRPr lang="en-IN" dirty="0">
              <a:solidFill>
                <a:schemeClr val="tx1"/>
              </a:solidFill>
            </a:endParaRPr>
          </a:p>
          <a:p>
            <a:pPr marL="114300" indent="0">
              <a:lnSpc>
                <a:spcPct val="114999"/>
              </a:lnSpc>
              <a:buNone/>
            </a:pPr>
            <a:endParaRPr lang="en-IN" dirty="0">
              <a:solidFill>
                <a:schemeClr val="tx1"/>
              </a:solidFill>
            </a:endParaRPr>
          </a:p>
          <a:p>
            <a:pPr marL="114300" indent="0">
              <a:lnSpc>
                <a:spcPct val="114999"/>
              </a:lnSpc>
              <a:buNone/>
            </a:pPr>
            <a:endParaRPr lang="en-IN" dirty="0">
              <a:solidFill>
                <a:schemeClr val="tx1"/>
              </a:solidFill>
            </a:endParaRPr>
          </a:p>
          <a:p>
            <a:pPr marL="114300" indent="0">
              <a:lnSpc>
                <a:spcPct val="114999"/>
              </a:lnSpc>
              <a:buNone/>
            </a:pPr>
            <a:r>
              <a:rPr lang="en-IN" dirty="0">
                <a:solidFill>
                  <a:schemeClr val="tx1"/>
                </a:solidFill>
              </a:rPr>
              <a:t>                                           </a:t>
            </a:r>
            <a:r>
              <a:rPr lang="en-IN" sz="4400" dirty="0">
                <a:solidFill>
                  <a:schemeClr val="tx1"/>
                </a:solidFill>
              </a:rPr>
              <a:t>THANK YOU</a:t>
            </a:r>
            <a:endParaRPr lang="en-IN"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97400" y="518475"/>
            <a:ext cx="8520600" cy="572700"/>
          </a:xfrm>
          <a:prstGeom prst="rect">
            <a:avLst/>
          </a:prstGeom>
        </p:spPr>
        <p:txBody>
          <a:bodyPr spcFirstLastPara="1" wrap="square" lIns="91425" tIns="91425" rIns="91425" bIns="91425" anchor="t" anchorCtr="0">
            <a:normAutofit/>
          </a:bodyPr>
          <a:lstStyle/>
          <a:p>
            <a:r>
              <a:rPr lang="en-GB" sz="2400" b="1" dirty="0"/>
              <a:t>PROBLEM STATEMENT</a:t>
            </a:r>
          </a:p>
        </p:txBody>
      </p:sp>
      <p:sp>
        <p:nvSpPr>
          <p:cNvPr id="63" name="Google Shape;63;p14"/>
          <p:cNvSpPr txBox="1">
            <a:spLocks noGrp="1"/>
          </p:cNvSpPr>
          <p:nvPr>
            <p:ph type="body" idx="1"/>
          </p:nvPr>
        </p:nvSpPr>
        <p:spPr>
          <a:xfrm>
            <a:off x="197400" y="1091175"/>
            <a:ext cx="8520600" cy="34417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endParaRPr lang="en-US" dirty="0">
              <a:solidFill>
                <a:srgbClr val="000000"/>
              </a:solidFill>
              <a:cs typeface="Times New Roman"/>
            </a:endParaRPr>
          </a:p>
          <a:p>
            <a:pPr marL="0" indent="0">
              <a:lnSpc>
                <a:spcPct val="114999"/>
              </a:lnSpc>
              <a:spcAft>
                <a:spcPts val="1200"/>
              </a:spcAft>
              <a:buNone/>
            </a:pPr>
            <a:r>
              <a:rPr lang="en-IN" sz="1600" dirty="0">
                <a:solidFill>
                  <a:srgbClr val="000000"/>
                </a:solidFill>
                <a:cs typeface="Times New Roman"/>
              </a:rPr>
              <a:t>The problem statement for the YouTube clone project is </a:t>
            </a:r>
            <a:r>
              <a:rPr lang="en-IN" sz="1600" b="0" dirty="0">
                <a:solidFill>
                  <a:srgbClr val="000000"/>
                </a:solidFill>
                <a:effectLst/>
                <a:cs typeface="Times New Roman"/>
              </a:rPr>
              <a:t>to </a:t>
            </a:r>
            <a:r>
              <a:rPr lang="en-IN" sz="1600" dirty="0">
                <a:solidFill>
                  <a:srgbClr val="000000"/>
                </a:solidFill>
                <a:cs typeface="Times New Roman"/>
              </a:rPr>
              <a:t>create a web application that allows users to upload, view, and share videos, as well as interact with other users through comments, likes, and subscriptions. The clone should also provide a user-friendly interface and an efficient video streaming experience</a:t>
            </a:r>
            <a:r>
              <a:rPr lang="en-IN" sz="1600" b="0" dirty="0">
                <a:solidFill>
                  <a:srgbClr val="000000"/>
                </a:solidFill>
                <a:effectLst/>
                <a:cs typeface="Times New Roman"/>
              </a:rPr>
              <a:t>.</a:t>
            </a:r>
            <a:endParaRPr lang="en-IN" sz="1600" dirty="0">
              <a:solidFill>
                <a:srgbClr val="000000"/>
              </a:solidFill>
              <a:cs typeface="Times New Roman"/>
            </a:endParaRPr>
          </a:p>
          <a:p>
            <a:pPr marL="0" indent="0">
              <a:lnSpc>
                <a:spcPct val="114999"/>
              </a:lnSpc>
              <a:spcAft>
                <a:spcPts val="1200"/>
              </a:spcAft>
              <a:buNone/>
            </a:pPr>
            <a:r>
              <a:rPr lang="en-IN" sz="1600" dirty="0">
                <a:solidFill>
                  <a:srgbClr val="374151"/>
                </a:solidFill>
                <a:ea typeface="open sans"/>
                <a:cs typeface="Times New Roman"/>
              </a:rPr>
              <a:t>Create </a:t>
            </a:r>
            <a:r>
              <a:rPr lang="en-IN" sz="1600" dirty="0">
                <a:solidFill>
                  <a:srgbClr val="374151"/>
                </a:solidFill>
                <a:cs typeface="Times New Roman"/>
              </a:rPr>
              <a:t>a web application that replicates </a:t>
            </a:r>
            <a:r>
              <a:rPr lang="en-IN" sz="1600" b="0" i="0" dirty="0">
                <a:solidFill>
                  <a:srgbClr val="374151"/>
                </a:solidFill>
                <a:effectLst/>
                <a:ea typeface="open sans"/>
                <a:cs typeface="Times New Roman"/>
              </a:rPr>
              <a:t>the </a:t>
            </a:r>
            <a:r>
              <a:rPr lang="en-IN" sz="1600" dirty="0">
                <a:solidFill>
                  <a:srgbClr val="374151"/>
                </a:solidFill>
                <a:cs typeface="Times New Roman"/>
              </a:rPr>
              <a:t>core functionality of YouTube, allowing users to upload, view, and share videos. The YouTube</a:t>
            </a:r>
            <a:r>
              <a:rPr lang="en-IN" sz="1600" dirty="0">
                <a:solidFill>
                  <a:srgbClr val="374151"/>
                </a:solidFill>
                <a:ea typeface="open sans"/>
                <a:cs typeface="Times New Roman"/>
              </a:rPr>
              <a:t> clone should provide a familiar user experience while offering essential features such as </a:t>
            </a:r>
            <a:r>
              <a:rPr lang="en-IN" sz="1600" dirty="0">
                <a:solidFill>
                  <a:srgbClr val="374151"/>
                </a:solidFill>
                <a:cs typeface="Times New Roman"/>
              </a:rPr>
              <a:t>user registration</a:t>
            </a:r>
            <a:r>
              <a:rPr lang="en-IN" sz="1600" b="0" i="0" dirty="0">
                <a:solidFill>
                  <a:srgbClr val="374151"/>
                </a:solidFill>
                <a:effectLst/>
                <a:ea typeface="open sans"/>
                <a:cs typeface="Times New Roman"/>
              </a:rPr>
              <a:t>, </a:t>
            </a:r>
            <a:r>
              <a:rPr lang="en-IN" sz="1600" dirty="0">
                <a:solidFill>
                  <a:srgbClr val="374151"/>
                </a:solidFill>
                <a:cs typeface="Times New Roman"/>
              </a:rPr>
              <a:t>video uploading</a:t>
            </a:r>
            <a:r>
              <a:rPr lang="en-IN" sz="1600" b="0" i="0" dirty="0">
                <a:solidFill>
                  <a:srgbClr val="374151"/>
                </a:solidFill>
                <a:effectLst/>
                <a:ea typeface="open sans"/>
                <a:cs typeface="Times New Roman"/>
              </a:rPr>
              <a:t>, </a:t>
            </a:r>
            <a:r>
              <a:rPr lang="en-IN" sz="1600" dirty="0">
                <a:solidFill>
                  <a:srgbClr val="374151"/>
                </a:solidFill>
                <a:cs typeface="Times New Roman"/>
              </a:rPr>
              <a:t>video playback</a:t>
            </a:r>
            <a:r>
              <a:rPr lang="en-IN" sz="1600" b="0" i="0" dirty="0">
                <a:solidFill>
                  <a:srgbClr val="374151"/>
                </a:solidFill>
                <a:effectLst/>
                <a:ea typeface="open sans"/>
                <a:cs typeface="Times New Roman"/>
              </a:rPr>
              <a:t>, </a:t>
            </a:r>
            <a:r>
              <a:rPr lang="en-IN" sz="1600" dirty="0">
                <a:solidFill>
                  <a:srgbClr val="374151"/>
                </a:solidFill>
                <a:cs typeface="Times New Roman"/>
              </a:rPr>
              <a:t>comments, likes</a:t>
            </a:r>
            <a:r>
              <a:rPr lang="en-IN" sz="1600" b="0" i="0" dirty="0">
                <a:solidFill>
                  <a:srgbClr val="374151"/>
                </a:solidFill>
                <a:effectLst/>
                <a:cs typeface="Times New Roman"/>
              </a:rPr>
              <a:t>, </a:t>
            </a:r>
            <a:r>
              <a:rPr lang="en-IN" sz="1600" dirty="0">
                <a:solidFill>
                  <a:srgbClr val="374151"/>
                </a:solidFill>
                <a:cs typeface="Times New Roman"/>
              </a:rPr>
              <a:t>and a subscription system.</a:t>
            </a:r>
            <a:endParaRPr lang="en-IN" sz="1600" b="0" i="0" dirty="0">
              <a:solidFill>
                <a:srgbClr val="374151"/>
              </a:solidFill>
              <a:effectLst/>
              <a:cs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97400" y="5184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1" dirty="0"/>
              <a:t>ABSTRACT</a:t>
            </a:r>
          </a:p>
        </p:txBody>
      </p:sp>
      <p:sp>
        <p:nvSpPr>
          <p:cNvPr id="63" name="Google Shape;63;p14"/>
          <p:cNvSpPr txBox="1">
            <a:spLocks noGrp="1"/>
          </p:cNvSpPr>
          <p:nvPr>
            <p:ph type="body" idx="1"/>
          </p:nvPr>
        </p:nvSpPr>
        <p:spPr>
          <a:xfrm>
            <a:off x="197400" y="1091175"/>
            <a:ext cx="8520600" cy="34417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endParaRPr lang="en-US" dirty="0">
              <a:solidFill>
                <a:srgbClr val="000000"/>
              </a:solidFill>
              <a:cs typeface="Times New Roman"/>
            </a:endParaRPr>
          </a:p>
          <a:p>
            <a:pPr marL="0" indent="0">
              <a:lnSpc>
                <a:spcPct val="114999"/>
              </a:lnSpc>
              <a:spcAft>
                <a:spcPts val="1200"/>
              </a:spcAft>
              <a:buNone/>
            </a:pPr>
            <a:r>
              <a:rPr lang="en-US" sz="1600" dirty="0">
                <a:solidFill>
                  <a:srgbClr val="000000"/>
                </a:solidFill>
                <a:cs typeface="Times New Roman"/>
              </a:rPr>
              <a:t>This presentation is a comprehensive overview of the YouTube clone. The project aimed to create a replica of the popular video-sharing platform, YouTube, by implementing various features and functionalities.</a:t>
            </a:r>
            <a:endParaRPr lang="en-US" sz="1600">
              <a:solidFill>
                <a:srgbClr val="000000"/>
              </a:solidFill>
              <a:cs typeface="Times New Roman"/>
            </a:endParaRPr>
          </a:p>
          <a:p>
            <a:pPr marL="0" indent="0">
              <a:lnSpc>
                <a:spcPct val="114999"/>
              </a:lnSpc>
              <a:spcAft>
                <a:spcPts val="1200"/>
              </a:spcAft>
              <a:buNone/>
            </a:pPr>
            <a:r>
              <a:rPr lang="en-IN" sz="1600" dirty="0">
                <a:solidFill>
                  <a:srgbClr val="000000"/>
                </a:solidFill>
                <a:cs typeface="Times New Roman"/>
              </a:rPr>
              <a:t>The YouTube clone project was initiated with the goal of creating a platform that mimics the core functionalities of YouTube, a popular video-sharing website. The project aimed to replicate the basic features of YouTube, including user registration, video uploading, video playback, commenting, and user engagement.</a:t>
            </a:r>
          </a:p>
        </p:txBody>
      </p:sp>
    </p:spTree>
    <p:extLst>
      <p:ext uri="{BB962C8B-B14F-4D97-AF65-F5344CB8AC3E}">
        <p14:creationId xmlns:p14="http://schemas.microsoft.com/office/powerpoint/2010/main" val="3749463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p:cNvSpPr txBox="1">
            <a:spLocks noGrp="1"/>
          </p:cNvSpPr>
          <p:nvPr>
            <p:ph type="title"/>
          </p:nvPr>
        </p:nvSpPr>
        <p:spPr>
          <a:xfrm>
            <a:off x="184110" y="344016"/>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1" dirty="0"/>
              <a:t>INTRODUCTION</a:t>
            </a:r>
          </a:p>
        </p:txBody>
      </p:sp>
      <p:sp>
        <p:nvSpPr>
          <p:cNvPr id="5" name="Google Shape;65;p14"/>
          <p:cNvSpPr txBox="1">
            <a:spLocks noGrp="1"/>
          </p:cNvSpPr>
          <p:nvPr>
            <p:ph type="body" idx="1"/>
          </p:nvPr>
        </p:nvSpPr>
        <p:spPr>
          <a:xfrm>
            <a:off x="184110" y="1251711"/>
            <a:ext cx="8520600" cy="3559969"/>
          </a:xfrm>
          <a:prstGeom prst="rect">
            <a:avLst/>
          </a:prstGeom>
        </p:spPr>
        <p:txBody>
          <a:bodyPr spcFirstLastPara="1" wrap="square" lIns="91425" tIns="91425" rIns="91425" bIns="91425" anchor="t" anchorCtr="0">
            <a:noAutofit/>
          </a:bodyPr>
          <a:lstStyle/>
          <a:p>
            <a:pPr marL="0" indent="0">
              <a:lnSpc>
                <a:spcPct val="114999"/>
              </a:lnSpc>
              <a:spcAft>
                <a:spcPts val="1200"/>
              </a:spcAft>
              <a:buNone/>
            </a:pPr>
            <a:r>
              <a:rPr lang="en-IN" sz="1600" dirty="0">
                <a:solidFill>
                  <a:srgbClr val="000000"/>
                </a:solidFill>
                <a:cs typeface="Times New Roman"/>
              </a:rPr>
              <a:t>The aim of this project is to develop a web application that replicates the core functionalities of YouTube, one of the most popular video-sharing platforms on the internet. By creating a YouTube clone, we aim to gain a deeper understanding of web development technologies, databases, and user authentication systems.</a:t>
            </a:r>
          </a:p>
          <a:p>
            <a:pPr marL="0" indent="0">
              <a:lnSpc>
                <a:spcPct val="114999"/>
              </a:lnSpc>
              <a:spcAft>
                <a:spcPts val="1200"/>
              </a:spcAft>
              <a:buNone/>
            </a:pPr>
            <a:r>
              <a:rPr lang="en-IN" sz="1600" dirty="0">
                <a:solidFill>
                  <a:srgbClr val="000000"/>
                </a:solidFill>
                <a:cs typeface="Times New Roman"/>
              </a:rPr>
              <a:t>The YouTube Clone project holds immense significance for educational purposes. By engaging in the development of a video-sharing platform, students gain insights into various aspects of web development, including frontend design and user interaction. </a:t>
            </a:r>
          </a:p>
          <a:p>
            <a:pPr marL="0" indent="0">
              <a:lnSpc>
                <a:spcPct val="114999"/>
              </a:lnSpc>
              <a:spcAft>
                <a:spcPts val="1200"/>
              </a:spcAft>
              <a:buNone/>
            </a:pPr>
            <a:r>
              <a:rPr lang="en-IN" sz="1600" dirty="0">
                <a:solidFill>
                  <a:srgbClr val="000000"/>
                </a:solidFill>
                <a:cs typeface="Times New Roman"/>
              </a:rPr>
              <a:t>This project also allows for exploration of emerging technologies and techniques in the field of web development.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p:cNvSpPr txBox="1">
            <a:spLocks noGrp="1"/>
          </p:cNvSpPr>
          <p:nvPr>
            <p:ph type="title"/>
          </p:nvPr>
        </p:nvSpPr>
        <p:spPr>
          <a:xfrm>
            <a:off x="184110" y="344016"/>
            <a:ext cx="8520600" cy="5727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pPr>
            <a:r>
              <a:rPr lang="en-US" sz="2400" b="1" dirty="0">
                <a:cs typeface="Times New Roman"/>
              </a:rPr>
              <a:t>IMPLEMENTATION</a:t>
            </a:r>
            <a:endParaRPr lang="en-US" sz="2400" dirty="0"/>
          </a:p>
        </p:txBody>
      </p:sp>
      <p:sp>
        <p:nvSpPr>
          <p:cNvPr id="5" name="Google Shape;65;p14"/>
          <p:cNvSpPr txBox="1">
            <a:spLocks noGrp="1"/>
          </p:cNvSpPr>
          <p:nvPr>
            <p:ph type="body" idx="1"/>
          </p:nvPr>
        </p:nvSpPr>
        <p:spPr>
          <a:xfrm>
            <a:off x="184110" y="1251711"/>
            <a:ext cx="8520600" cy="3559969"/>
          </a:xfrm>
          <a:prstGeom prst="rect">
            <a:avLst/>
          </a:prstGeom>
        </p:spPr>
        <p:txBody>
          <a:bodyPr spcFirstLastPara="1" wrap="square" lIns="91425" tIns="91425" rIns="91425" bIns="91425" anchor="t" anchorCtr="0">
            <a:noAutofit/>
          </a:bodyPr>
          <a:lstStyle/>
          <a:p>
            <a:pPr marL="0" indent="0" algn="just">
              <a:lnSpc>
                <a:spcPct val="114999"/>
              </a:lnSpc>
              <a:buNone/>
            </a:pPr>
            <a:endParaRPr lang="en-US" sz="1600" dirty="0">
              <a:latin typeface="Times New Roman"/>
              <a:cs typeface="Times New Roman"/>
            </a:endParaRPr>
          </a:p>
          <a:p>
            <a:pPr marL="0" indent="0">
              <a:lnSpc>
                <a:spcPct val="100000"/>
              </a:lnSpc>
              <a:spcAft>
                <a:spcPts val="1200"/>
              </a:spcAft>
              <a:buNone/>
            </a:pPr>
            <a:endParaRPr lang="en-IN" sz="1600" dirty="0">
              <a:solidFill>
                <a:srgbClr val="374151"/>
              </a:solidFill>
            </a:endParaRPr>
          </a:p>
        </p:txBody>
      </p:sp>
      <p:pic>
        <p:nvPicPr>
          <p:cNvPr id="3" name="Picture 2">
            <a:extLst>
              <a:ext uri="{FF2B5EF4-FFF2-40B4-BE49-F238E27FC236}">
                <a16:creationId xmlns:a16="http://schemas.microsoft.com/office/drawing/2014/main" id="{4419B5D6-1891-8553-1A6B-97968FA5F892}"/>
              </a:ext>
            </a:extLst>
          </p:cNvPr>
          <p:cNvPicPr>
            <a:picLocks noChangeAspect="1"/>
          </p:cNvPicPr>
          <p:nvPr/>
        </p:nvPicPr>
        <p:blipFill rotWithShape="1">
          <a:blip r:embed="rId2"/>
          <a:srcRect t="3902" b="5040"/>
          <a:stretch/>
        </p:blipFill>
        <p:spPr>
          <a:xfrm>
            <a:off x="672185" y="909815"/>
            <a:ext cx="7544449" cy="3864230"/>
          </a:xfrm>
          <a:prstGeom prst="rect">
            <a:avLst/>
          </a:prstGeom>
        </p:spPr>
      </p:pic>
    </p:spTree>
    <p:extLst>
      <p:ext uri="{BB962C8B-B14F-4D97-AF65-F5344CB8AC3E}">
        <p14:creationId xmlns:p14="http://schemas.microsoft.com/office/powerpoint/2010/main" val="3755304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5;p14"/>
          <p:cNvSpPr txBox="1">
            <a:spLocks noGrp="1"/>
          </p:cNvSpPr>
          <p:nvPr>
            <p:ph type="body" idx="1"/>
          </p:nvPr>
        </p:nvSpPr>
        <p:spPr>
          <a:xfrm>
            <a:off x="184110" y="1251711"/>
            <a:ext cx="8520600" cy="3559969"/>
          </a:xfrm>
          <a:prstGeom prst="rect">
            <a:avLst/>
          </a:prstGeom>
        </p:spPr>
        <p:txBody>
          <a:bodyPr spcFirstLastPara="1" wrap="square" lIns="91425" tIns="91425" rIns="91425" bIns="91425" anchor="t" anchorCtr="0">
            <a:noAutofit/>
          </a:bodyPr>
          <a:lstStyle/>
          <a:p>
            <a:pPr marL="0" indent="0" algn="just">
              <a:lnSpc>
                <a:spcPct val="114999"/>
              </a:lnSpc>
              <a:buNone/>
            </a:pPr>
            <a:endParaRPr lang="en-US" sz="1600" dirty="0">
              <a:latin typeface="Times New Roman"/>
              <a:cs typeface="Times New Roman"/>
            </a:endParaRPr>
          </a:p>
          <a:p>
            <a:pPr marL="0" indent="0">
              <a:lnSpc>
                <a:spcPct val="100000"/>
              </a:lnSpc>
              <a:spcAft>
                <a:spcPts val="1200"/>
              </a:spcAft>
              <a:buNone/>
            </a:pPr>
            <a:endParaRPr lang="en-IN" sz="1600" dirty="0">
              <a:solidFill>
                <a:srgbClr val="374151"/>
              </a:solidFill>
            </a:endParaRPr>
          </a:p>
        </p:txBody>
      </p:sp>
      <p:pic>
        <p:nvPicPr>
          <p:cNvPr id="3" name="Picture 2">
            <a:extLst>
              <a:ext uri="{FF2B5EF4-FFF2-40B4-BE49-F238E27FC236}">
                <a16:creationId xmlns:a16="http://schemas.microsoft.com/office/drawing/2014/main" id="{6FF1D632-EBEF-418B-BE7E-77B070E66BF7}"/>
              </a:ext>
            </a:extLst>
          </p:cNvPr>
          <p:cNvPicPr>
            <a:picLocks noChangeAspect="1"/>
          </p:cNvPicPr>
          <p:nvPr/>
        </p:nvPicPr>
        <p:blipFill rotWithShape="1">
          <a:blip r:embed="rId2"/>
          <a:srcRect t="4225" b="6451"/>
          <a:stretch/>
        </p:blipFill>
        <p:spPr>
          <a:xfrm>
            <a:off x="7494" y="107326"/>
            <a:ext cx="5336499" cy="2681278"/>
          </a:xfrm>
          <a:prstGeom prst="rect">
            <a:avLst/>
          </a:prstGeom>
        </p:spPr>
      </p:pic>
      <p:pic>
        <p:nvPicPr>
          <p:cNvPr id="7" name="Picture 6">
            <a:extLst>
              <a:ext uri="{FF2B5EF4-FFF2-40B4-BE49-F238E27FC236}">
                <a16:creationId xmlns:a16="http://schemas.microsoft.com/office/drawing/2014/main" id="{22D3B7A9-0797-3A93-DF45-804B3A4951D9}"/>
              </a:ext>
            </a:extLst>
          </p:cNvPr>
          <p:cNvPicPr>
            <a:picLocks noChangeAspect="1"/>
          </p:cNvPicPr>
          <p:nvPr/>
        </p:nvPicPr>
        <p:blipFill rotWithShape="1">
          <a:blip r:embed="rId3"/>
          <a:srcRect t="2915" b="5283"/>
          <a:stretch/>
        </p:blipFill>
        <p:spPr>
          <a:xfrm>
            <a:off x="4077324" y="2794527"/>
            <a:ext cx="4804002" cy="2194524"/>
          </a:xfrm>
          <a:prstGeom prst="rect">
            <a:avLst/>
          </a:prstGeom>
        </p:spPr>
      </p:pic>
    </p:spTree>
    <p:extLst>
      <p:ext uri="{BB962C8B-B14F-4D97-AF65-F5344CB8AC3E}">
        <p14:creationId xmlns:p14="http://schemas.microsoft.com/office/powerpoint/2010/main" val="273874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97400" y="518475"/>
            <a:ext cx="8520600" cy="572700"/>
          </a:xfrm>
          <a:prstGeom prst="rect">
            <a:avLst/>
          </a:prstGeom>
        </p:spPr>
        <p:txBody>
          <a:bodyPr spcFirstLastPara="1" wrap="square" lIns="91425" tIns="91425" rIns="91425" bIns="91425" anchor="t" anchorCtr="0">
            <a:normAutofit/>
          </a:bodyPr>
          <a:lstStyle/>
          <a:p>
            <a:r>
              <a:rPr lang="en-IN" sz="2400" b="1" dirty="0">
                <a:cs typeface="Times New Roman"/>
              </a:rPr>
              <a:t>RESULTS &amp; DISCUSSION</a:t>
            </a:r>
            <a:endParaRPr lang="en-GB" sz="2400" dirty="0">
              <a:cs typeface="Times New Roman"/>
            </a:endParaRPr>
          </a:p>
        </p:txBody>
      </p:sp>
      <p:sp>
        <p:nvSpPr>
          <p:cNvPr id="63" name="Google Shape;63;p14"/>
          <p:cNvSpPr txBox="1">
            <a:spLocks noGrp="1"/>
          </p:cNvSpPr>
          <p:nvPr>
            <p:ph type="body" idx="1"/>
          </p:nvPr>
        </p:nvSpPr>
        <p:spPr>
          <a:xfrm>
            <a:off x="197400" y="1091175"/>
            <a:ext cx="8520600" cy="3441700"/>
          </a:xfrm>
          <a:prstGeom prst="rect">
            <a:avLst/>
          </a:prstGeom>
        </p:spPr>
        <p:txBody>
          <a:bodyPr spcFirstLastPara="1" wrap="square" lIns="91425" tIns="91425" rIns="91425" bIns="91425" anchor="t" anchorCtr="0">
            <a:noAutofit/>
          </a:bodyPr>
          <a:lstStyle/>
          <a:p>
            <a:pPr marL="285750" indent="-285750">
              <a:lnSpc>
                <a:spcPct val="114999"/>
              </a:lnSpc>
              <a:spcAft>
                <a:spcPts val="1200"/>
              </a:spcAft>
              <a:buChar char="•"/>
            </a:pPr>
            <a:r>
              <a:rPr lang="en-IN" sz="1600" dirty="0">
                <a:solidFill>
                  <a:srgbClr val="000000"/>
                </a:solidFill>
                <a:cs typeface="Times New Roman"/>
              </a:rPr>
              <a:t>Video Upload and Viewing: The YouTube Clone provided users with the ability to upload videos, which were stored on the server and made accessible for viewing. Video playback functionality, including pause, play, and seek, was implemented and demonstrated satisfactory performance.</a:t>
            </a:r>
          </a:p>
          <a:p>
            <a:pPr marL="285750" indent="-285750">
              <a:lnSpc>
                <a:spcPct val="114999"/>
              </a:lnSpc>
              <a:spcAft>
                <a:spcPts val="1200"/>
              </a:spcAft>
              <a:buChar char="•"/>
            </a:pPr>
            <a:r>
              <a:rPr lang="en-IN" sz="1600" dirty="0">
                <a:solidFill>
                  <a:srgbClr val="000000"/>
                </a:solidFill>
                <a:cs typeface="Times New Roman"/>
              </a:rPr>
              <a:t>Social Interactions: Users were able to comment on videos, like or dislike them, and subscribe to channels. These interactions were properly recorded and displayed, facilitating user engagement and community building.</a:t>
            </a:r>
          </a:p>
        </p:txBody>
      </p:sp>
    </p:spTree>
    <p:extLst>
      <p:ext uri="{BB962C8B-B14F-4D97-AF65-F5344CB8AC3E}">
        <p14:creationId xmlns:p14="http://schemas.microsoft.com/office/powerpoint/2010/main" val="3947971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97400" y="518475"/>
            <a:ext cx="8520600" cy="572700"/>
          </a:xfrm>
          <a:prstGeom prst="rect">
            <a:avLst/>
          </a:prstGeom>
        </p:spPr>
        <p:txBody>
          <a:bodyPr spcFirstLastPara="1" wrap="square" lIns="91425" tIns="91425" rIns="91425" bIns="91425" anchor="t" anchorCtr="0">
            <a:normAutofit/>
          </a:bodyPr>
          <a:lstStyle/>
          <a:p>
            <a:r>
              <a:rPr lang="en-IN" sz="2400" b="1" dirty="0">
                <a:cs typeface="Times New Roman"/>
              </a:rPr>
              <a:t>RESULTS &amp; DISCUSSION</a:t>
            </a:r>
            <a:endParaRPr lang="en-GB" sz="2400" dirty="0">
              <a:cs typeface="Times New Roman"/>
            </a:endParaRPr>
          </a:p>
        </p:txBody>
      </p:sp>
      <p:sp>
        <p:nvSpPr>
          <p:cNvPr id="63" name="Google Shape;63;p14"/>
          <p:cNvSpPr txBox="1">
            <a:spLocks noGrp="1"/>
          </p:cNvSpPr>
          <p:nvPr>
            <p:ph type="body" idx="1"/>
          </p:nvPr>
        </p:nvSpPr>
        <p:spPr>
          <a:xfrm>
            <a:off x="197400" y="1091175"/>
            <a:ext cx="8520600" cy="3441700"/>
          </a:xfrm>
          <a:prstGeom prst="rect">
            <a:avLst/>
          </a:prstGeom>
        </p:spPr>
        <p:txBody>
          <a:bodyPr spcFirstLastPara="1" wrap="square" lIns="91425" tIns="91425" rIns="91425" bIns="91425" anchor="t" anchorCtr="0">
            <a:noAutofit/>
          </a:bodyPr>
          <a:lstStyle/>
          <a:p>
            <a:pPr marL="285750" indent="-285750">
              <a:lnSpc>
                <a:spcPct val="114999"/>
              </a:lnSpc>
              <a:spcAft>
                <a:spcPts val="1200"/>
              </a:spcAft>
              <a:buChar char="•"/>
            </a:pPr>
            <a:r>
              <a:rPr lang="en-IN" sz="1600" dirty="0">
                <a:solidFill>
                  <a:srgbClr val="000000"/>
                </a:solidFill>
                <a:cs typeface="Times New Roman"/>
              </a:rPr>
              <a:t>Responsive Design: The YouTube Clone was developed with a responsive design, ensuring compatibility and optimal viewing experience across various devices and screen sizes.</a:t>
            </a:r>
            <a:endParaRPr lang="en-US"/>
          </a:p>
          <a:p>
            <a:pPr marL="285750" indent="-285750">
              <a:lnSpc>
                <a:spcPct val="114999"/>
              </a:lnSpc>
              <a:spcAft>
                <a:spcPts val="1200"/>
              </a:spcAft>
              <a:buChar char="•"/>
            </a:pPr>
            <a:r>
              <a:rPr lang="en-IN" sz="1600" dirty="0">
                <a:solidFill>
                  <a:srgbClr val="000000"/>
                </a:solidFill>
                <a:cs typeface="Times New Roman"/>
              </a:rPr>
              <a:t>Future Enhancements: To further improve the YouTube Clone, several enhancements can be considered. These include implementing a more robust recommendation algorithm using machine learning techniques, integrating a real-time notification system, enhancing the video upload process for better performance, and incorporating more advanced social features like user playlists and trending videos.</a:t>
            </a:r>
            <a:endParaRPr lang="en-IN" sz="1600">
              <a:solidFill>
                <a:srgbClr val="000000"/>
              </a:solidFill>
              <a:cs typeface="Times New Roman"/>
            </a:endParaRPr>
          </a:p>
        </p:txBody>
      </p:sp>
    </p:spTree>
    <p:extLst>
      <p:ext uri="{BB962C8B-B14F-4D97-AF65-F5344CB8AC3E}">
        <p14:creationId xmlns:p14="http://schemas.microsoft.com/office/powerpoint/2010/main" val="1588166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97400" y="518475"/>
            <a:ext cx="8520600" cy="572700"/>
          </a:xfrm>
          <a:prstGeom prst="rect">
            <a:avLst/>
          </a:prstGeom>
        </p:spPr>
        <p:txBody>
          <a:bodyPr spcFirstLastPara="1" wrap="square" lIns="91425" tIns="91425" rIns="91425" bIns="91425" anchor="t" anchorCtr="0">
            <a:normAutofit/>
          </a:bodyPr>
          <a:lstStyle/>
          <a:p>
            <a:r>
              <a:rPr lang="en-IN" sz="2400" b="1" dirty="0">
                <a:cs typeface="Times New Roman"/>
              </a:rPr>
              <a:t>FUTURE SCOPE</a:t>
            </a:r>
          </a:p>
        </p:txBody>
      </p:sp>
      <p:sp>
        <p:nvSpPr>
          <p:cNvPr id="63" name="Google Shape;63;p14"/>
          <p:cNvSpPr txBox="1">
            <a:spLocks noGrp="1"/>
          </p:cNvSpPr>
          <p:nvPr>
            <p:ph type="body" idx="1"/>
          </p:nvPr>
        </p:nvSpPr>
        <p:spPr>
          <a:xfrm>
            <a:off x="197400" y="1091175"/>
            <a:ext cx="8520600" cy="3441700"/>
          </a:xfrm>
          <a:prstGeom prst="rect">
            <a:avLst/>
          </a:prstGeom>
        </p:spPr>
        <p:txBody>
          <a:bodyPr spcFirstLastPara="1" wrap="square" lIns="91425" tIns="91425" rIns="91425" bIns="91425" anchor="t" anchorCtr="0">
            <a:noAutofit/>
          </a:bodyPr>
          <a:lstStyle/>
          <a:p>
            <a:pPr marL="114300" indent="0" algn="just">
              <a:lnSpc>
                <a:spcPct val="100000"/>
              </a:lnSpc>
              <a:buNone/>
            </a:pPr>
            <a:r>
              <a:rPr lang="en-US" sz="1600" dirty="0">
                <a:solidFill>
                  <a:schemeClr val="tx1"/>
                </a:solidFill>
                <a:ea typeface="Segoe UI"/>
              </a:rPr>
              <a:t>The YouTube Clone project has significant potential for expansion and improvement. Some of the future enhancements and features that can be considered include:</a:t>
            </a:r>
            <a:endParaRPr lang="en-IN" sz="1600" dirty="0">
              <a:solidFill>
                <a:schemeClr val="tx1"/>
              </a:solidFill>
              <a:ea typeface="Times New Roman"/>
              <a:cs typeface="Times New Roman"/>
            </a:endParaRPr>
          </a:p>
          <a:p>
            <a:pPr marL="400050" indent="-285750" algn="just">
              <a:lnSpc>
                <a:spcPct val="100000"/>
              </a:lnSpc>
              <a:buChar char="•"/>
            </a:pPr>
            <a:r>
              <a:rPr lang="en-US" sz="1600" dirty="0">
                <a:solidFill>
                  <a:schemeClr val="tx1"/>
                </a:solidFill>
                <a:ea typeface="Segoe UI"/>
              </a:rPr>
              <a:t>Recommendation System: Implement an intelligent recommendation system that suggests relevant videos based on user preferences, browsing history, and video popularity.</a:t>
            </a:r>
            <a:endParaRPr lang="en-US" sz="1600" dirty="0">
              <a:solidFill>
                <a:schemeClr val="tx1"/>
              </a:solidFill>
            </a:endParaRPr>
          </a:p>
          <a:p>
            <a:pPr marL="400050" indent="-285750" algn="just">
              <a:lnSpc>
                <a:spcPct val="100000"/>
              </a:lnSpc>
              <a:buChar char="•"/>
            </a:pPr>
            <a:r>
              <a:rPr lang="en-US" sz="1600" dirty="0">
                <a:solidFill>
                  <a:schemeClr val="tx1"/>
                </a:solidFill>
              </a:rPr>
              <a:t>Live Streaming: Incorporate live streaming capabilities to enable users to broadcast and interact with real-time events, fostering engagement and community-building.</a:t>
            </a:r>
          </a:p>
          <a:p>
            <a:pPr marL="400050" indent="-285750" algn="just">
              <a:lnSpc>
                <a:spcPct val="100000"/>
              </a:lnSpc>
              <a:buChar char="•"/>
            </a:pPr>
            <a:r>
              <a:rPr lang="en-US" sz="1600" dirty="0">
                <a:solidFill>
                  <a:schemeClr val="tx1"/>
                </a:solidFill>
              </a:rPr>
              <a:t>Social Integration: Integrate social media platforms to allow users to share videos easily across various networks, enhancing the reach and virality of content.</a:t>
            </a:r>
          </a:p>
          <a:p>
            <a:pPr marL="400050" indent="-285750" algn="just">
              <a:lnSpc>
                <a:spcPct val="100000"/>
              </a:lnSpc>
              <a:buChar char="•"/>
            </a:pPr>
            <a:r>
              <a:rPr lang="en-US" sz="1600" dirty="0">
                <a:solidFill>
                  <a:schemeClr val="tx1"/>
                </a:solidFill>
              </a:rPr>
              <a:t>Connect to Database</a:t>
            </a:r>
            <a:endParaRPr lang="en-US" dirty="0">
              <a:solidFill>
                <a:schemeClr val="tx1"/>
              </a:solidFill>
            </a:endParaRPr>
          </a:p>
        </p:txBody>
      </p:sp>
    </p:spTree>
    <p:extLst>
      <p:ext uri="{BB962C8B-B14F-4D97-AF65-F5344CB8AC3E}">
        <p14:creationId xmlns:p14="http://schemas.microsoft.com/office/powerpoint/2010/main" val="2805226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965</Words>
  <Application>Microsoft Office PowerPoint</Application>
  <PresentationFormat>On-screen Show (16:9)</PresentationFormat>
  <Paragraphs>73</Paragraphs>
  <Slides>14</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PowerPoint Presentation</vt:lpstr>
      <vt:lpstr>PROBLEM STATEMENT</vt:lpstr>
      <vt:lpstr>ABSTRACT</vt:lpstr>
      <vt:lpstr>INTRODUCTION</vt:lpstr>
      <vt:lpstr>IMPLEMENTATION</vt:lpstr>
      <vt:lpstr>PowerPoint Presentation</vt:lpstr>
      <vt:lpstr>RESULTS &amp; DISCUSSION</vt:lpstr>
      <vt:lpstr>RESULTS &amp; DISCUSSION</vt:lpstr>
      <vt:lpstr>FUTURE SCOPE</vt:lpstr>
      <vt:lpstr>FUTURE SCOPE</vt:lpstr>
      <vt:lpstr>CONCLUSION</vt:lpstr>
      <vt:lpstr>TECHNOLOGIES USED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Ishanee shet</dc:creator>
  <cp:lastModifiedBy>Mukund Dhanuka</cp:lastModifiedBy>
  <cp:revision>688</cp:revision>
  <dcterms:created xsi:type="dcterms:W3CDTF">2023-02-09T06:46:45Z</dcterms:created>
  <dcterms:modified xsi:type="dcterms:W3CDTF">2023-06-21T04:57:43Z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2FAD07D9B5324C1781146B4977A3F318</vt:lpwstr>
  </property>
  <property fmtid="{D5CDD505-2E9C-101B-9397-08002B2CF9AE}" pid="3" name="KSOProductBuildVer">
    <vt:lpwstr>1033-11.2.0.11214</vt:lpwstr>
  </property>
</Properties>
</file>