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sldIdLst>
    <p:sldId id="256" r:id="rId2"/>
    <p:sldId id="258" r:id="rId3"/>
    <p:sldId id="257" r:id="rId4"/>
    <p:sldId id="264" r:id="rId5"/>
    <p:sldId id="259" r:id="rId6"/>
    <p:sldId id="271" r:id="rId7"/>
    <p:sldId id="273" r:id="rId8"/>
    <p:sldId id="261" r:id="rId9"/>
    <p:sldId id="274" r:id="rId10"/>
    <p:sldId id="265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TD subscription by customers. 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has this problem?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 Portuguese bank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Bank will be benefited if more customers subscribe for Term Deposits. 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to solve the problem?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Build a TD Subscription Engine. 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 custLinFactNeighborX="-1716" custLinFactNeighborY="560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 custScaleY="148946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 custLinFactNeighborX="-1716" custLinFactNeighborY="1181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442399" y="-2737903"/>
          <a:ext cx="751506" cy="641708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TD subscription by customers. </a:t>
          </a:r>
        </a:p>
      </dsp:txBody>
      <dsp:txXfrm rot="-5400000">
        <a:off x="3609610" y="131571"/>
        <a:ext cx="6380400" cy="678136"/>
      </dsp:txXfrm>
    </dsp:sp>
    <dsp:sp modelId="{3230722F-B757-4673-BD2F-9D4BAB5CEE8D}">
      <dsp:nvSpPr>
        <dsp:cNvPr id="0" name=""/>
        <dsp:cNvSpPr/>
      </dsp:nvSpPr>
      <dsp:spPr>
        <a:xfrm>
          <a:off x="0" y="947"/>
          <a:ext cx="3609610" cy="9393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sp:txBody>
      <dsp:txXfrm>
        <a:off x="45857" y="46804"/>
        <a:ext cx="3517896" cy="847669"/>
      </dsp:txXfrm>
    </dsp:sp>
    <dsp:sp modelId="{329ECF1A-78BE-41CB-B252-8011825B67CD}">
      <dsp:nvSpPr>
        <dsp:cNvPr id="0" name=""/>
        <dsp:cNvSpPr/>
      </dsp:nvSpPr>
      <dsp:spPr>
        <a:xfrm rot="5400000">
          <a:off x="6380459" y="-1709436"/>
          <a:ext cx="751506" cy="641708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 Portuguese bank</a:t>
          </a:r>
        </a:p>
      </dsp:txBody>
      <dsp:txXfrm rot="-5400000">
        <a:off x="3547670" y="1160038"/>
        <a:ext cx="6380400" cy="678136"/>
      </dsp:txXfrm>
    </dsp:sp>
    <dsp:sp modelId="{8A3FE5E4-2689-4041-B2C5-C63BC276A3EF}">
      <dsp:nvSpPr>
        <dsp:cNvPr id="0" name=""/>
        <dsp:cNvSpPr/>
      </dsp:nvSpPr>
      <dsp:spPr>
        <a:xfrm>
          <a:off x="0" y="987299"/>
          <a:ext cx="3609610" cy="9393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has this problem?</a:t>
          </a:r>
        </a:p>
      </dsp:txBody>
      <dsp:txXfrm>
        <a:off x="45857" y="1033156"/>
        <a:ext cx="3517896" cy="847669"/>
      </dsp:txXfrm>
    </dsp:sp>
    <dsp:sp modelId="{A66EBD3D-E7C5-421C-B8B5-728648057DDC}">
      <dsp:nvSpPr>
        <dsp:cNvPr id="0" name=""/>
        <dsp:cNvSpPr/>
      </dsp:nvSpPr>
      <dsp:spPr>
        <a:xfrm rot="5400000">
          <a:off x="6251825" y="-672087"/>
          <a:ext cx="1119339" cy="64108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Bank will be benefited if more customers subscribe for Term Deposits. </a:t>
          </a:r>
        </a:p>
      </dsp:txBody>
      <dsp:txXfrm rot="-5400000">
        <a:off x="3606086" y="2028294"/>
        <a:ext cx="6356176" cy="1010055"/>
      </dsp:txXfrm>
    </dsp:sp>
    <dsp:sp modelId="{1C763A21-352A-41D1-A2E2-E305DABA275D}">
      <dsp:nvSpPr>
        <dsp:cNvPr id="0" name=""/>
        <dsp:cNvSpPr/>
      </dsp:nvSpPr>
      <dsp:spPr>
        <a:xfrm>
          <a:off x="0" y="2063630"/>
          <a:ext cx="3606085" cy="9393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sp:txBody>
      <dsp:txXfrm>
        <a:off x="45857" y="2109487"/>
        <a:ext cx="3514371" cy="847669"/>
      </dsp:txXfrm>
    </dsp:sp>
    <dsp:sp modelId="{95E0557D-F0A1-4F38-8083-55DE7503164F}">
      <dsp:nvSpPr>
        <dsp:cNvPr id="0" name=""/>
        <dsp:cNvSpPr/>
      </dsp:nvSpPr>
      <dsp:spPr>
        <a:xfrm rot="5400000">
          <a:off x="6380459" y="409984"/>
          <a:ext cx="751506" cy="641708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Build a TD Subscription Engine. </a:t>
          </a:r>
        </a:p>
      </dsp:txBody>
      <dsp:txXfrm rot="-5400000">
        <a:off x="3547670" y="3279459"/>
        <a:ext cx="6380400" cy="678136"/>
      </dsp:txXfrm>
    </dsp:sp>
    <dsp:sp modelId="{B9324B26-5FF5-4FF7-9073-66103CBE8481}">
      <dsp:nvSpPr>
        <dsp:cNvPr id="0" name=""/>
        <dsp:cNvSpPr/>
      </dsp:nvSpPr>
      <dsp:spPr>
        <a:xfrm>
          <a:off x="0" y="3139960"/>
          <a:ext cx="3609610" cy="9393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to solve the problem?</a:t>
          </a:r>
        </a:p>
      </dsp:txBody>
      <dsp:txXfrm>
        <a:off x="45857" y="3185817"/>
        <a:ext cx="3517896" cy="847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Term Deposit subscription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945456" cy="238760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Mukund g kallapur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Final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547891"/>
            <a:ext cx="9991188" cy="3977195"/>
          </a:xfrm>
        </p:spPr>
        <p:txBody>
          <a:bodyPr>
            <a:normAutofit/>
          </a:bodyPr>
          <a:lstStyle/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solution provided was accepted by the Portuguese Bank.</a:t>
            </a:r>
          </a:p>
          <a:p>
            <a:pPr lvl="2"/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Bank can now easily predict the customers and target them to buy the Term Deposits.  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solution also helps to reduce the cost to the bank. </a:t>
            </a:r>
          </a:p>
          <a:p>
            <a:pPr lvl="2"/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71600" lvl="3" indent="0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56E46F-3444-4394-A6B8-FB15A4170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261" y="1455457"/>
            <a:ext cx="1878664" cy="95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32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31731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ctr">
              <a:buNone/>
            </a:pPr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719332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225943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300" y="1686757"/>
            <a:ext cx="10053112" cy="462526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Three W’s, One H. </a:t>
            </a:r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speaks, let us listen !</a:t>
            </a:r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Picture is worth thousand words. </a:t>
            </a:r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Flow</a:t>
            </a:r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Best Model. </a:t>
            </a:r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Models Built and Metrics. </a:t>
            </a:r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Words</a:t>
            </a: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What, Who, Why and how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252970"/>
              </p:ext>
            </p:extLst>
          </p:nvPr>
        </p:nvGraphicFramePr>
        <p:xfrm>
          <a:off x="1082652" y="1929891"/>
          <a:ext cx="10026696" cy="4080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 Speaks, let us listen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Dimension and data types. 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41188 rows and 20 columns including Target. 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Missing values.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Only one column had missing values and was handled appropriately. 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48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780" y="0"/>
            <a:ext cx="9165562" cy="69333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Visualizations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1B4794-E38D-402E-9C91-D2D61339F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637" y="764357"/>
            <a:ext cx="7220412" cy="591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130246"/>
            <a:ext cx="8721678" cy="446803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Visualizations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1FD2E7-9773-4BF9-94D4-561EA830D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7172" y="689085"/>
            <a:ext cx="7448365" cy="6101321"/>
          </a:xfrm>
        </p:spPr>
      </p:pic>
    </p:spTree>
    <p:extLst>
      <p:ext uri="{BB962C8B-B14F-4D97-AF65-F5344CB8AC3E}">
        <p14:creationId xmlns:p14="http://schemas.microsoft.com/office/powerpoint/2010/main" val="3010818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9F1821-37AB-463D-9CDC-0F3D2E179E04}"/>
              </a:ext>
            </a:extLst>
          </p:cNvPr>
          <p:cNvSpPr/>
          <p:nvPr/>
        </p:nvSpPr>
        <p:spPr>
          <a:xfrm>
            <a:off x="1296140" y="2592280"/>
            <a:ext cx="1828799" cy="825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Read &amp; Understand</a:t>
            </a:r>
          </a:p>
          <a:p>
            <a:pPr algn="ctr"/>
            <a:r>
              <a:rPr lang="en-IN" dirty="0"/>
              <a:t>Data	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8681685-645B-416B-8600-387C40B28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58365"/>
            <a:ext cx="9905999" cy="3541714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B8BD53-00AF-4BDD-8E52-8B7A0001988C}"/>
              </a:ext>
            </a:extLst>
          </p:cNvPr>
          <p:cNvSpPr/>
          <p:nvPr/>
        </p:nvSpPr>
        <p:spPr>
          <a:xfrm>
            <a:off x="3752613" y="2562812"/>
            <a:ext cx="2104007" cy="866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Pre-Processing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B69BF3-AFD0-4F4F-8FAF-A176E60DC062}"/>
              </a:ext>
            </a:extLst>
          </p:cNvPr>
          <p:cNvCxnSpPr>
            <a:cxnSpLocks/>
          </p:cNvCxnSpPr>
          <p:nvPr/>
        </p:nvCxnSpPr>
        <p:spPr>
          <a:xfrm>
            <a:off x="3124939" y="3004784"/>
            <a:ext cx="6276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503A825-6200-44F6-91DE-F5A854989E13}"/>
              </a:ext>
            </a:extLst>
          </p:cNvPr>
          <p:cNvSpPr/>
          <p:nvPr/>
        </p:nvSpPr>
        <p:spPr>
          <a:xfrm>
            <a:off x="6224145" y="2548265"/>
            <a:ext cx="1678828" cy="866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 Building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D5050E-95AA-4754-A395-02DC158A727B}"/>
              </a:ext>
            </a:extLst>
          </p:cNvPr>
          <p:cNvSpPr/>
          <p:nvPr/>
        </p:nvSpPr>
        <p:spPr>
          <a:xfrm>
            <a:off x="8239426" y="2527302"/>
            <a:ext cx="1562470" cy="901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Fine Tuning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605EE1-A81E-4259-8E2E-5BB88D1C50DE}"/>
              </a:ext>
            </a:extLst>
          </p:cNvPr>
          <p:cNvCxnSpPr>
            <a:endCxn id="16" idx="1"/>
          </p:cNvCxnSpPr>
          <p:nvPr/>
        </p:nvCxnSpPr>
        <p:spPr>
          <a:xfrm flipV="1">
            <a:off x="5856620" y="2981359"/>
            <a:ext cx="367525" cy="145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D556B9-CBA8-4C6C-A2C1-1CD36ED326DA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7902973" y="2978151"/>
            <a:ext cx="336453" cy="3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915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Best Approach/Model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76121"/>
            <a:ext cx="9905999" cy="3541714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Model: ADABoost (Fine tuned)</a:t>
            </a: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Confusion Matrix for Validation Data: </a:t>
            </a: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Validation Accuracy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89.87%</a:t>
            </a: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Precision(Weighted Avg): 88%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BB2F5A-F8DC-4C44-A7E2-9850A1665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236" y="3029744"/>
            <a:ext cx="30765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B809-7A1E-43CB-9D6C-BE512D1A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Metrics in a visual form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481D41-C2AA-4374-B01F-FCAE00B63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713" y="2274421"/>
            <a:ext cx="8890597" cy="311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31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blem - Solution.potx" id="{618825C9-7A5B-4FD0-8173-05FBE0DDE387}" vid="{0970E009-9DDA-4822-A7D1-BB4C8516F0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218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Rockwell</vt:lpstr>
      <vt:lpstr>Tahoma</vt:lpstr>
      <vt:lpstr>Tw Cen MT</vt:lpstr>
      <vt:lpstr>Circuit</vt:lpstr>
      <vt:lpstr>Term Deposit subscription</vt:lpstr>
      <vt:lpstr>Overview</vt:lpstr>
      <vt:lpstr>What, Who, Why and how</vt:lpstr>
      <vt:lpstr>Data Speaks, let us listen !</vt:lpstr>
      <vt:lpstr>Visualizations</vt:lpstr>
      <vt:lpstr>Visualizations</vt:lpstr>
      <vt:lpstr>Flow</vt:lpstr>
      <vt:lpstr>Best Approach/Model</vt:lpstr>
      <vt:lpstr>Metrics in a visual form</vt:lpstr>
      <vt:lpstr>Final words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2019-01-15T15:48:21Z</dcterms:created>
  <dcterms:modified xsi:type="dcterms:W3CDTF">2019-02-27T11:32:22Z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