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und Pandit" userId="988d3df7ab68b67e" providerId="LiveId" clId="{9939B6CE-8877-476E-BA53-EC301CCC316C}"/>
    <pc:docChg chg="modSld">
      <pc:chgData name="Mukund Pandit" userId="988d3df7ab68b67e" providerId="LiveId" clId="{9939B6CE-8877-476E-BA53-EC301CCC316C}" dt="2022-05-30T16:18:52.561" v="25" actId="20577"/>
      <pc:docMkLst>
        <pc:docMk/>
      </pc:docMkLst>
      <pc:sldChg chg="modSp mod">
        <pc:chgData name="Mukund Pandit" userId="988d3df7ab68b67e" providerId="LiveId" clId="{9939B6CE-8877-476E-BA53-EC301CCC316C}" dt="2022-05-30T16:18:52.561" v="25" actId="20577"/>
        <pc:sldMkLst>
          <pc:docMk/>
          <pc:sldMk cId="0" sldId="256"/>
        </pc:sldMkLst>
        <pc:spChg chg="mod">
          <ac:chgData name="Mukund Pandit" userId="988d3df7ab68b67e" providerId="LiveId" clId="{9939B6CE-8877-476E-BA53-EC301CCC316C}" dt="2022-05-30T16:18:52.561" v="25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924" y="214325"/>
            <a:ext cx="417957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565" y="966195"/>
            <a:ext cx="7868869" cy="208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2585" y="4781594"/>
            <a:ext cx="2171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5FCF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474" y="2826766"/>
            <a:ext cx="7295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Credit</a:t>
            </a:r>
            <a:r>
              <a:rPr sz="36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05" dirty="0">
                <a:solidFill>
                  <a:srgbClr val="124F5C"/>
                </a:solidFill>
                <a:latin typeface="Verdana"/>
                <a:cs typeface="Verdana"/>
              </a:rPr>
              <a:t>Card</a:t>
            </a:r>
            <a:r>
              <a:rPr sz="36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10" dirty="0">
                <a:solidFill>
                  <a:srgbClr val="124F5C"/>
                </a:solidFill>
                <a:latin typeface="Verdana"/>
                <a:cs typeface="Verdana"/>
              </a:rPr>
              <a:t>Default</a:t>
            </a:r>
            <a:r>
              <a:rPr sz="36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3600" b="1" spc="-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3600" b="1" spc="-95" dirty="0">
                <a:solidFill>
                  <a:srgbClr val="124F5C"/>
                </a:solidFill>
                <a:latin typeface="Verdana"/>
                <a:cs typeface="Verdana"/>
              </a:rPr>
              <a:t>iction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1288" y="3936593"/>
            <a:ext cx="17411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b="1" spc="-20">
                <a:solidFill>
                  <a:srgbClr val="124F5C"/>
                </a:solidFill>
                <a:latin typeface="Verdana"/>
                <a:cs typeface="Verdana"/>
              </a:rPr>
              <a:t>Mukund Pandit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2550" y="276301"/>
            <a:ext cx="65551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25" dirty="0">
                <a:latin typeface="Verdana"/>
                <a:cs typeface="Verdana"/>
              </a:rPr>
              <a:t>Capsto</a:t>
            </a:r>
            <a:r>
              <a:rPr sz="4800" b="1" spc="-160" dirty="0">
                <a:latin typeface="Verdana"/>
                <a:cs typeface="Verdana"/>
              </a:rPr>
              <a:t>ne</a:t>
            </a:r>
            <a:r>
              <a:rPr sz="4800" b="1" spc="-285" dirty="0">
                <a:latin typeface="Verdana"/>
                <a:cs typeface="Verdana"/>
              </a:rPr>
              <a:t> </a:t>
            </a:r>
            <a:r>
              <a:rPr sz="4800" b="1" spc="-180" dirty="0">
                <a:latin typeface="Verdana"/>
                <a:cs typeface="Verdana"/>
              </a:rPr>
              <a:t>Proje</a:t>
            </a:r>
            <a:r>
              <a:rPr sz="4800" b="1" spc="-195" dirty="0">
                <a:latin typeface="Verdana"/>
                <a:cs typeface="Verdana"/>
              </a:rPr>
              <a:t>c</a:t>
            </a:r>
            <a:r>
              <a:rPr sz="4800" b="1" spc="-100" dirty="0">
                <a:latin typeface="Verdana"/>
                <a:cs typeface="Verdana"/>
              </a:rPr>
              <a:t>t</a:t>
            </a:r>
            <a:r>
              <a:rPr sz="4800" b="1" spc="-260" dirty="0">
                <a:latin typeface="Verdana"/>
                <a:cs typeface="Verdana"/>
              </a:rPr>
              <a:t> </a:t>
            </a:r>
            <a:r>
              <a:rPr sz="4800" b="1" spc="-655" dirty="0">
                <a:latin typeface="Tahoma"/>
                <a:cs typeface="Tahoma"/>
              </a:rPr>
              <a:t>–</a:t>
            </a:r>
            <a:r>
              <a:rPr sz="4800" b="1" spc="-40" dirty="0">
                <a:latin typeface="Tahoma"/>
                <a:cs typeface="Tahoma"/>
              </a:rPr>
              <a:t> </a:t>
            </a:r>
            <a:r>
              <a:rPr sz="4800" b="1" spc="-570" dirty="0">
                <a:latin typeface="Verdana"/>
                <a:cs typeface="Verdana"/>
              </a:rPr>
              <a:t>3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1854" y="1329944"/>
            <a:ext cx="3975100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100" dirty="0">
                <a:solidFill>
                  <a:srgbClr val="909090"/>
                </a:solidFill>
                <a:latin typeface="Verdana"/>
                <a:cs typeface="Verdana"/>
              </a:rPr>
              <a:t>S</a:t>
            </a:r>
            <a:r>
              <a:rPr sz="2000" b="1" spc="-95" dirty="0">
                <a:solidFill>
                  <a:srgbClr val="909090"/>
                </a:solidFill>
                <a:latin typeface="Verdana"/>
                <a:cs typeface="Verdana"/>
              </a:rPr>
              <a:t>u</a:t>
            </a:r>
            <a:r>
              <a:rPr sz="2000" b="1" spc="-45" dirty="0">
                <a:solidFill>
                  <a:srgbClr val="909090"/>
                </a:solidFill>
                <a:latin typeface="Verdana"/>
                <a:cs typeface="Verdana"/>
              </a:rPr>
              <a:t>p</a:t>
            </a:r>
            <a:r>
              <a:rPr sz="2000" b="1" spc="-50" dirty="0">
                <a:solidFill>
                  <a:srgbClr val="909090"/>
                </a:solidFill>
                <a:latin typeface="Verdana"/>
                <a:cs typeface="Verdana"/>
              </a:rPr>
              <a:t>e</a:t>
            </a:r>
            <a:r>
              <a:rPr sz="2000" b="1" spc="-85" dirty="0">
                <a:solidFill>
                  <a:srgbClr val="909090"/>
                </a:solidFill>
                <a:latin typeface="Verdana"/>
                <a:cs typeface="Verdana"/>
              </a:rPr>
              <a:t>rvised</a:t>
            </a:r>
            <a:r>
              <a:rPr sz="2000" b="1" spc="-145" dirty="0">
                <a:solidFill>
                  <a:srgbClr val="909090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909090"/>
                </a:solidFill>
                <a:latin typeface="Verdana"/>
                <a:cs typeface="Verdana"/>
              </a:rPr>
              <a:t>M</a:t>
            </a:r>
            <a:r>
              <a:rPr sz="2000" b="1" spc="-45" dirty="0">
                <a:solidFill>
                  <a:srgbClr val="909090"/>
                </a:solidFill>
                <a:latin typeface="Verdana"/>
                <a:cs typeface="Verdana"/>
              </a:rPr>
              <a:t>a</a:t>
            </a:r>
            <a:r>
              <a:rPr sz="2000" b="1" spc="-40" dirty="0">
                <a:solidFill>
                  <a:srgbClr val="909090"/>
                </a:solidFill>
                <a:latin typeface="Verdana"/>
                <a:cs typeface="Verdana"/>
              </a:rPr>
              <a:t>chi</a:t>
            </a:r>
            <a:r>
              <a:rPr sz="2000" b="1" spc="-60" dirty="0">
                <a:solidFill>
                  <a:srgbClr val="909090"/>
                </a:solidFill>
                <a:latin typeface="Verdana"/>
                <a:cs typeface="Verdana"/>
              </a:rPr>
              <a:t>n</a:t>
            </a:r>
            <a:r>
              <a:rPr sz="2000" b="1" spc="-65" dirty="0">
                <a:solidFill>
                  <a:srgbClr val="909090"/>
                </a:solidFill>
                <a:latin typeface="Verdana"/>
                <a:cs typeface="Verdana"/>
              </a:rPr>
              <a:t>e</a:t>
            </a:r>
            <a:r>
              <a:rPr sz="2000" b="1" spc="-105" dirty="0">
                <a:solidFill>
                  <a:srgbClr val="909090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909090"/>
                </a:solidFill>
                <a:latin typeface="Verdana"/>
                <a:cs typeface="Verdana"/>
              </a:rPr>
              <a:t>Lear</a:t>
            </a:r>
            <a:r>
              <a:rPr sz="2000" b="1" spc="-100" dirty="0">
                <a:solidFill>
                  <a:srgbClr val="909090"/>
                </a:solidFill>
                <a:latin typeface="Verdana"/>
                <a:cs typeface="Verdana"/>
              </a:rPr>
              <a:t>n</a:t>
            </a:r>
            <a:r>
              <a:rPr sz="2000" b="1" spc="-40" dirty="0">
                <a:solidFill>
                  <a:srgbClr val="909090"/>
                </a:solidFill>
                <a:latin typeface="Verdana"/>
                <a:cs typeface="Verdana"/>
              </a:rPr>
              <a:t>i</a:t>
            </a:r>
            <a:r>
              <a:rPr sz="2000" b="1" spc="-95" dirty="0">
                <a:solidFill>
                  <a:srgbClr val="909090"/>
                </a:solidFill>
                <a:latin typeface="Verdana"/>
                <a:cs typeface="Verdana"/>
              </a:rPr>
              <a:t>n</a:t>
            </a:r>
            <a:r>
              <a:rPr sz="2000" b="1" dirty="0">
                <a:solidFill>
                  <a:srgbClr val="909090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  <a:p>
            <a:pPr marL="635" algn="ctr">
              <a:lnSpc>
                <a:spcPct val="100000"/>
              </a:lnSpc>
              <a:spcBef>
                <a:spcPts val="10"/>
              </a:spcBef>
            </a:pPr>
            <a:r>
              <a:rPr sz="2000" b="1" spc="-80" dirty="0">
                <a:solidFill>
                  <a:srgbClr val="909090"/>
                </a:solidFill>
                <a:latin typeface="Verdana"/>
                <a:cs typeface="Verdana"/>
              </a:rPr>
              <a:t>-Classification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156463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3455720"/>
            <a:ext cx="8067040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180"/>
              </a:spcBef>
              <a:buChar char="•"/>
              <a:tabLst>
                <a:tab pos="155575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Number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card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holder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maximum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singles.</a:t>
            </a:r>
            <a:endParaRPr sz="1800">
              <a:latin typeface="Arial MT"/>
              <a:cs typeface="Arial MT"/>
            </a:endParaRPr>
          </a:p>
          <a:p>
            <a:pPr marL="155575" indent="-142875">
              <a:lnSpc>
                <a:spcPct val="100000"/>
              </a:lnSpc>
              <a:spcBef>
                <a:spcPts val="1080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But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card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defaults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almost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same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case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single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married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people.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9466" y="795083"/>
            <a:ext cx="6341110" cy="2657475"/>
            <a:chOff x="1069466" y="795083"/>
            <a:chExt cx="6341110" cy="2657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906" y="862925"/>
              <a:ext cx="6199983" cy="25048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74229" y="799845"/>
              <a:ext cx="6331585" cy="2647950"/>
            </a:xfrm>
            <a:custGeom>
              <a:avLst/>
              <a:gdLst/>
              <a:ahLst/>
              <a:cxnLst/>
              <a:rect l="l" t="t" r="r" b="b"/>
              <a:pathLst>
                <a:path w="6331584" h="2647950">
                  <a:moveTo>
                    <a:pt x="0" y="2647568"/>
                  </a:moveTo>
                  <a:lnTo>
                    <a:pt x="6331077" y="2647568"/>
                  </a:lnTo>
                  <a:lnTo>
                    <a:pt x="6331077" y="0"/>
                  </a:lnTo>
                  <a:lnTo>
                    <a:pt x="0" y="0"/>
                  </a:lnTo>
                  <a:lnTo>
                    <a:pt x="0" y="2647568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156463"/>
            <a:ext cx="4555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5.</a:t>
            </a:r>
            <a:r>
              <a:rPr spc="-10" dirty="0"/>
              <a:t> </a:t>
            </a:r>
            <a:r>
              <a:rPr spc="-5" dirty="0"/>
              <a:t>Handling</a:t>
            </a:r>
            <a:r>
              <a:rPr spc="25" dirty="0"/>
              <a:t> </a:t>
            </a:r>
            <a:r>
              <a:rPr spc="-5" dirty="0"/>
              <a:t>Class</a:t>
            </a:r>
            <a:r>
              <a:rPr spc="5" dirty="0"/>
              <a:t> </a:t>
            </a:r>
            <a:r>
              <a:rPr spc="-5" dirty="0"/>
              <a:t>Imbalance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615061"/>
            <a:ext cx="4035425" cy="37306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Both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classes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not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proportion.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SMOTE</a:t>
            </a:r>
            <a:r>
              <a:rPr sz="18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(Synthetic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Minority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Oversampling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Technique)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technique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make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 class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balanced.</a:t>
            </a:r>
            <a:endParaRPr sz="1800">
              <a:latin typeface="Arial MT"/>
              <a:cs typeface="Arial MT"/>
            </a:endParaRPr>
          </a:p>
          <a:p>
            <a:pPr marL="12700" marR="14604">
              <a:lnSpc>
                <a:spcPct val="150000"/>
              </a:lnSpc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SMOTE</a:t>
            </a:r>
            <a:r>
              <a:rPr sz="18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works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selecting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examples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that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close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feature space,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drawing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line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between</a:t>
            </a:r>
            <a:r>
              <a:rPr sz="180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examples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feature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space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drawing</a:t>
            </a:r>
            <a:r>
              <a:rPr sz="1800" spc="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new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sample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at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a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point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along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line.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4870" y="752602"/>
            <a:ext cx="250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After</a:t>
            </a:r>
            <a:r>
              <a:rPr sz="18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applying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SMOTE.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4870" y="4045407"/>
            <a:ext cx="2993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balanced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now.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3451" y="1403159"/>
            <a:ext cx="2546350" cy="2337435"/>
            <a:chOff x="5263451" y="1403159"/>
            <a:chExt cx="2546350" cy="23374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4308" y="1463934"/>
              <a:ext cx="2438903" cy="22010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68214" y="1407922"/>
              <a:ext cx="2536825" cy="2327910"/>
            </a:xfrm>
            <a:custGeom>
              <a:avLst/>
              <a:gdLst/>
              <a:ahLst/>
              <a:cxnLst/>
              <a:rect l="l" t="t" r="r" b="b"/>
              <a:pathLst>
                <a:path w="2536825" h="2327910">
                  <a:moveTo>
                    <a:pt x="0" y="2327529"/>
                  </a:moveTo>
                  <a:lnTo>
                    <a:pt x="2536316" y="2327529"/>
                  </a:lnTo>
                  <a:lnTo>
                    <a:pt x="2536316" y="0"/>
                  </a:lnTo>
                  <a:lnTo>
                    <a:pt x="0" y="0"/>
                  </a:lnTo>
                  <a:lnTo>
                    <a:pt x="0" y="2327529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92" y="406349"/>
            <a:ext cx="40614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6. Transformation</a:t>
            </a:r>
            <a:r>
              <a:rPr spc="3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994410"/>
            <a:ext cx="4081779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09550" algn="l"/>
              </a:tabLst>
            </a:pP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scale data into a uniform format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that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would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allow us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utilize the data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in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a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better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way.</a:t>
            </a:r>
            <a:endParaRPr sz="1800">
              <a:latin typeface="Arial MT"/>
              <a:cs typeface="Arial MT"/>
            </a:endParaRPr>
          </a:p>
          <a:p>
            <a:pPr marL="12700" marR="6985" algn="just">
              <a:lnSpc>
                <a:spcPct val="150000"/>
              </a:lnSpc>
              <a:buFont typeface="Arial"/>
              <a:buChar char="•"/>
              <a:tabLst>
                <a:tab pos="246379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performing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fitting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applying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different algorithms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  <a:p>
            <a:pPr marL="12700" marR="7620" algn="just">
              <a:lnSpc>
                <a:spcPct val="150000"/>
              </a:lnSpc>
              <a:buFont typeface="Arial"/>
              <a:buChar char="•"/>
              <a:tabLst>
                <a:tab pos="17462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basic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goal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was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enforce a level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consistency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uniformity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dataset.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3832" y="1545336"/>
            <a:ext cx="3023616" cy="30236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" y="203961"/>
            <a:ext cx="2534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7.</a:t>
            </a:r>
            <a:r>
              <a:rPr spc="-35" dirty="0"/>
              <a:t> </a:t>
            </a:r>
            <a:r>
              <a:rPr spc="-5" dirty="0"/>
              <a:t>Splitting</a:t>
            </a:r>
            <a:r>
              <a:rPr spc="-25" dirty="0"/>
              <a:t> </a:t>
            </a:r>
            <a:r>
              <a:rPr spc="-5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74955" indent="-14351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276225" algn="l"/>
              </a:tabLst>
            </a:pPr>
            <a:r>
              <a:rPr spc="-5" dirty="0"/>
              <a:t>Data</a:t>
            </a:r>
            <a:r>
              <a:rPr dirty="0"/>
              <a:t> </a:t>
            </a:r>
            <a:r>
              <a:rPr spc="-5" dirty="0"/>
              <a:t>splits</a:t>
            </a:r>
            <a:r>
              <a:rPr spc="5" dirty="0"/>
              <a:t> </a:t>
            </a:r>
            <a:r>
              <a:rPr spc="-5" dirty="0"/>
              <a:t>into</a:t>
            </a:r>
            <a:r>
              <a:rPr spc="20" dirty="0"/>
              <a:t> </a:t>
            </a:r>
            <a:r>
              <a:rPr spc="-5" dirty="0"/>
              <a:t>training</a:t>
            </a:r>
            <a:r>
              <a:rPr spc="10" dirty="0"/>
              <a:t> </a:t>
            </a:r>
            <a:r>
              <a:rPr spc="-5" dirty="0"/>
              <a:t>dataset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testing</a:t>
            </a:r>
            <a:r>
              <a:rPr dirty="0"/>
              <a:t> </a:t>
            </a:r>
            <a:r>
              <a:rPr spc="-5" dirty="0"/>
              <a:t>dataset.</a:t>
            </a:r>
          </a:p>
          <a:p>
            <a:pPr marL="274955" indent="-1435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76225" algn="l"/>
              </a:tabLst>
            </a:pPr>
            <a:r>
              <a:rPr spc="-5" dirty="0"/>
              <a:t>Training</a:t>
            </a:r>
            <a:r>
              <a:rPr dirty="0"/>
              <a:t> </a:t>
            </a:r>
            <a:r>
              <a:rPr spc="-5" dirty="0"/>
              <a:t>dataset</a:t>
            </a:r>
            <a:r>
              <a:rPr spc="10" dirty="0"/>
              <a:t> </a:t>
            </a:r>
            <a:r>
              <a:rPr spc="-5" dirty="0"/>
              <a:t>is</a:t>
            </a:r>
            <a:r>
              <a:rPr dirty="0"/>
              <a:t> for</a:t>
            </a:r>
            <a:r>
              <a:rPr spc="5" dirty="0"/>
              <a:t> </a:t>
            </a:r>
            <a:r>
              <a:rPr spc="-5" dirty="0"/>
              <a:t>making</a:t>
            </a:r>
            <a:r>
              <a:rPr spc="5" dirty="0"/>
              <a:t> </a:t>
            </a:r>
            <a:r>
              <a:rPr spc="-5" dirty="0"/>
              <a:t>algorithm</a:t>
            </a:r>
            <a:r>
              <a:rPr spc="5" dirty="0"/>
              <a:t> </a:t>
            </a:r>
            <a:r>
              <a:rPr spc="-5" dirty="0"/>
              <a:t>learn</a:t>
            </a:r>
            <a:r>
              <a:rPr spc="5" dirty="0"/>
              <a:t> </a:t>
            </a:r>
            <a:r>
              <a:rPr spc="-10" dirty="0"/>
              <a:t>and</a:t>
            </a:r>
            <a:r>
              <a:rPr spc="10" dirty="0"/>
              <a:t> </a:t>
            </a:r>
            <a:r>
              <a:rPr dirty="0"/>
              <a:t>train</a:t>
            </a:r>
            <a:r>
              <a:rPr spc="-10" dirty="0"/>
              <a:t> model.</a:t>
            </a:r>
          </a:p>
          <a:p>
            <a:pPr marL="274955" indent="-1435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76225" algn="l"/>
              </a:tabLst>
            </a:pPr>
            <a:r>
              <a:rPr dirty="0"/>
              <a:t>Test</a:t>
            </a:r>
            <a:r>
              <a:rPr spc="-20" dirty="0"/>
              <a:t> </a:t>
            </a:r>
            <a:r>
              <a:rPr spc="-5" dirty="0"/>
              <a:t>dataset</a:t>
            </a:r>
            <a:r>
              <a:rPr spc="1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for</a:t>
            </a:r>
            <a:r>
              <a:rPr spc="5" dirty="0"/>
              <a:t> </a:t>
            </a:r>
            <a:r>
              <a:rPr spc="-5" dirty="0"/>
              <a:t>testing</a:t>
            </a:r>
            <a:r>
              <a:rPr dirty="0"/>
              <a:t> the </a:t>
            </a:r>
            <a:r>
              <a:rPr spc="-5" dirty="0"/>
              <a:t>performance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train</a:t>
            </a:r>
            <a:r>
              <a:rPr spc="10" dirty="0"/>
              <a:t> </a:t>
            </a:r>
            <a:r>
              <a:rPr spc="-5" dirty="0"/>
              <a:t>model.</a:t>
            </a:r>
          </a:p>
          <a:p>
            <a:pPr marL="132080" marR="5080">
              <a:lnSpc>
                <a:spcPts val="3240"/>
              </a:lnSpc>
              <a:spcBef>
                <a:spcPts val="105"/>
              </a:spcBef>
              <a:buFont typeface="Arial"/>
              <a:buChar char="•"/>
              <a:tabLst>
                <a:tab pos="306705" algn="l"/>
              </a:tabLst>
            </a:pPr>
            <a:r>
              <a:rPr spc="-5" dirty="0"/>
              <a:t>Here</a:t>
            </a:r>
            <a:r>
              <a:rPr spc="225" dirty="0"/>
              <a:t> </a:t>
            </a:r>
            <a:r>
              <a:rPr spc="-5" dirty="0"/>
              <a:t>80%</a:t>
            </a:r>
            <a:r>
              <a:rPr spc="229" dirty="0"/>
              <a:t> </a:t>
            </a:r>
            <a:r>
              <a:rPr spc="-5" dirty="0"/>
              <a:t>of</a:t>
            </a:r>
            <a:r>
              <a:rPr spc="235" dirty="0"/>
              <a:t> </a:t>
            </a:r>
            <a:r>
              <a:rPr spc="-5" dirty="0"/>
              <a:t>data</a:t>
            </a:r>
            <a:r>
              <a:rPr spc="235" dirty="0"/>
              <a:t> </a:t>
            </a:r>
            <a:r>
              <a:rPr spc="-5" dirty="0"/>
              <a:t>taken</a:t>
            </a:r>
            <a:r>
              <a:rPr spc="225" dirty="0"/>
              <a:t> </a:t>
            </a:r>
            <a:r>
              <a:rPr spc="-5" dirty="0"/>
              <a:t>as</a:t>
            </a:r>
            <a:r>
              <a:rPr spc="245" dirty="0"/>
              <a:t> </a:t>
            </a:r>
            <a:r>
              <a:rPr spc="-5" dirty="0"/>
              <a:t>training</a:t>
            </a:r>
            <a:r>
              <a:rPr spc="229" dirty="0"/>
              <a:t> </a:t>
            </a:r>
            <a:r>
              <a:rPr dirty="0"/>
              <a:t>dataset</a:t>
            </a:r>
            <a:r>
              <a:rPr spc="235" dirty="0"/>
              <a:t> </a:t>
            </a:r>
            <a:r>
              <a:rPr dirty="0"/>
              <a:t>&amp;</a:t>
            </a:r>
            <a:r>
              <a:rPr spc="229" dirty="0"/>
              <a:t> </a:t>
            </a:r>
            <a:r>
              <a:rPr spc="-5" dirty="0"/>
              <a:t>remaining</a:t>
            </a:r>
            <a:r>
              <a:rPr spc="250" dirty="0"/>
              <a:t> </a:t>
            </a:r>
            <a:r>
              <a:rPr spc="-5" dirty="0"/>
              <a:t>20%</a:t>
            </a:r>
            <a:r>
              <a:rPr spc="225" dirty="0"/>
              <a:t> </a:t>
            </a:r>
            <a:r>
              <a:rPr spc="-5" dirty="0"/>
              <a:t>of</a:t>
            </a:r>
            <a:r>
              <a:rPr spc="240" dirty="0"/>
              <a:t> </a:t>
            </a:r>
            <a:r>
              <a:rPr spc="-5" dirty="0"/>
              <a:t>dataset </a:t>
            </a:r>
            <a:r>
              <a:rPr spc="-484" dirty="0"/>
              <a:t> </a:t>
            </a:r>
            <a:r>
              <a:rPr spc="-5" dirty="0"/>
              <a:t>used</a:t>
            </a:r>
            <a:r>
              <a:rPr spc="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testing</a:t>
            </a:r>
            <a:r>
              <a:rPr spc="10" dirty="0"/>
              <a:t> </a:t>
            </a:r>
            <a:r>
              <a:rPr spc="-5" dirty="0"/>
              <a:t>purpose.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3900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</a:t>
            </a:r>
            <a:r>
              <a:rPr dirty="0"/>
              <a:t> </a:t>
            </a:r>
            <a:r>
              <a:rPr spc="-5" dirty="0"/>
              <a:t>Fitting</a:t>
            </a:r>
            <a:r>
              <a:rPr spc="5" dirty="0"/>
              <a:t> </a:t>
            </a:r>
            <a:r>
              <a:rPr spc="-5" dirty="0"/>
              <a:t>Different</a:t>
            </a:r>
            <a:r>
              <a:rPr spc="5" dirty="0"/>
              <a:t> </a:t>
            </a:r>
            <a:r>
              <a:rPr spc="-5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865" y="994028"/>
            <a:ext cx="6170295" cy="306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Following</a:t>
            </a:r>
            <a:r>
              <a:rPr sz="1800" spc="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classifier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used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prediction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card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default: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5FCFF"/>
              </a:buClr>
              <a:buFont typeface="Arial MT"/>
              <a:buChar char="●"/>
            </a:pPr>
            <a:endParaRPr sz="2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•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Logistic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•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Decision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Tree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Classifier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•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Random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Forest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Classifier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•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Support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Vector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Machine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•</a:t>
            </a:r>
            <a:r>
              <a:rPr sz="18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Gradient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Boosting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lr>
                <a:srgbClr val="F5FCFF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•</a:t>
            </a:r>
            <a:r>
              <a:rPr sz="18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XG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Boosting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74047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</a:t>
            </a:r>
            <a:r>
              <a:rPr dirty="0"/>
              <a:t> </a:t>
            </a:r>
            <a:r>
              <a:rPr spc="-5" dirty="0"/>
              <a:t>Cross</a:t>
            </a:r>
            <a:r>
              <a:rPr spc="5" dirty="0"/>
              <a:t> </a:t>
            </a:r>
            <a:r>
              <a:rPr dirty="0"/>
              <a:t>Validation</a:t>
            </a:r>
            <a:r>
              <a:rPr spc="20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5" dirty="0"/>
              <a:t>Hyperparameter</a:t>
            </a:r>
            <a:r>
              <a:rPr spc="30" dirty="0"/>
              <a:t> </a:t>
            </a:r>
            <a:r>
              <a:rPr spc="-5" dirty="0"/>
              <a:t>Tunning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78865" y="930021"/>
            <a:ext cx="761619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18224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4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 resampling procedure used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evaluate machine learning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models 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 limited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sample.</a:t>
            </a:r>
            <a:endParaRPr sz="1800">
              <a:latin typeface="Arial MT"/>
              <a:cs typeface="Arial MT"/>
            </a:endParaRPr>
          </a:p>
          <a:p>
            <a:pPr marL="12700" marR="6350" algn="just">
              <a:lnSpc>
                <a:spcPct val="150000"/>
              </a:lnSpc>
              <a:buChar char="•"/>
              <a:tabLst>
                <a:tab pos="16256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Basically,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Cross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Validation is a technique using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which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 is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evaluated 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on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dataset on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which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it is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not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trained that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is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it can be a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test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 or can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another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set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per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availability</a:t>
            </a:r>
            <a:r>
              <a:rPr sz="180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feasibility.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C"/>
              </a:buClr>
              <a:buFont typeface="Arial MT"/>
              <a:buChar char="•"/>
            </a:pPr>
            <a:endParaRPr sz="1750">
              <a:latin typeface="Arial MT"/>
              <a:cs typeface="Arial MT"/>
            </a:endParaRPr>
          </a:p>
          <a:p>
            <a:pPr marL="203200" indent="-190500" algn="just">
              <a:lnSpc>
                <a:spcPct val="100000"/>
              </a:lnSpc>
              <a:buChar char="•"/>
              <a:tabLst>
                <a:tab pos="20320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Tuning</a:t>
            </a:r>
            <a:r>
              <a:rPr sz="1800" spc="3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3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hyperparameters</a:t>
            </a:r>
            <a:r>
              <a:rPr sz="1800" spc="40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4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respective</a:t>
            </a:r>
            <a:r>
              <a:rPr sz="1800" spc="3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algorithms</a:t>
            </a:r>
            <a:r>
              <a:rPr sz="1800" spc="3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3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necessary</a:t>
            </a:r>
            <a:r>
              <a:rPr sz="1800" spc="3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getting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better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accuracy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avoid overfitting.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8.1</a:t>
            </a:r>
            <a:r>
              <a:rPr spc="-10" dirty="0"/>
              <a:t> </a:t>
            </a:r>
            <a:r>
              <a:rPr dirty="0"/>
              <a:t>Logistic</a:t>
            </a:r>
            <a:r>
              <a:rPr spc="-15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1850" cy="208407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Logistic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regression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machine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learning</a:t>
            </a:r>
            <a:r>
              <a:rPr sz="180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algorithm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classification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problem.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18986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2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this</a:t>
            </a:r>
            <a:r>
              <a:rPr sz="1800" spc="2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algorithm,</a:t>
            </a:r>
            <a:r>
              <a:rPr sz="1800" spc="2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2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probabilities</a:t>
            </a:r>
            <a:r>
              <a:rPr sz="1800" spc="2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describing</a:t>
            </a:r>
            <a:r>
              <a:rPr sz="1800" spc="2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2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possible</a:t>
            </a:r>
            <a:r>
              <a:rPr sz="1800" spc="2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outcomes</a:t>
            </a:r>
            <a:r>
              <a:rPr sz="1800" spc="2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2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2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single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trial are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modelled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using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 logistic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function.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3240"/>
              </a:lnSpc>
              <a:spcBef>
                <a:spcPts val="100"/>
              </a:spcBef>
              <a:buFont typeface="Arial"/>
              <a:buChar char="•"/>
              <a:tabLst>
                <a:tab pos="16827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It</a:t>
            </a:r>
            <a:r>
              <a:rPr sz="1800" spc="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most</a:t>
            </a:r>
            <a:r>
              <a:rPr sz="18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useful</a:t>
            </a:r>
            <a:r>
              <a:rPr sz="18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8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understanding</a:t>
            </a:r>
            <a:r>
              <a:rPr sz="18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influence</a:t>
            </a:r>
            <a:r>
              <a:rPr sz="18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10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several</a:t>
            </a:r>
            <a:r>
              <a:rPr sz="1800" spc="10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independent</a:t>
            </a:r>
            <a:r>
              <a:rPr sz="1800" spc="1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variables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 single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outcome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variable.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2299" y="2822575"/>
          <a:ext cx="7202166" cy="2169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3958">
                <a:tc gridSpan="7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LOGISTIC</a:t>
                      </a:r>
                      <a:r>
                        <a:rPr sz="1800" b="1" spc="-2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REGRESSION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95934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9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8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0.857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9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6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0.832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0.799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0.826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Arial"/>
                          <a:cs typeface="Arial"/>
                        </a:rPr>
                        <a:t>0.833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4378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8.2 Decision Tree</a:t>
            </a:r>
            <a:r>
              <a:rPr spc="5" dirty="0"/>
              <a:t> </a:t>
            </a:r>
            <a:r>
              <a:rPr dirty="0"/>
              <a:t>Classifier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965153"/>
            <a:ext cx="8452485" cy="16732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18796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800" spc="2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2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800" spc="2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2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attributes</a:t>
            </a:r>
            <a:r>
              <a:rPr sz="1800" spc="2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together</a:t>
            </a:r>
            <a:r>
              <a:rPr sz="1800" spc="2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800" spc="2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its</a:t>
            </a:r>
            <a:r>
              <a:rPr sz="1800" spc="2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classes,</a:t>
            </a:r>
            <a:r>
              <a:rPr sz="1800" spc="2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2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decision</a:t>
            </a:r>
            <a:r>
              <a:rPr sz="1800" spc="229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tree</a:t>
            </a:r>
            <a:r>
              <a:rPr sz="1800" spc="2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produces</a:t>
            </a:r>
            <a:r>
              <a:rPr sz="1800" spc="2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sequence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 rules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that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be used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classify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data.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3240"/>
              </a:lnSpc>
              <a:spcBef>
                <a:spcPts val="100"/>
              </a:spcBef>
              <a:buFont typeface="Arial"/>
              <a:buChar char="•"/>
              <a:tabLst>
                <a:tab pos="260985" algn="l"/>
                <a:tab pos="261620" algn="l"/>
                <a:tab pos="1301750" algn="l"/>
                <a:tab pos="1940560" algn="l"/>
                <a:tab pos="2272665" algn="l"/>
                <a:tab pos="3101975" algn="l"/>
                <a:tab pos="3460115" algn="l"/>
                <a:tab pos="4770755" algn="l"/>
                <a:tab pos="5318125" algn="l"/>
                <a:tab pos="6427470" algn="l"/>
                <a:tab pos="7419975" algn="l"/>
                <a:tab pos="799465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cis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si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	to	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rst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u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lize,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q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i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es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	l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ittle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	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ta 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preparation,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 can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handle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both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numerical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categorical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9487" y="2822575"/>
          <a:ext cx="7175495" cy="2160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26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54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1800" b="1" spc="-1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Tree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Classifier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6007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26924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8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0.781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6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0.779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0.857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4635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8.3</a:t>
            </a:r>
            <a:r>
              <a:rPr spc="-10" dirty="0"/>
              <a:t> </a:t>
            </a:r>
            <a:r>
              <a:rPr spc="-5" dirty="0"/>
              <a:t>Random </a:t>
            </a:r>
            <a:r>
              <a:rPr dirty="0"/>
              <a:t>Forest</a:t>
            </a:r>
            <a:r>
              <a:rPr spc="-20" dirty="0"/>
              <a:t> </a:t>
            </a:r>
            <a:r>
              <a:rPr dirty="0"/>
              <a:t>Classifier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439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17780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Random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forest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classifier is a meta-estimator that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fits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 number of</a:t>
            </a:r>
            <a:r>
              <a:rPr sz="1800" spc="4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decision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trees 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on various sub-samples of datasets and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uses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average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improve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predictive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accuracy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model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controls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over-fitting.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ts val="3240"/>
              </a:lnSpc>
              <a:spcBef>
                <a:spcPts val="100"/>
              </a:spcBef>
              <a:buFont typeface="Arial"/>
              <a:buChar char="•"/>
              <a:tabLst>
                <a:tab pos="16256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sub-sample size is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always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same as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original input sample size but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samples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drawn</a:t>
            </a:r>
            <a:r>
              <a:rPr sz="1800" spc="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replacement.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23517" y="2894076"/>
          <a:ext cx="6693534" cy="2040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924">
                <a:tc gridSpan="7">
                  <a:txBody>
                    <a:bodyPr/>
                    <a:lstStyle/>
                    <a:p>
                      <a:pPr marL="45402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800" b="1" spc="-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Forest</a:t>
                      </a:r>
                      <a:r>
                        <a:rPr sz="1800" b="1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Classifier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1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8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0.857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6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4436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8.4</a:t>
            </a:r>
            <a:r>
              <a:rPr spc="10" dirty="0"/>
              <a:t> </a:t>
            </a:r>
            <a:r>
              <a:rPr spc="-5" dirty="0"/>
              <a:t>Support</a:t>
            </a:r>
            <a:r>
              <a:rPr dirty="0"/>
              <a:t> </a:t>
            </a:r>
            <a:r>
              <a:rPr spc="-5" dirty="0"/>
              <a:t>Vector</a:t>
            </a:r>
            <a:r>
              <a:rPr spc="10" dirty="0"/>
              <a:t> </a:t>
            </a:r>
            <a:r>
              <a:rPr spc="-5" dirty="0"/>
              <a:t>Machine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439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16256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Support</a:t>
            </a:r>
            <a:r>
              <a:rPr sz="1800" spc="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vector</a:t>
            </a:r>
            <a:r>
              <a:rPr sz="1800" spc="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machine</a:t>
            </a:r>
            <a:r>
              <a:rPr sz="1800" spc="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representation</a:t>
            </a:r>
            <a:r>
              <a:rPr sz="1800" spc="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training</a:t>
            </a:r>
            <a:r>
              <a:rPr sz="1800" spc="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800" spc="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800" spc="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points</a:t>
            </a:r>
            <a:r>
              <a:rPr sz="1800" spc="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space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separated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into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categories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 clear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gap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wide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possible.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6510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New</a:t>
            </a:r>
            <a:r>
              <a:rPr sz="1800" spc="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examples</a:t>
            </a:r>
            <a:r>
              <a:rPr sz="1800" spc="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then</a:t>
            </a:r>
            <a:r>
              <a:rPr sz="1800" spc="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mapped</a:t>
            </a:r>
            <a:r>
              <a:rPr sz="1800" spc="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into</a:t>
            </a:r>
            <a:r>
              <a:rPr sz="1800" spc="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that</a:t>
            </a:r>
            <a:r>
              <a:rPr sz="1800" spc="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same</a:t>
            </a:r>
            <a:r>
              <a:rPr sz="1800" spc="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space</a:t>
            </a:r>
            <a:r>
              <a:rPr sz="1800" spc="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predicted</a:t>
            </a:r>
            <a:r>
              <a:rPr sz="1800" spc="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800" spc="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belong</a:t>
            </a:r>
            <a:r>
              <a:rPr sz="1800" spc="8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 category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based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on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side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gap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they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fall.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7521" y="2676905"/>
          <a:ext cx="6733539" cy="19799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986">
                <a:tc gridSpan="7">
                  <a:txBody>
                    <a:bodyPr/>
                    <a:lstStyle/>
                    <a:p>
                      <a:pPr marL="454659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800" b="1" spc="-1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Vector</a:t>
                      </a:r>
                      <a:r>
                        <a:rPr sz="1800" b="1" spc="-2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8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0.765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6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47" y="74803"/>
            <a:ext cx="3622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Will Be</a:t>
            </a:r>
            <a:r>
              <a:rPr spc="-15" dirty="0"/>
              <a:t> </a:t>
            </a:r>
            <a:r>
              <a:rPr spc="-5" dirty="0"/>
              <a:t>Discussing</a:t>
            </a:r>
            <a:r>
              <a:rPr spc="-10" dirty="0"/>
              <a:t> </a:t>
            </a:r>
            <a:r>
              <a:rPr spc="-5" dirty="0"/>
              <a:t>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5874" y="437367"/>
            <a:ext cx="3868420" cy="414147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Problem</a:t>
            </a:r>
            <a:r>
              <a:rPr sz="180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Statement</a:t>
            </a:r>
            <a:endParaRPr sz="18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Data</a:t>
            </a:r>
            <a:r>
              <a:rPr sz="18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Cleaning</a:t>
            </a:r>
            <a:endParaRPr sz="18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Exploratory</a:t>
            </a:r>
            <a:r>
              <a:rPr sz="18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 Analysis</a:t>
            </a:r>
            <a:endParaRPr sz="18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Handling Class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Imbalance</a:t>
            </a:r>
            <a:endParaRPr sz="18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Transforming</a:t>
            </a:r>
            <a:r>
              <a:rPr sz="1800" spc="-2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Splitting</a:t>
            </a:r>
            <a:r>
              <a:rPr sz="1800" spc="-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266700" indent="-254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67335" algn="l"/>
              </a:tabLst>
            </a:pP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Fitting</a:t>
            </a:r>
            <a:r>
              <a:rPr sz="180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Different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3240"/>
              </a:lnSpc>
              <a:spcBef>
                <a:spcPts val="105"/>
              </a:spcBef>
              <a:buAutoNum type="arabicPeriod"/>
              <a:tabLst>
                <a:tab pos="267335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Cross Validation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&amp;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Hyperparameter </a:t>
            </a:r>
            <a:r>
              <a:rPr sz="1800" spc="-49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Tunning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0635" y="437367"/>
            <a:ext cx="2692400" cy="16713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175"/>
              </a:spcBef>
              <a:buAutoNum type="arabicPeriod" startAt="10"/>
              <a:tabLst>
                <a:tab pos="393700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Comparison</a:t>
            </a:r>
            <a:r>
              <a:rPr sz="180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of</a:t>
            </a:r>
            <a:r>
              <a:rPr sz="1800" spc="-3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AutoNum type="arabicPeriod" startAt="10"/>
              <a:tabLst>
                <a:tab pos="393700" algn="l"/>
              </a:tabLst>
            </a:pP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Combined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 ROC</a:t>
            </a:r>
            <a:r>
              <a:rPr sz="1800" spc="-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Curve</a:t>
            </a:r>
            <a:endParaRPr sz="18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AutoNum type="arabicPeriod" startAt="10"/>
              <a:tabLst>
                <a:tab pos="393700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Feature</a:t>
            </a:r>
            <a:r>
              <a:rPr sz="1800" spc="-3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Importance</a:t>
            </a:r>
            <a:endParaRPr sz="18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spcBef>
                <a:spcPts val="1080"/>
              </a:spcBef>
              <a:buAutoNum type="arabicPeriod" startAt="10"/>
              <a:tabLst>
                <a:tab pos="393700" algn="l"/>
              </a:tabLst>
            </a:pP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9428" y="2336292"/>
            <a:ext cx="2353945" cy="23271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2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3468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8.5</a:t>
            </a:r>
            <a:r>
              <a:rPr spc="-15" dirty="0"/>
              <a:t> </a:t>
            </a:r>
            <a:r>
              <a:rPr spc="-5" dirty="0"/>
              <a:t>Gradient</a:t>
            </a:r>
            <a:r>
              <a:rPr spc="-15" dirty="0"/>
              <a:t> </a:t>
            </a:r>
            <a:r>
              <a:rPr dirty="0"/>
              <a:t>Boosting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3755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17589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It</a:t>
            </a:r>
            <a:r>
              <a:rPr sz="1800" spc="1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1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1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technique</a:t>
            </a:r>
            <a:r>
              <a:rPr sz="1800" spc="1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1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producing</a:t>
            </a:r>
            <a:r>
              <a:rPr sz="1800" spc="1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</a:t>
            </a:r>
            <a:r>
              <a:rPr sz="1800" spc="1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additive</a:t>
            </a:r>
            <a:r>
              <a:rPr sz="1800" spc="1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predictive</a:t>
            </a:r>
            <a:r>
              <a:rPr sz="1800" spc="1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</a:t>
            </a:r>
            <a:r>
              <a:rPr sz="1800" spc="1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800" spc="1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combining</a:t>
            </a:r>
            <a:r>
              <a:rPr sz="1800" spc="1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various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weak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predictors,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typically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Decision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Trees.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buFont typeface="Arial"/>
              <a:buChar char="•"/>
              <a:tabLst>
                <a:tab pos="175895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Due</a:t>
            </a:r>
            <a:r>
              <a:rPr sz="1800" spc="1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800" spc="1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this</a:t>
            </a:r>
            <a:r>
              <a:rPr sz="1800" spc="1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sequential</a:t>
            </a:r>
            <a:r>
              <a:rPr sz="1800" spc="1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connection,</a:t>
            </a:r>
            <a:r>
              <a:rPr sz="1800" spc="1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boosting</a:t>
            </a:r>
            <a:r>
              <a:rPr sz="1800" spc="1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algorithms</a:t>
            </a:r>
            <a:r>
              <a:rPr sz="1800" spc="1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1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usually</a:t>
            </a:r>
            <a:r>
              <a:rPr sz="1800" spc="1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slow</a:t>
            </a:r>
            <a:r>
              <a:rPr sz="1800" spc="1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800" spc="1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learn,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but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also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highly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accurate.</a:t>
            </a:r>
            <a:endParaRPr sz="1800">
              <a:latin typeface="Arial MT"/>
              <a:cs typeface="Arial MT"/>
            </a:endParaRPr>
          </a:p>
          <a:p>
            <a:pPr marL="12700" marR="7620">
              <a:lnSpc>
                <a:spcPct val="150000"/>
              </a:lnSpc>
              <a:buFont typeface="Arial"/>
              <a:buChar char="•"/>
              <a:tabLst>
                <a:tab pos="18034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1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final</a:t>
            </a:r>
            <a:r>
              <a:rPr sz="1800" spc="1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</a:t>
            </a:r>
            <a:r>
              <a:rPr sz="18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aggregates</a:t>
            </a:r>
            <a:r>
              <a:rPr sz="1800" spc="2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1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result</a:t>
            </a:r>
            <a:r>
              <a:rPr sz="1800" spc="20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each</a:t>
            </a:r>
            <a:r>
              <a:rPr sz="1800" spc="1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step</a:t>
            </a:r>
            <a:r>
              <a:rPr sz="1800" spc="1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thus</a:t>
            </a:r>
            <a:r>
              <a:rPr sz="18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strong</a:t>
            </a:r>
            <a:r>
              <a:rPr sz="1800" spc="20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learner</a:t>
            </a:r>
            <a:r>
              <a:rPr sz="1800" spc="2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is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achieved.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7516" y="3165729"/>
          <a:ext cx="6909434" cy="1826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5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251">
                <a:tc gridSpan="7">
                  <a:txBody>
                    <a:bodyPr/>
                    <a:lstStyle/>
                    <a:p>
                      <a:pPr marL="4584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Gradient</a:t>
                      </a:r>
                      <a:r>
                        <a:rPr sz="1800" b="1" spc="-2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Boosting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8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0.875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6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0.951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214325"/>
            <a:ext cx="261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8.6</a:t>
            </a:r>
            <a:r>
              <a:rPr spc="-30" dirty="0"/>
              <a:t> </a:t>
            </a:r>
            <a:r>
              <a:rPr spc="-5" dirty="0"/>
              <a:t>XG</a:t>
            </a:r>
            <a:r>
              <a:rPr spc="-50" dirty="0"/>
              <a:t> </a:t>
            </a:r>
            <a:r>
              <a:rPr dirty="0"/>
              <a:t>Boosting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8454390" cy="208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00660" algn="l"/>
              </a:tabLst>
            </a:pP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XG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Boost is a decision-tree-based ensemble Machine Learning algorithm that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uses a gradient</a:t>
            </a:r>
            <a:r>
              <a:rPr sz="18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boosting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framework.</a:t>
            </a:r>
            <a:endParaRPr sz="1800">
              <a:latin typeface="Arial MT"/>
              <a:cs typeface="Arial MT"/>
            </a:endParaRPr>
          </a:p>
          <a:p>
            <a:pPr marL="12700" marR="5080" algn="just">
              <a:lnSpc>
                <a:spcPct val="150000"/>
              </a:lnSpc>
              <a:buFont typeface="Arial"/>
              <a:buChar char="•"/>
              <a:tabLst>
                <a:tab pos="18542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It is a perfect combination of software and hardware optimization techniques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yield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superior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results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using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less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computing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resources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in the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shortest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amount</a:t>
            </a:r>
            <a:r>
              <a:rPr sz="1800" spc="4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800" spc="-4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56106" y="2836291"/>
          <a:ext cx="7218678" cy="2017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478">
                <a:tc gridSpan="7">
                  <a:txBody>
                    <a:bodyPr/>
                    <a:lstStyle/>
                    <a:p>
                      <a:pPr marL="45656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800" b="1" spc="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XG</a:t>
                      </a:r>
                      <a:r>
                        <a:rPr sz="1800" b="1" spc="-6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Boosting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Precision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Recall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F1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64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AUC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Baseline</a:t>
                      </a:r>
                      <a:r>
                        <a:rPr sz="1400" b="1" spc="-8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0.799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0.877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b="1" spc="-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Tunned</a:t>
                      </a:r>
                      <a:r>
                        <a:rPr sz="1400" b="1" spc="-65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80000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0.995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0.871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0.904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b="1" dirty="0">
                          <a:solidFill>
                            <a:srgbClr val="124F5C"/>
                          </a:solidFill>
                          <a:latin typeface="Times New Roman"/>
                          <a:cs typeface="Times New Roman"/>
                        </a:rPr>
                        <a:t>0.874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24" y="69291"/>
            <a:ext cx="400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10. Comparison</a:t>
            </a:r>
            <a:r>
              <a:rPr spc="20" dirty="0"/>
              <a:t> </a:t>
            </a:r>
            <a:r>
              <a:rPr spc="-5" dirty="0"/>
              <a:t>of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634" y="4492244"/>
            <a:ext cx="7444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75" indent="-207010">
              <a:lnSpc>
                <a:spcPct val="100000"/>
              </a:lnSpc>
              <a:spcBef>
                <a:spcPts val="100"/>
              </a:spcBef>
              <a:buChar char="•"/>
              <a:tabLst>
                <a:tab pos="2197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XG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Boost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shows</a:t>
            </a:r>
            <a:r>
              <a:rPr sz="1800" spc="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highest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test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accuracy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score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87%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AUC is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0.874.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2370" y="618362"/>
            <a:ext cx="7212330" cy="3652520"/>
            <a:chOff x="682370" y="618362"/>
            <a:chExt cx="7212330" cy="3652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567" y="760131"/>
              <a:ext cx="7075742" cy="33687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7133" y="623125"/>
              <a:ext cx="7202805" cy="3642995"/>
            </a:xfrm>
            <a:custGeom>
              <a:avLst/>
              <a:gdLst/>
              <a:ahLst/>
              <a:cxnLst/>
              <a:rect l="l" t="t" r="r" b="b"/>
              <a:pathLst>
                <a:path w="7202805" h="3642995">
                  <a:moveTo>
                    <a:pt x="0" y="3642741"/>
                  </a:moveTo>
                  <a:lnTo>
                    <a:pt x="7202805" y="3642741"/>
                  </a:lnTo>
                  <a:lnTo>
                    <a:pt x="7202805" y="0"/>
                  </a:lnTo>
                  <a:lnTo>
                    <a:pt x="0" y="0"/>
                  </a:lnTo>
                  <a:lnTo>
                    <a:pt x="0" y="3642741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11.</a:t>
            </a:r>
            <a:r>
              <a:rPr dirty="0"/>
              <a:t> </a:t>
            </a:r>
            <a:r>
              <a:rPr spc="-5" dirty="0"/>
              <a:t>Combined</a:t>
            </a:r>
            <a:r>
              <a:rPr spc="15" dirty="0"/>
              <a:t> </a:t>
            </a:r>
            <a:r>
              <a:rPr spc="-5" dirty="0"/>
              <a:t>ROC 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634" y="650112"/>
            <a:ext cx="4177665" cy="4142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19710" algn="l"/>
                <a:tab pos="220345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ROC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curve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(receiver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operating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characteristic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curve)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graph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showing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performance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classification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at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all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classification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thresholds.</a:t>
            </a:r>
            <a:endParaRPr sz="1800">
              <a:latin typeface="Arial MT"/>
              <a:cs typeface="Arial MT"/>
            </a:endParaRPr>
          </a:p>
          <a:p>
            <a:pPr marL="12700" marR="344805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ROC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curve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plots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TPR</a:t>
            </a:r>
            <a:r>
              <a:rPr sz="18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vs.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FPR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at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different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classification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thresholds.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Lowering</a:t>
            </a:r>
            <a:r>
              <a:rPr sz="1800" spc="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classification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threshold</a:t>
            </a:r>
            <a:endParaRPr sz="1800">
              <a:latin typeface="Arial MT"/>
              <a:cs typeface="Arial MT"/>
            </a:endParaRPr>
          </a:p>
          <a:p>
            <a:pPr marL="12700" marR="28575">
              <a:lnSpc>
                <a:spcPct val="150100"/>
              </a:lnSpc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classifies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items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positive,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thus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increasing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both False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Positives and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True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Positives.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07775" y="1014602"/>
            <a:ext cx="4124960" cy="3379470"/>
            <a:chOff x="4807775" y="1014602"/>
            <a:chExt cx="4124960" cy="3379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615" y="1071079"/>
              <a:ext cx="4025152" cy="324639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812538" y="1019365"/>
              <a:ext cx="4115435" cy="3369945"/>
            </a:xfrm>
            <a:custGeom>
              <a:avLst/>
              <a:gdLst/>
              <a:ahLst/>
              <a:cxnLst/>
              <a:rect l="l" t="t" r="r" b="b"/>
              <a:pathLst>
                <a:path w="4115434" h="3369945">
                  <a:moveTo>
                    <a:pt x="0" y="3369945"/>
                  </a:moveTo>
                  <a:lnTo>
                    <a:pt x="4115181" y="3369945"/>
                  </a:lnTo>
                  <a:lnTo>
                    <a:pt x="4115181" y="0"/>
                  </a:lnTo>
                  <a:lnTo>
                    <a:pt x="0" y="0"/>
                  </a:lnTo>
                  <a:lnTo>
                    <a:pt x="0" y="3369945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52585" y="47815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23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207644"/>
            <a:ext cx="3724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12.</a:t>
            </a:r>
            <a:r>
              <a:rPr spc="-20" dirty="0"/>
              <a:t> </a:t>
            </a:r>
            <a:r>
              <a:rPr spc="-5" dirty="0"/>
              <a:t>Feature</a:t>
            </a:r>
            <a:r>
              <a:rPr spc="-30" dirty="0"/>
              <a:t> </a:t>
            </a:r>
            <a:r>
              <a:rPr dirty="0"/>
              <a:t>Importance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756238"/>
            <a:ext cx="4003040" cy="331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9060">
              <a:lnSpc>
                <a:spcPct val="150000"/>
              </a:lnSpc>
              <a:spcBef>
                <a:spcPts val="105"/>
              </a:spcBef>
              <a:buChar char="•"/>
              <a:tabLst>
                <a:tab pos="156845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Feature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selection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 the process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reducing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number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input variables </a:t>
            </a:r>
            <a:r>
              <a:rPr sz="1800" spc="-4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when</a:t>
            </a:r>
            <a:r>
              <a:rPr sz="180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developing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 predictive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It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 desirable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reduce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number of </a:t>
            </a:r>
            <a:r>
              <a:rPr sz="1800" spc="-4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input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variables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both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reduce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the 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computational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cost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modeling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and,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 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some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cases,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improve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the 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performance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of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2411" y="1086230"/>
            <a:ext cx="4467860" cy="2894965"/>
            <a:chOff x="4562411" y="1086230"/>
            <a:chExt cx="4467860" cy="2894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4657" y="1134996"/>
              <a:ext cx="4369335" cy="27804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67173" y="1090993"/>
              <a:ext cx="4458335" cy="2885440"/>
            </a:xfrm>
            <a:custGeom>
              <a:avLst/>
              <a:gdLst/>
              <a:ahLst/>
              <a:cxnLst/>
              <a:rect l="l" t="t" r="r" b="b"/>
              <a:pathLst>
                <a:path w="4458334" h="2885440">
                  <a:moveTo>
                    <a:pt x="0" y="2885313"/>
                  </a:moveTo>
                  <a:lnTo>
                    <a:pt x="4458081" y="2885313"/>
                  </a:lnTo>
                  <a:lnTo>
                    <a:pt x="4458081" y="0"/>
                  </a:lnTo>
                  <a:lnTo>
                    <a:pt x="0" y="0"/>
                  </a:lnTo>
                  <a:lnTo>
                    <a:pt x="0" y="288531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52585" y="47815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24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856" y="185419"/>
            <a:ext cx="237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13.</a:t>
            </a:r>
            <a:r>
              <a:rPr spc="-45" dirty="0"/>
              <a:t> </a:t>
            </a:r>
            <a:r>
              <a:rPr spc="-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52585" y="4781594"/>
            <a:ext cx="21653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25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243" y="748898"/>
            <a:ext cx="8381365" cy="33178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66700" indent="-25463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26733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all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baseline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model,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Random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Forest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classifier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shows</a:t>
            </a:r>
            <a:r>
              <a:rPr sz="1800" spc="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highest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test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accuracy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F1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score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and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AUC.</a:t>
            </a:r>
            <a:endParaRPr sz="1800">
              <a:latin typeface="Arial MT"/>
              <a:cs typeface="Arial MT"/>
            </a:endParaRPr>
          </a:p>
          <a:p>
            <a:pPr marL="12700" marR="259079">
              <a:lnSpc>
                <a:spcPct val="150000"/>
              </a:lnSpc>
              <a:buAutoNum type="arabicPeriod" startAt="2"/>
              <a:tabLst>
                <a:tab pos="267335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Baseline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Random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Forest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decision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tree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shows</a:t>
            </a:r>
            <a:r>
              <a:rPr sz="1800" spc="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huge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difference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train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accuracy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shows</a:t>
            </a:r>
            <a:r>
              <a:rPr sz="1800" spc="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overfitting.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buAutoNum type="arabicPeriod" startAt="2"/>
              <a:tabLst>
                <a:tab pos="26733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After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cross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validation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hyperparameter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tunning,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XG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Boost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shows</a:t>
            </a:r>
            <a:r>
              <a:rPr sz="1800" spc="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highest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test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accuracy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score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87%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AUC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0.874.</a:t>
            </a:r>
            <a:endParaRPr sz="1800">
              <a:latin typeface="Arial MT"/>
              <a:cs typeface="Arial MT"/>
            </a:endParaRPr>
          </a:p>
          <a:p>
            <a:pPr marL="12700" marR="589280">
              <a:lnSpc>
                <a:spcPts val="3240"/>
              </a:lnSpc>
              <a:spcBef>
                <a:spcPts val="100"/>
              </a:spcBef>
              <a:buAutoNum type="arabicPeriod" startAt="2"/>
              <a:tabLst>
                <a:tab pos="267335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Cross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validation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hyperparameter</a:t>
            </a:r>
            <a:r>
              <a:rPr sz="1800" spc="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tunning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certainly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reduces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chances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overfitting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also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increases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performance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model.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35642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</a:t>
            </a:r>
            <a:r>
              <a:rPr spc="-20" dirty="0"/>
              <a:t> </a:t>
            </a:r>
            <a:r>
              <a:rPr spc="-5" dirty="0"/>
              <a:t>Problem</a:t>
            </a:r>
            <a:r>
              <a:rPr spc="10" dirty="0"/>
              <a:t> </a:t>
            </a:r>
            <a:r>
              <a:rPr spc="-5" dirty="0"/>
              <a:t>Statement: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27836"/>
            <a:ext cx="833945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3114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Predictive</a:t>
            </a:r>
            <a:r>
              <a:rPr sz="1800" spc="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accuracy</a:t>
            </a:r>
            <a:r>
              <a:rPr sz="1800" spc="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estimated</a:t>
            </a:r>
            <a:r>
              <a:rPr sz="1800" spc="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probability</a:t>
            </a:r>
            <a:r>
              <a:rPr sz="1800" spc="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default</a:t>
            </a:r>
            <a:r>
              <a:rPr sz="1800" spc="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will</a:t>
            </a:r>
            <a:r>
              <a:rPr sz="1800" spc="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be</a:t>
            </a:r>
            <a:r>
              <a:rPr sz="1800" spc="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more</a:t>
            </a:r>
            <a:r>
              <a:rPr sz="1800" spc="8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valuable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than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binary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result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of classification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credible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or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not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credible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clients.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 MT"/>
              <a:cs typeface="Arial MT"/>
            </a:endParaRPr>
          </a:p>
          <a:p>
            <a:pPr marL="218440" indent="-14224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1844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Predicting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whether</a:t>
            </a:r>
            <a:r>
              <a:rPr sz="1800" spc="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customer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will</a:t>
            </a:r>
            <a:r>
              <a:rPr sz="1800" spc="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default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his/her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card.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5204" y="2677667"/>
            <a:ext cx="2337816" cy="23378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3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188" y="492379"/>
            <a:ext cx="2378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85" dirty="0"/>
              <a:t> </a:t>
            </a:r>
            <a:r>
              <a:rPr dirty="0"/>
              <a:t>Introduction: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4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568" y="1137285"/>
            <a:ext cx="7435850" cy="28606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ID:</a:t>
            </a:r>
            <a:r>
              <a:rPr sz="18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Unique ID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each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client</a:t>
            </a:r>
            <a:endParaRPr sz="16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LIMIT_BAL:</a:t>
            </a:r>
            <a:r>
              <a:rPr sz="1800" b="1" spc="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Amount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given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(NT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dollar).</a:t>
            </a:r>
            <a:endParaRPr sz="16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Gender: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Gender</a:t>
            </a:r>
            <a:r>
              <a:rPr sz="160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customer.</a:t>
            </a:r>
            <a:r>
              <a:rPr sz="16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(1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=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male;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2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=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female)</a:t>
            </a:r>
            <a:endParaRPr sz="16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Education:</a:t>
            </a:r>
            <a:r>
              <a:rPr sz="18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Education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qualification</a:t>
            </a:r>
            <a:r>
              <a:rPr sz="16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customers.</a:t>
            </a:r>
            <a:endParaRPr sz="16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(1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=</a:t>
            </a:r>
            <a:r>
              <a:rPr sz="16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graduate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school;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2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=</a:t>
            </a:r>
            <a:r>
              <a:rPr sz="16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university;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3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=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high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school;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4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=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others)</a:t>
            </a:r>
            <a:endParaRPr sz="16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40"/>
              </a:spcBef>
              <a:buChar char="•"/>
              <a:tabLst>
                <a:tab pos="156210" algn="l"/>
              </a:tabLst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Marital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Status:</a:t>
            </a:r>
            <a:r>
              <a:rPr sz="1800" b="1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Marital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status</a:t>
            </a:r>
            <a:r>
              <a:rPr sz="16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customer.</a:t>
            </a:r>
            <a:r>
              <a:rPr sz="16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(1</a:t>
            </a:r>
            <a:r>
              <a:rPr sz="16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=</a:t>
            </a:r>
            <a:r>
              <a:rPr sz="16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married;</a:t>
            </a:r>
            <a:r>
              <a:rPr sz="16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2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=</a:t>
            </a:r>
            <a:r>
              <a:rPr sz="16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single;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3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=</a:t>
            </a:r>
            <a:r>
              <a:rPr sz="16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others)</a:t>
            </a:r>
            <a:endParaRPr sz="16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Char char="•"/>
              <a:tabLst>
                <a:tab pos="156210" algn="l"/>
              </a:tabLst>
            </a:pPr>
            <a:r>
              <a:rPr sz="1800" b="1" spc="-15" dirty="0">
                <a:solidFill>
                  <a:srgbClr val="124F5C"/>
                </a:solidFill>
                <a:latin typeface="Arial"/>
                <a:cs typeface="Arial"/>
              </a:rPr>
              <a:t>Age</a:t>
            </a:r>
            <a:r>
              <a:rPr sz="1600" b="1" spc="-15" dirty="0">
                <a:solidFill>
                  <a:srgbClr val="124F5C"/>
                </a:solidFill>
                <a:latin typeface="Arial"/>
                <a:cs typeface="Arial"/>
              </a:rPr>
              <a:t>:</a:t>
            </a:r>
            <a:r>
              <a:rPr sz="1600" b="1" spc="4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Age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customer</a:t>
            </a:r>
            <a:r>
              <a:rPr sz="16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years.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3923" y="1344875"/>
            <a:ext cx="8037830" cy="233172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230"/>
              </a:spcBef>
              <a:buChar char="•"/>
              <a:tabLst>
                <a:tab pos="187960" algn="l"/>
              </a:tabLst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History</a:t>
            </a:r>
            <a:r>
              <a:rPr sz="1800" b="1" spc="2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800" b="1" spc="2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Past</a:t>
            </a:r>
            <a:r>
              <a:rPr sz="1800" b="1" spc="26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Payment:</a:t>
            </a:r>
            <a:r>
              <a:rPr sz="1800" b="1" spc="25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24F5C"/>
                </a:solidFill>
                <a:latin typeface="Arial"/>
                <a:cs typeface="Arial"/>
              </a:rPr>
              <a:t>(PAY)</a:t>
            </a:r>
            <a:r>
              <a:rPr sz="1600" b="1" spc="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Repayment</a:t>
            </a:r>
            <a:r>
              <a:rPr sz="16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status</a:t>
            </a:r>
            <a:r>
              <a:rPr sz="1600" spc="2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600" spc="1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September,</a:t>
            </a:r>
            <a:r>
              <a:rPr sz="1600" spc="20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August,</a:t>
            </a:r>
            <a:r>
              <a:rPr sz="1600" spc="2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July,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June,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May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April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2005.</a:t>
            </a:r>
            <a:endParaRPr sz="1600">
              <a:latin typeface="Arial MT"/>
              <a:cs typeface="Arial MT"/>
            </a:endParaRPr>
          </a:p>
          <a:p>
            <a:pPr marL="12700" marR="7620">
              <a:lnSpc>
                <a:spcPct val="146500"/>
              </a:lnSpc>
              <a:spcBef>
                <a:spcPts val="35"/>
              </a:spcBef>
              <a:buChar char="•"/>
              <a:tabLst>
                <a:tab pos="189865" algn="l"/>
              </a:tabLst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800" b="1" spc="2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800" b="1" spc="2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Bill</a:t>
            </a:r>
            <a:r>
              <a:rPr sz="1800" b="1" spc="25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Statement:</a:t>
            </a:r>
            <a:r>
              <a:rPr sz="1800" b="1" spc="25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24F5C"/>
                </a:solidFill>
                <a:latin typeface="Arial"/>
                <a:cs typeface="Arial"/>
              </a:rPr>
              <a:t>(BILL_AMT)</a:t>
            </a:r>
            <a:r>
              <a:rPr sz="1600" b="1" spc="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Amount</a:t>
            </a:r>
            <a:r>
              <a:rPr sz="1600" spc="1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6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bill</a:t>
            </a:r>
            <a:r>
              <a:rPr sz="1600" spc="20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statement</a:t>
            </a:r>
            <a:r>
              <a:rPr sz="16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6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September, </a:t>
            </a:r>
            <a:r>
              <a:rPr sz="1600" spc="-4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August,</a:t>
            </a:r>
            <a:r>
              <a:rPr sz="16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July,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June,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May</a:t>
            </a:r>
            <a:r>
              <a:rPr sz="16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April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Arial MT"/>
                <a:cs typeface="Arial MT"/>
              </a:rPr>
              <a:t>2005.</a:t>
            </a:r>
            <a:endParaRPr sz="1600">
              <a:latin typeface="Arial MT"/>
              <a:cs typeface="Arial MT"/>
            </a:endParaRPr>
          </a:p>
          <a:p>
            <a:pPr marL="184785" indent="-172720">
              <a:lnSpc>
                <a:spcPct val="100000"/>
              </a:lnSpc>
              <a:spcBef>
                <a:spcPts val="1035"/>
              </a:spcBef>
              <a:buChar char="•"/>
              <a:tabLst>
                <a:tab pos="185420" algn="l"/>
              </a:tabLst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Amount</a:t>
            </a:r>
            <a:r>
              <a:rPr sz="1800" b="1" spc="2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of</a:t>
            </a:r>
            <a:r>
              <a:rPr sz="1800" b="1" spc="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Previous</a:t>
            </a:r>
            <a:r>
              <a:rPr sz="1800" b="1" spc="2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Payment</a:t>
            </a:r>
            <a:r>
              <a:rPr sz="1400" b="1" spc="-5" dirty="0">
                <a:solidFill>
                  <a:srgbClr val="124F5C"/>
                </a:solidFill>
                <a:latin typeface="Arial"/>
                <a:cs typeface="Arial"/>
              </a:rPr>
              <a:t>:(PAY_AMT)</a:t>
            </a:r>
            <a:r>
              <a:rPr sz="1400" b="1" spc="1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Amount</a:t>
            </a:r>
            <a:r>
              <a:rPr sz="1400" spc="1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1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previous</a:t>
            </a:r>
            <a:r>
              <a:rPr sz="1400" spc="11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payment</a:t>
            </a:r>
            <a:r>
              <a:rPr sz="1400" spc="1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400" spc="11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September,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August,</a:t>
            </a:r>
            <a:r>
              <a:rPr sz="14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July,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 June,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May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April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Arial MT"/>
                <a:cs typeface="Arial MT"/>
              </a:rPr>
              <a:t>2005.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5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4858"/>
            <a:ext cx="2674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30" dirty="0"/>
              <a:t> </a:t>
            </a:r>
            <a:r>
              <a:rPr spc="-5" dirty="0"/>
              <a:t>Data</a:t>
            </a:r>
            <a:r>
              <a:rPr spc="-10" dirty="0"/>
              <a:t> </a:t>
            </a:r>
            <a:r>
              <a:rPr spc="-5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88745"/>
            <a:ext cx="298831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Null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Values Treatment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24F5C"/>
              </a:buClr>
              <a:buFont typeface="Arial"/>
              <a:buChar char="•"/>
            </a:pPr>
            <a:endParaRPr sz="185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Duplicate Values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Treatment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2355" y="1286255"/>
            <a:ext cx="4271772" cy="23576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6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604" y="459740"/>
            <a:ext cx="5559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4. Exploratory</a:t>
            </a:r>
            <a:r>
              <a:rPr spc="10" dirty="0"/>
              <a:t> </a:t>
            </a:r>
            <a:r>
              <a:rPr spc="-5" dirty="0"/>
              <a:t>Data</a:t>
            </a:r>
            <a:r>
              <a:rPr spc="25" dirty="0"/>
              <a:t> </a:t>
            </a:r>
            <a:r>
              <a:rPr spc="-5" dirty="0"/>
              <a:t>Analysis</a:t>
            </a:r>
            <a:r>
              <a:rPr dirty="0"/>
              <a:t> </a:t>
            </a:r>
            <a:r>
              <a:rPr spc="-5" dirty="0"/>
              <a:t>(EDA)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8955" y="1144756"/>
            <a:ext cx="4102735" cy="125984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Both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classes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not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proportion.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means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that dataset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imbalanced.</a:t>
            </a:r>
            <a:endParaRPr sz="1800">
              <a:latin typeface="Arial MT"/>
              <a:cs typeface="Arial MT"/>
            </a:endParaRPr>
          </a:p>
          <a:p>
            <a:pPr marL="155575" indent="-14351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balancing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required.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79859" y="1285875"/>
            <a:ext cx="3173730" cy="2917825"/>
            <a:chOff x="5479859" y="1285875"/>
            <a:chExt cx="3173730" cy="29178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53455" y="1359407"/>
              <a:ext cx="3044951" cy="27523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84621" y="1290637"/>
              <a:ext cx="3164205" cy="2908300"/>
            </a:xfrm>
            <a:custGeom>
              <a:avLst/>
              <a:gdLst/>
              <a:ahLst/>
              <a:cxnLst/>
              <a:rect l="l" t="t" r="r" b="b"/>
              <a:pathLst>
                <a:path w="3164204" h="2908300">
                  <a:moveTo>
                    <a:pt x="0" y="2908173"/>
                  </a:moveTo>
                  <a:lnTo>
                    <a:pt x="3164204" y="2908173"/>
                  </a:lnTo>
                  <a:lnTo>
                    <a:pt x="3164204" y="0"/>
                  </a:lnTo>
                  <a:lnTo>
                    <a:pt x="0" y="0"/>
                  </a:lnTo>
                  <a:lnTo>
                    <a:pt x="0" y="290817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7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156463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3455720"/>
            <a:ext cx="7875270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Female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card holders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larger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than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male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cards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holders.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3240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number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female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card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holder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larger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than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male,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their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card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defaults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also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higher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than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male.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9402" y="711263"/>
            <a:ext cx="5796915" cy="2849245"/>
            <a:chOff x="1569402" y="711263"/>
            <a:chExt cx="5796915" cy="2849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3571" y="783345"/>
              <a:ext cx="5657312" cy="26872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4164" y="716026"/>
              <a:ext cx="5787390" cy="2839720"/>
            </a:xfrm>
            <a:custGeom>
              <a:avLst/>
              <a:gdLst/>
              <a:ahLst/>
              <a:cxnLst/>
              <a:rect l="l" t="t" r="r" b="b"/>
              <a:pathLst>
                <a:path w="5787390" h="2839720">
                  <a:moveTo>
                    <a:pt x="0" y="2839593"/>
                  </a:moveTo>
                  <a:lnTo>
                    <a:pt x="5787009" y="2839593"/>
                  </a:lnTo>
                  <a:lnTo>
                    <a:pt x="5787009" y="0"/>
                  </a:lnTo>
                  <a:lnTo>
                    <a:pt x="0" y="0"/>
                  </a:lnTo>
                  <a:lnTo>
                    <a:pt x="0" y="283959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22690" y="4781594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F5FCFF"/>
                </a:solidFill>
                <a:latin typeface="Arial MT"/>
                <a:cs typeface="Arial MT"/>
              </a:rPr>
              <a:t>8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" y="156463"/>
            <a:ext cx="2713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EDA</a:t>
            </a:r>
            <a:r>
              <a:rPr spc="-45" dirty="0"/>
              <a:t> </a:t>
            </a:r>
            <a:r>
              <a:rPr spc="-5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201" y="3455720"/>
            <a:ext cx="8079105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156210" algn="l"/>
              </a:tabLst>
            </a:pP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University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graduate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school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has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maximum</a:t>
            </a:r>
            <a:r>
              <a:rPr sz="18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card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holder.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3240"/>
              </a:lnSpc>
              <a:spcBef>
                <a:spcPts val="100"/>
              </a:spcBef>
              <a:buFont typeface="Arial"/>
              <a:buChar char="•"/>
              <a:tabLst>
                <a:tab pos="15621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number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university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graduate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school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</a:t>
            </a:r>
            <a:r>
              <a:rPr sz="1800" spc="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card holder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higher</a:t>
            </a:r>
            <a:r>
              <a:rPr sz="1800" spc="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their </a:t>
            </a:r>
            <a:r>
              <a:rPr sz="1800" spc="-484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credit card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default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are</a:t>
            </a:r>
            <a:r>
              <a:rPr sz="1800" spc="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also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higher.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9575" y="793559"/>
            <a:ext cx="8152765" cy="2552065"/>
            <a:chOff x="409575" y="793559"/>
            <a:chExt cx="8152765" cy="2552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260" y="859079"/>
              <a:ext cx="8034860" cy="240504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4337" y="798322"/>
              <a:ext cx="8143240" cy="2542540"/>
            </a:xfrm>
            <a:custGeom>
              <a:avLst/>
              <a:gdLst/>
              <a:ahLst/>
              <a:cxnLst/>
              <a:rect l="l" t="t" r="r" b="b"/>
              <a:pathLst>
                <a:path w="8143240" h="2542540">
                  <a:moveTo>
                    <a:pt x="0" y="2542413"/>
                  </a:moveTo>
                  <a:lnTo>
                    <a:pt x="8143113" y="2542413"/>
                  </a:lnTo>
                  <a:lnTo>
                    <a:pt x="8143113" y="0"/>
                  </a:lnTo>
                  <a:lnTo>
                    <a:pt x="0" y="0"/>
                  </a:lnTo>
                  <a:lnTo>
                    <a:pt x="0" y="2542413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1430</Words>
  <Application>Microsoft Office PowerPoint</Application>
  <PresentationFormat>On-screen Show (16:9)</PresentationFormat>
  <Paragraphs>301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MT</vt:lpstr>
      <vt:lpstr>Calibri</vt:lpstr>
      <vt:lpstr>Tahoma</vt:lpstr>
      <vt:lpstr>Times New Roman</vt:lpstr>
      <vt:lpstr>Verdana</vt:lpstr>
      <vt:lpstr>Office Theme</vt:lpstr>
      <vt:lpstr>Capstone Project – 3</vt:lpstr>
      <vt:lpstr>Will Be Discussing On:</vt:lpstr>
      <vt:lpstr>1. Problem Statement:</vt:lpstr>
      <vt:lpstr>2. Introduction:</vt:lpstr>
      <vt:lpstr>PowerPoint Presentation</vt:lpstr>
      <vt:lpstr>3. Data Cleaning</vt:lpstr>
      <vt:lpstr>4. Exploratory Data Analysis (EDA)</vt:lpstr>
      <vt:lpstr>EDA (Continued)</vt:lpstr>
      <vt:lpstr>EDA (Continued)</vt:lpstr>
      <vt:lpstr>EDA (Continued)</vt:lpstr>
      <vt:lpstr>5. Handling Class Imbalance</vt:lpstr>
      <vt:lpstr>6. Transformation of Data</vt:lpstr>
      <vt:lpstr>7. Splitting Data</vt:lpstr>
      <vt:lpstr>8. Fitting Different Model</vt:lpstr>
      <vt:lpstr>9. Cross Validation &amp; Hyperparameter Tunning</vt:lpstr>
      <vt:lpstr>8.1 Logistic Regression</vt:lpstr>
      <vt:lpstr>8.2 Decision Tree Classifier</vt:lpstr>
      <vt:lpstr>8.3 Random Forest Classifier</vt:lpstr>
      <vt:lpstr>8.4 Support Vector Machine</vt:lpstr>
      <vt:lpstr>8.5 Gradient Boosting</vt:lpstr>
      <vt:lpstr>8.6 XG Boosting</vt:lpstr>
      <vt:lpstr>10. Comparison of Model</vt:lpstr>
      <vt:lpstr>11. Combined ROC Curve</vt:lpstr>
      <vt:lpstr>12. Feature Importance</vt:lpstr>
      <vt:lpstr>13.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– 1 EDA Hotel Booking Analysis  Amol Rakhunde</dc:title>
  <dc:creator>Amol Piyu</dc:creator>
  <cp:lastModifiedBy>Mukund Pandit</cp:lastModifiedBy>
  <cp:revision>1</cp:revision>
  <dcterms:created xsi:type="dcterms:W3CDTF">2022-05-25T09:36:43Z</dcterms:created>
  <dcterms:modified xsi:type="dcterms:W3CDTF">2022-05-30T16:18:53Z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2022-05-25T00:00:00Z</vt:filetime>
  </property>
</Properties>
</file>