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orthern Lights display over a snowy landscape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olourful clouds against a starry night sky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Northern Lights display over a snowy mountain landscape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orthern Lights display over a snowy landscap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urful clouds against a starry night sky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S389 INNOVATION LAB"/>
          <p:cNvSpPr txBox="1"/>
          <p:nvPr>
            <p:ph type="ctrTitle"/>
          </p:nvPr>
        </p:nvSpPr>
        <p:spPr>
          <a:xfrm>
            <a:off x="1270000" y="-114771"/>
            <a:ext cx="21844000" cy="3879454"/>
          </a:xfrm>
          <a:prstGeom prst="rect">
            <a:avLst/>
          </a:prstGeom>
        </p:spPr>
        <p:txBody>
          <a:bodyPr/>
          <a:lstStyle/>
          <a:p>
            <a:pPr/>
            <a:r>
              <a:t>CS389 INNOVATION LAB</a:t>
            </a:r>
          </a:p>
        </p:txBody>
      </p:sp>
      <p:sp>
        <p:nvSpPr>
          <p:cNvPr id="152" name="Mukund Sharma 2101AI19"/>
          <p:cNvSpPr txBox="1"/>
          <p:nvPr>
            <p:ph type="body" idx="21"/>
          </p:nvPr>
        </p:nvSpPr>
        <p:spPr>
          <a:xfrm>
            <a:off x="1270000" y="10823702"/>
            <a:ext cx="21844000" cy="20307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5400"/>
            </a:lvl1pPr>
          </a:lstStyle>
          <a:p>
            <a:pPr/>
            <a:r>
              <a:t>Mukund Sharma 2101AI19</a:t>
            </a:r>
          </a:p>
        </p:txBody>
      </p:sp>
      <p:sp>
        <p:nvSpPr>
          <p:cNvPr id="153" name="IoT - Network Intrusion Detection System"/>
          <p:cNvSpPr txBox="1"/>
          <p:nvPr>
            <p:ph type="subTitle" sz="quarter" idx="1"/>
          </p:nvPr>
        </p:nvSpPr>
        <p:spPr>
          <a:xfrm>
            <a:off x="1270000" y="6038016"/>
            <a:ext cx="21844000" cy="2512353"/>
          </a:xfrm>
          <a:prstGeom prst="rect">
            <a:avLst/>
          </a:prstGeom>
        </p:spPr>
        <p:txBody>
          <a:bodyPr/>
          <a:lstStyle/>
          <a:p>
            <a:pPr/>
            <a:r>
              <a:t>IoT - Network Intrusion Detection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BLEM STATEMENT"/>
          <p:cNvSpPr txBox="1"/>
          <p:nvPr>
            <p:ph type="ctrTitle"/>
          </p:nvPr>
        </p:nvSpPr>
        <p:spPr>
          <a:xfrm>
            <a:off x="1269999" y="925839"/>
            <a:ext cx="21844001" cy="3879454"/>
          </a:xfrm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sp>
        <p:nvSpPr>
          <p:cNvPr id="156" name="Network Intrusion Detection based on various machine learning &amp; deep learning algorithms using UNSW-NB15 Dataset…"/>
          <p:cNvSpPr txBox="1"/>
          <p:nvPr>
            <p:ph type="subTitle" idx="1"/>
          </p:nvPr>
        </p:nvSpPr>
        <p:spPr>
          <a:xfrm>
            <a:off x="1269999" y="5543865"/>
            <a:ext cx="21844001" cy="779688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t>Network Intrusion Detection based on various machine learning &amp; deep learning algorithms using UNSW-NB15 Dataset </a:t>
            </a:r>
          </a:p>
          <a:p>
            <a:pPr>
              <a:lnSpc>
                <a:spcPct val="80000"/>
              </a:lnSpc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</a:p>
          <a:p>
            <a:pPr>
              <a:lnSpc>
                <a:spcPct val="80000"/>
              </a:lnSpc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t>Performing Binary and Multi-class Classification &amp; testing scoring metrics</a:t>
            </a:r>
            <a:endParaRPr spc="-36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MOTIVATION"/>
          <p:cNvSpPr txBox="1"/>
          <p:nvPr>
            <p:ph type="ctrTitle"/>
          </p:nvPr>
        </p:nvSpPr>
        <p:spPr>
          <a:xfrm>
            <a:off x="1269999" y="-553727"/>
            <a:ext cx="21844001" cy="3879455"/>
          </a:xfrm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59" name="Interest in Machine Learning Domain…"/>
          <p:cNvSpPr txBox="1"/>
          <p:nvPr>
            <p:ph type="subTitle" idx="1"/>
          </p:nvPr>
        </p:nvSpPr>
        <p:spPr>
          <a:xfrm>
            <a:off x="1269999" y="4415928"/>
            <a:ext cx="21844001" cy="9452617"/>
          </a:xfrm>
          <a:prstGeom prst="rect">
            <a:avLst/>
          </a:prstGeom>
        </p:spPr>
        <p:txBody>
          <a:bodyPr/>
          <a:lstStyle/>
          <a:p>
            <a:pPr marL="745066" indent="-745066" algn="l">
              <a:buClr>
                <a:srgbClr val="FFFFFF"/>
              </a:buClr>
              <a:buSzPct val="100000"/>
              <a:buChar char="•"/>
            </a:pPr>
            <a:r>
              <a:t>Interest in Machine Learning Domain</a:t>
            </a:r>
          </a:p>
          <a:p>
            <a:pPr marL="745066" indent="-745066" algn="l">
              <a:buClr>
                <a:srgbClr val="FFFFFF"/>
              </a:buClr>
              <a:buSzPct val="100000"/>
              <a:buChar char="•"/>
            </a:pPr>
            <a:r>
              <a:t>What Innovation will I contribute to ? (Target)</a:t>
            </a:r>
          </a:p>
          <a:p>
            <a:pPr lvl="6" marL="0" indent="1371600" defTabSz="825500">
              <a:spcBef>
                <a:spcPts val="0"/>
              </a:spcBef>
              <a:buClrTx/>
              <a:buSzTx/>
              <a:buNone/>
              <a:defRPr sz="49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Better preprocessing of the dataset than already available methods. Performing best feature selection to favour model training. Trying large number of algorithms, tune their parameters &amp; hyper parameters, and test their performance based on many statistical methods in order to find the best algorithm to perform classification of a new example.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ROGRESS TILL NOW"/>
          <p:cNvSpPr txBox="1"/>
          <p:nvPr>
            <p:ph type="title"/>
          </p:nvPr>
        </p:nvSpPr>
        <p:spPr>
          <a:xfrm>
            <a:off x="1269999" y="-288195"/>
            <a:ext cx="21844001" cy="3873501"/>
          </a:xfrm>
          <a:prstGeom prst="rect">
            <a:avLst/>
          </a:prstGeom>
        </p:spPr>
        <p:txBody>
          <a:bodyPr/>
          <a:lstStyle/>
          <a:p>
            <a:pPr/>
            <a:r>
              <a:t>PROGRESS TILL NOW </a:t>
            </a:r>
          </a:p>
        </p:txBody>
      </p:sp>
      <p:sp>
        <p:nvSpPr>
          <p:cNvPr id="162" name="Preprocessing Techniques…"/>
          <p:cNvSpPr txBox="1"/>
          <p:nvPr/>
        </p:nvSpPr>
        <p:spPr>
          <a:xfrm>
            <a:off x="1773653" y="4802532"/>
            <a:ext cx="20836693" cy="6570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45066" indent="-745066" algn="l">
              <a:buClr>
                <a:srgbClr val="FFFFFF"/>
              </a:buClr>
              <a:buSzPct val="100000"/>
              <a:buChar char="•"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Preprocessing Techniques</a:t>
            </a:r>
          </a:p>
          <a:p>
            <a:pPr marL="745066" indent="-745066" algn="l">
              <a:buClr>
                <a:srgbClr val="FFFFFF"/>
              </a:buClr>
              <a:buSzPct val="100000"/>
              <a:buChar char="•"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Exploratory Data Analysis (EDA)</a:t>
            </a:r>
          </a:p>
          <a:p>
            <a:pPr marL="745066" indent="-745066" algn="l">
              <a:buClr>
                <a:srgbClr val="FFFFFF"/>
              </a:buClr>
              <a:buSzPct val="100000"/>
              <a:buChar char="•"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Feature Selection</a:t>
            </a:r>
          </a:p>
          <a:p>
            <a:pPr marL="745066" indent="-745066" algn="l">
              <a:buClr>
                <a:srgbClr val="FFFFFF"/>
              </a:buClr>
              <a:buSzPct val="100000"/>
              <a:buChar char="•"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Classification Algorithms </a:t>
            </a:r>
          </a:p>
          <a:p>
            <a:pPr marL="745066" indent="-745066" algn="l">
              <a:buClr>
                <a:srgbClr val="FFFFFF"/>
              </a:buClr>
              <a:buSzPct val="100000"/>
              <a:buChar char="•"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Hands on Experience of Libraries that will be used</a:t>
            </a:r>
          </a:p>
          <a:p>
            <a:pPr marL="745066" indent="-745066" algn="l">
              <a:buClr>
                <a:srgbClr val="FFFFFF"/>
              </a:buClr>
              <a:buSzPct val="100000"/>
              <a:buChar char="•"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Hyper parameter tuning techniques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hueOff val="117587"/>
                <a:lumOff val="-11400"/>
              </a:schemeClr>
            </a:gs>
            <a:gs pos="100000">
              <a:schemeClr val="accent3">
                <a:hueOff val="552055"/>
                <a:lumOff val="-12548"/>
              </a:schemeClr>
            </a:gs>
          </a:gsLst>
          <a:lin ang="1797391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57817" y="131111"/>
            <a:ext cx="5943601" cy="6216651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165" name="Screenshot 2023-10-04 at 6.25.40 PM.png" descr="Screenshot 2023-10-04 at 6.25.40 PM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3590" y="141741"/>
            <a:ext cx="12719711" cy="4119399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166" name="Image" descr="Imag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9157" y="5708719"/>
            <a:ext cx="12104635" cy="6718682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167" name="Image" descr="Imag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399059" y="7796999"/>
            <a:ext cx="10461117" cy="4701822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YET TO LEARN / TASKS REMAINING"/>
          <p:cNvSpPr txBox="1"/>
          <p:nvPr>
            <p:ph type="title"/>
          </p:nvPr>
        </p:nvSpPr>
        <p:spPr>
          <a:xfrm>
            <a:off x="437594" y="-380790"/>
            <a:ext cx="23508812" cy="3873501"/>
          </a:xfrm>
          <a:prstGeom prst="rect">
            <a:avLst/>
          </a:prstGeom>
        </p:spPr>
        <p:txBody>
          <a:bodyPr/>
          <a:lstStyle>
            <a:lvl1pPr>
              <a:defRPr spc="-324" sz="10800"/>
            </a:lvl1pPr>
          </a:lstStyle>
          <a:p>
            <a:pPr/>
            <a:r>
              <a:t>YET TO LEARN / TASKS REMAINING</a:t>
            </a:r>
          </a:p>
        </p:txBody>
      </p:sp>
      <p:sp>
        <p:nvSpPr>
          <p:cNvPr id="170" name="Statistical Analysis Techniques…"/>
          <p:cNvSpPr txBox="1"/>
          <p:nvPr/>
        </p:nvSpPr>
        <p:spPr>
          <a:xfrm>
            <a:off x="1908159" y="4112514"/>
            <a:ext cx="20836693" cy="5490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45066" indent="-745066" algn="l">
              <a:buClr>
                <a:srgbClr val="FFFFFF"/>
              </a:buClr>
              <a:buSzPct val="100000"/>
              <a:buChar char="•"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Statistical Analysis Techniques</a:t>
            </a:r>
          </a:p>
          <a:p>
            <a:pPr marL="745066" indent="-745066" algn="l">
              <a:buClr>
                <a:srgbClr val="FFFFFF"/>
              </a:buClr>
              <a:buSzPct val="100000"/>
              <a:buChar char="•"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Getting Better Domain Knowledge</a:t>
            </a:r>
          </a:p>
          <a:p>
            <a:pPr marL="745066" indent="-745066" algn="l">
              <a:buClr>
                <a:srgbClr val="FFFFFF"/>
              </a:buClr>
              <a:buSzPct val="100000"/>
              <a:buChar char="•"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PyTorch </a:t>
            </a:r>
          </a:p>
          <a:p>
            <a:pPr marL="745066" indent="-745066" algn="l">
              <a:buClr>
                <a:srgbClr val="FFFFFF"/>
              </a:buClr>
              <a:buSzPct val="100000"/>
              <a:buChar char="•"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Pickle</a:t>
            </a:r>
          </a:p>
          <a:p>
            <a:pPr marL="745066" indent="-745066" algn="l">
              <a:buClr>
                <a:srgbClr val="FFFFFF"/>
              </a:buClr>
              <a:buSzPct val="100000"/>
              <a:buChar char="•"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Compiling the Whole Notebook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HANK YOU !"/>
          <p:cNvSpPr txBox="1"/>
          <p:nvPr>
            <p:ph type="body" idx="1"/>
          </p:nvPr>
        </p:nvSpPr>
        <p:spPr>
          <a:xfrm>
            <a:off x="1404505" y="509418"/>
            <a:ext cx="21844001" cy="12697164"/>
          </a:xfrm>
          <a:prstGeom prst="rect">
            <a:avLst/>
          </a:prstGeom>
        </p:spPr>
        <p:txBody>
          <a:bodyPr/>
          <a:lstStyle>
            <a:lvl1pPr>
              <a:defRPr spc="-260" sz="13000">
                <a:gradFill flip="none" rotWithShape="1">
                  <a:gsLst>
                    <a:gs pos="0">
                      <a:schemeClr val="accent3">
                        <a:hueOff val="-385756"/>
                        <a:satOff val="-32155"/>
                        <a:lumOff val="17967"/>
                      </a:schemeClr>
                    </a:gs>
                    <a:gs pos="100000">
                      <a:schemeClr val="accent1">
                        <a:lumOff val="13575"/>
                      </a:schemeClr>
                    </a:gs>
                  </a:gsLst>
                  <a:lin ang="2700000" scaled="0"/>
                </a:gradFill>
              </a:defRPr>
            </a:lvl1pPr>
          </a:lstStyle>
          <a:p>
            <a:pPr/>
            <a:r>
              <a:t>THANK YOU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