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142" r:id="rId2"/>
    <p:sldId id="1143" r:id="rId3"/>
    <p:sldId id="965" r:id="rId4"/>
    <p:sldId id="1144" r:id="rId5"/>
    <p:sldId id="1145" r:id="rId6"/>
    <p:sldId id="490" r:id="rId7"/>
    <p:sldId id="645" r:id="rId8"/>
    <p:sldId id="259" r:id="rId9"/>
    <p:sldId id="1174" r:id="rId10"/>
    <p:sldId id="261" r:id="rId11"/>
    <p:sldId id="267" r:id="rId12"/>
    <p:sldId id="1136" r:id="rId13"/>
    <p:sldId id="1137" r:id="rId14"/>
    <p:sldId id="114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4B91-597C-0009-7D50-EC8E444AD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BE3AC-8B34-B553-8FBA-F312EF9E4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D178E-B9D1-79C4-F211-5479BBDB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BD6E-7C24-4DDB-86C8-0FA42F3D3EB4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BA3A2-38B0-F33F-C057-204707E32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EEE7B-F384-9142-6528-BE94B8C7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F440-2503-4531-8788-2B73E0051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46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8B4C9-076D-EE49-6607-98B5D9981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301A0-E437-1E4A-8374-C0423C24A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49718-2A28-B812-DD78-1D6E94F1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BD6E-7C24-4DDB-86C8-0FA42F3D3EB4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4DA37-4C1A-7F6D-C083-FD09887B3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A0C3C-A18A-E137-DC84-17AEC8C4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F440-2503-4531-8788-2B73E0051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4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B3E8D8-9C62-CE94-86B5-FD1C3F2CD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925F4-43E0-2928-A2BB-A49E42F99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F2B72-F521-1B2F-B39B-4C0C489D0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BD6E-7C24-4DDB-86C8-0FA42F3D3EB4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03448-349C-83F1-478F-5A4BB9977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47A3D-B28C-B7F4-27F8-AAA4F8A2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F440-2503-4531-8788-2B73E0051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94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D21B3-8C09-1E71-F1EC-4F9AD7264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D011F-770D-5A6F-B492-A8FFF9E62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57258-ED72-73BD-09D5-505CA0DE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BD6E-7C24-4DDB-86C8-0FA42F3D3EB4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241F6-54A7-0F0D-93C8-89BBE523E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F4358-FA4D-E9FE-41EE-E49E9EF5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F440-2503-4531-8788-2B73E0051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85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E2B7-2B8F-BBE5-248B-E40C24A55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B081A-F47F-7EAA-30B6-5F3CA4A46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04790-D267-BEA0-9158-0AF2E770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BD6E-7C24-4DDB-86C8-0FA42F3D3EB4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5CF27-E2E8-F869-1F9B-E46A51D2E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7F8E4-98E6-62F6-23A6-80BEF92C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F440-2503-4531-8788-2B73E0051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59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FF20E-0513-A794-6E02-9ECE0F15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C33C2-761D-2FA3-6C72-4E5A7930F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970C4-768B-A303-42AE-74475062C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B3FEF-3780-523B-0956-4ABA0E4A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BD6E-7C24-4DDB-86C8-0FA42F3D3EB4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6742A-357D-3F2A-820E-08F9B069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5D868-6C11-9AE3-5961-B9AAA61B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F440-2503-4531-8788-2B73E0051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32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7748D-E393-B6AF-A388-A8876B80D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0E925-1EEB-BC4F-3BF8-9ADB37AD6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CF167-2505-4EE6-6CC6-7502C61D8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87474-DD3E-9B22-7CC5-8779D4B78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0CE3F3-C27D-A56F-7204-40FC5D3E3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9F0814-6FED-DB06-3904-E5F28056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BD6E-7C24-4DDB-86C8-0FA42F3D3EB4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440D6-6996-AD2C-0029-44A1B813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5F7DE-F9FE-6C41-2985-BE88A51B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F440-2503-4531-8788-2B73E0051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71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87D7B-41BC-2583-64A6-CC4FA494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47D2B-4FA3-CA85-DBAE-26E3064B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BD6E-7C24-4DDB-86C8-0FA42F3D3EB4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59703-357A-13F3-17C9-834DA92B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6D41C-0AF4-9745-C66E-89304EB64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F440-2503-4531-8788-2B73E0051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00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CEE1D-1A6F-3AD8-9EEF-B5A66BB9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BD6E-7C24-4DDB-86C8-0FA42F3D3EB4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99FA2-2177-6710-289C-E4E1B202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AE251-191F-0C85-FED5-2E251622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F440-2503-4531-8788-2B73E0051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28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04EF-D112-3DD8-468F-FE968EA0C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014E3-D2EB-24C0-9664-ADF717FF8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302F4-53A3-4704-65FD-CC578563E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BB3BF-FB3E-7E83-C517-61809409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BD6E-7C24-4DDB-86C8-0FA42F3D3EB4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64A65-925C-D1B1-6B02-FC7BC75AF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AA595-CEBA-9159-84CE-C1574B62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F440-2503-4531-8788-2B73E0051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8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6D0C-AD4B-829E-C31A-074C8A40F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7258B7-DB97-4D8E-05C6-21060B98E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D3AD8-E4FF-A1E2-A68B-56C501ED6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74608-9652-C9D6-E5DA-768CD2A9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BD6E-7C24-4DDB-86C8-0FA42F3D3EB4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05C04-9D4D-DDE2-17E0-BC5AD09F8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F32A8-CEF0-46FC-F910-32FCEB33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F440-2503-4531-8788-2B73E0051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31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F1EEA9-BBBC-173A-208A-0A4F7DE3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0D5FC-29D8-4F8D-410F-D0ACC38C4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8B413-4FD8-8CCE-6542-BBD60CD49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5BD6E-7C24-4DDB-86C8-0FA42F3D3EB4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6D982-74F5-2F9D-DE05-AEDC94F24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6266F-6317-EA59-99C0-60C1E9B2C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DF440-2503-4531-8788-2B73E0051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63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15B27-555C-AE79-79D2-41735C10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Performance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1BDA-B713-5DFE-6E36-5DE4B7EEB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individual computers: </a:t>
            </a:r>
            <a:r>
              <a:rPr lang="en-US" b="1" dirty="0"/>
              <a:t>Response time</a:t>
            </a:r>
            <a:r>
              <a:rPr lang="en-US" dirty="0"/>
              <a:t> or </a:t>
            </a:r>
            <a:r>
              <a:rPr lang="en-US" b="1" dirty="0"/>
              <a:t>Execution time</a:t>
            </a:r>
            <a:r>
              <a:rPr lang="en-US" dirty="0"/>
              <a:t> = Time at the completion of a task – Time at the start of the task</a:t>
            </a:r>
          </a:p>
          <a:p>
            <a:r>
              <a:rPr lang="en-US" dirty="0"/>
              <a:t>At an overall level: </a:t>
            </a:r>
            <a:r>
              <a:rPr lang="en-US" b="1" dirty="0"/>
              <a:t>Throughput </a:t>
            </a:r>
            <a:r>
              <a:rPr lang="en-US" dirty="0"/>
              <a:t>or </a:t>
            </a:r>
            <a:r>
              <a:rPr lang="en-US" b="1" dirty="0"/>
              <a:t>Bandwidth</a:t>
            </a:r>
            <a:r>
              <a:rPr lang="en-US" dirty="0"/>
              <a:t> = Total amount of work done in a given time</a:t>
            </a:r>
          </a:p>
          <a:p>
            <a:endParaRPr lang="en-US" dirty="0"/>
          </a:p>
          <a:p>
            <a:r>
              <a:rPr lang="en-US" dirty="0"/>
              <a:t>Scenario 1: Replace a processor in a computer with a faster processor</a:t>
            </a:r>
          </a:p>
          <a:p>
            <a:r>
              <a:rPr lang="en-US" dirty="0"/>
              <a:t>Impact: Both response time and throughput will improve</a:t>
            </a:r>
          </a:p>
          <a:p>
            <a:endParaRPr lang="en-US" dirty="0"/>
          </a:p>
          <a:p>
            <a:r>
              <a:rPr lang="en-US" dirty="0"/>
              <a:t>Scenario 2: Add multiple processors so as to handle multiple tasks</a:t>
            </a:r>
          </a:p>
          <a:p>
            <a:r>
              <a:rPr lang="en-US" dirty="0"/>
              <a:t>Impact: In general, both response time and throughput will improve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8485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F4DB-D8F4-836B-3C52-694651E6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Computer Performance – Moore’s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6D4C-5E7E-5D8A-9800-441A9D07F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Moore's Law is coming to an end - PhoneArena">
            <a:extLst>
              <a:ext uri="{FF2B5EF4-FFF2-40B4-BE49-F238E27FC236}">
                <a16:creationId xmlns:a16="http://schemas.microsoft.com/office/drawing/2014/main" id="{69D3FAA3-9E22-C5BB-A962-17F406B13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768" y="1370957"/>
            <a:ext cx="8256463" cy="522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231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B083-BA0A-51C9-F3DD-03A53F1A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Intel CPU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ACBA-45D0-36A9-6771-30524519D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B1F97-2238-2BEA-B3C3-D53A42F5F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548" y="1354348"/>
            <a:ext cx="8151175" cy="490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87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A923E-4643-8B22-9BFC-15D8B596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4004 Chip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BB3F1-0DDA-ABA1-899F-9AB535F1CD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E9C81B-9343-A957-E263-D67052820B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Contained 2300 transistors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D13875-96E3-C8FC-E40B-9CC086E01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51" y="2453484"/>
            <a:ext cx="4797732" cy="2938796"/>
          </a:xfrm>
          <a:prstGeom prst="rect">
            <a:avLst/>
          </a:prstGeom>
        </p:spPr>
      </p:pic>
      <p:pic>
        <p:nvPicPr>
          <p:cNvPr id="1026" name="Picture 2" descr="Intel 4004 chip masks">
            <a:extLst>
              <a:ext uri="{FF2B5EF4-FFF2-40B4-BE49-F238E27FC236}">
                <a16:creationId xmlns:a16="http://schemas.microsoft.com/office/drawing/2014/main" id="{A626C1D0-415B-C3F3-1E48-F876C5822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59" y="2702350"/>
            <a:ext cx="4370945" cy="320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886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9A673F-E37B-2C2F-B020-D17C6972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Instructions in 4004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41323E-2C51-DF30-1EBA-92E8EAE34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Execution speed = 46,250-92,500 per second</a:t>
            </a:r>
          </a:p>
          <a:p>
            <a:r>
              <a:rPr lang="en-IN" dirty="0"/>
              <a:t>ENIAC (The first computer) = 5,000 instructions per second</a:t>
            </a:r>
          </a:p>
          <a:p>
            <a:r>
              <a:rPr lang="en-IN" dirty="0"/>
              <a:t>Fast forward to 2017: Intel Core i9 = 80 billion instructions per second</a:t>
            </a:r>
          </a:p>
          <a:p>
            <a:r>
              <a:rPr lang="en-IN" dirty="0"/>
              <a:t>4-bit CPU (4 bits moved at a time)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64029E-1B85-FD68-8F80-F0894690A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619" y="3934008"/>
            <a:ext cx="4460901" cy="255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58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7F7D7-849B-9347-C39A-86238100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Computer Hardware Operations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B3F31-0BF7-52EF-0B3A-63C6D9E77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Consider an instruction </a:t>
            </a:r>
            <a:r>
              <a:rPr lang="en-IN" dirty="0">
                <a:solidFill>
                  <a:srgbClr val="FF0000"/>
                </a:solidFill>
              </a:rPr>
              <a:t>ADD a, b, c</a:t>
            </a:r>
          </a:p>
          <a:p>
            <a:r>
              <a:rPr lang="en-GB" dirty="0"/>
              <a:t>Meaning: a = b + c</a:t>
            </a:r>
          </a:p>
          <a:p>
            <a:r>
              <a:rPr lang="en-GB" dirty="0"/>
              <a:t>Instructions are rigid</a:t>
            </a:r>
          </a:p>
          <a:p>
            <a:pPr lvl="1"/>
            <a:r>
              <a:rPr lang="en-GB" dirty="0"/>
              <a:t>This instruction will perform only one operation</a:t>
            </a:r>
          </a:p>
          <a:p>
            <a:pPr lvl="1"/>
            <a:r>
              <a:rPr lang="en-GB" dirty="0"/>
              <a:t>It must always have exactly three variables</a:t>
            </a:r>
          </a:p>
          <a:p>
            <a:pPr lvl="1"/>
            <a:r>
              <a:rPr lang="en-GB" dirty="0"/>
              <a:t>What if we wanted to add b, c, d, e as a?</a:t>
            </a:r>
          </a:p>
          <a:p>
            <a:pPr lvl="1"/>
            <a:r>
              <a:rPr lang="en-GB" dirty="0"/>
              <a:t>We will need three instructions</a:t>
            </a:r>
          </a:p>
          <a:p>
            <a:pPr lvl="2"/>
            <a:r>
              <a:rPr lang="en-IN" dirty="0">
                <a:solidFill>
                  <a:srgbClr val="FF0000"/>
                </a:solidFill>
              </a:rPr>
              <a:t>ADD a, b, c</a:t>
            </a:r>
            <a:endParaRPr lang="en-GB" dirty="0">
              <a:solidFill>
                <a:srgbClr val="FF0000"/>
              </a:solidFill>
            </a:endParaRPr>
          </a:p>
          <a:p>
            <a:pPr lvl="2"/>
            <a:r>
              <a:rPr lang="en-IN" dirty="0">
                <a:solidFill>
                  <a:srgbClr val="FF0000"/>
                </a:solidFill>
              </a:rPr>
              <a:t>ADD a, a, d</a:t>
            </a:r>
          </a:p>
          <a:p>
            <a:pPr lvl="2"/>
            <a:r>
              <a:rPr lang="en-IN" dirty="0">
                <a:solidFill>
                  <a:srgbClr val="FF0000"/>
                </a:solidFill>
              </a:rPr>
              <a:t>ADD a, a, 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75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15B27-555C-AE79-79D2-41735C10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Performance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7C1BDA-B713-5DFE-6E36-5DE4B7EEB7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𝑃𝑒𝑟𝑓𝑜𝑟𝑚𝑎𝑛𝑐𝑒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𝐸𝑥𝑒𝑐𝑢𝑡𝑖𝑜𝑛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den>
                    </m:f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How to measure performance?</a:t>
                </a:r>
              </a:p>
              <a:p>
                <a:r>
                  <a:rPr lang="en-GB" dirty="0"/>
                  <a:t>Elapsed time or Response time = Total time to complete a task … Not what we want, because it includes disk access, I/O operations, operating system overhead, etc</a:t>
                </a:r>
              </a:p>
              <a:p>
                <a:r>
                  <a:rPr lang="en-GB" dirty="0"/>
                  <a:t>Better to look at </a:t>
                </a:r>
                <a:r>
                  <a:rPr lang="en-GB" b="1" dirty="0"/>
                  <a:t>CPU execution time</a:t>
                </a:r>
                <a:r>
                  <a:rPr lang="en-GB" dirty="0"/>
                  <a:t> or </a:t>
                </a:r>
                <a:r>
                  <a:rPr lang="en-GB" b="1" dirty="0"/>
                  <a:t>CPU time</a:t>
                </a:r>
                <a:endParaRPr lang="en-GB" dirty="0"/>
              </a:p>
              <a:p>
                <a:r>
                  <a:rPr lang="en-GB" dirty="0"/>
                  <a:t>CPU time = </a:t>
                </a:r>
                <a:r>
                  <a:rPr lang="en-GB" b="1" dirty="0"/>
                  <a:t>User CPU time </a:t>
                </a:r>
                <a:r>
                  <a:rPr lang="en-GB" dirty="0"/>
                  <a:t>(Time spent in the program) + </a:t>
                </a:r>
                <a:r>
                  <a:rPr lang="en-GB" b="1" dirty="0"/>
                  <a:t>System CPU time </a:t>
                </a:r>
                <a:r>
                  <a:rPr lang="en-GB" dirty="0"/>
                  <a:t>(Time spent in the OS performing tasks for the user)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7C1BDA-B713-5DFE-6E36-5DE4B7EEB7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1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24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5C481-D3E7-E9D2-6466-6E179DFB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Clock Cycle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644F3D-F2E1-5739-4EE1-367C348A18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How fast can a computer perform one basic function?</a:t>
                </a:r>
              </a:p>
              <a:p>
                <a:r>
                  <a:rPr lang="en-IN" dirty="0"/>
                  <a:t>A CPU contains a clock that determines this</a:t>
                </a:r>
              </a:p>
              <a:p>
                <a:r>
                  <a:rPr lang="en-IN" b="1" dirty="0"/>
                  <a:t>Clock cycle</a:t>
                </a:r>
                <a:r>
                  <a:rPr lang="en-IN" dirty="0"/>
                  <a:t> = Time taken to complete a clock cycle (e.g. 0.25 nano seconds = 0.25 x 10</a:t>
                </a:r>
                <a:r>
                  <a:rPr lang="en-IN" baseline="30000" dirty="0"/>
                  <a:t>-9</a:t>
                </a:r>
                <a:r>
                  <a:rPr lang="en-IN" dirty="0"/>
                  <a:t> seconds)</a:t>
                </a:r>
              </a:p>
              <a:p>
                <a:r>
                  <a:rPr lang="en-IN" b="1" dirty="0"/>
                  <a:t>Clock rate/speed</a:t>
                </a:r>
                <a:r>
                  <a:rPr lang="en-IN" dirty="0"/>
                  <a:t> = Number of clock cycles per second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𝐶𝑙𝑜𝑐𝑘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𝐶𝑙𝑜𝑐𝑘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𝑐𝑦𝑐𝑙𝑒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𝑠𝑒𝑐𝑜𝑛𝑑𝑠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en-IN" dirty="0"/>
                  <a:t>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𝐶𝑙𝑜𝑐𝑘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dirty="0">
                            <a:latin typeface="Cambria Math" panose="02040503050406030204" pitchFamily="18" charset="0"/>
                          </a:rPr>
                          <m:t>0⋅25×</m:t>
                        </m:r>
                        <m:sSup>
                          <m:sSupPr>
                            <m:ctrlPr>
                              <a:rPr lang="en-US" b="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0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0" dirty="0">
                                <a:latin typeface="Cambria Math" panose="02040503050406030204" pitchFamily="18" charset="0"/>
                              </a:rPr>
                              <m:t>−9</m:t>
                            </m:r>
                            <m:r>
                              <a:rPr lang="en-IN" b="0" i="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/>
              </a:p>
              <a:p>
                <a:r>
                  <a:rPr lang="en-IN" dirty="0"/>
                  <a:t>So, Clock rate = 4 x 10</a:t>
                </a:r>
                <a:r>
                  <a:rPr lang="en-IN" baseline="30000" dirty="0"/>
                  <a:t>9</a:t>
                </a:r>
                <a:r>
                  <a:rPr lang="en-IN" dirty="0"/>
                  <a:t> Hz = 4 GHz ~ 4 billion clock cycles per second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644F3D-F2E1-5739-4EE1-367C348A18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25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EDA44D4-3D0E-C70D-1A5E-11D24A02B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734" y="4119938"/>
            <a:ext cx="4337066" cy="144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3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F4D2-3BBF-3D2C-8E42-291719F9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CPU Performance Calculation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F38CEC-C555-7269-1F66-A0CFDBD621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𝐶𝑃𝑈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𝑒𝑥𝑒𝑐𝑢𝑡𝑖𝑜𝑛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𝑝𝑟𝑜𝑔𝑟𝑎𝑚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𝐶𝑃𝑈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𝑐𝑙𝑜𝑐𝑘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𝑐𝑦𝑐𝑙𝑒𝑠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𝑝𝑟𝑜𝑔𝑟𝑎𝑚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𝐶𝑙𝑜𝑐𝑘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𝑟𝑎𝑡𝑒</m:t>
                        </m:r>
                      </m:den>
                    </m:f>
                  </m:oMath>
                </a14:m>
                <a:endParaRPr lang="en-IN" b="0" dirty="0"/>
              </a:p>
              <a:p>
                <a:endParaRPr lang="en-GB" dirty="0"/>
              </a:p>
              <a:p>
                <a:r>
                  <a:rPr lang="en-GB" dirty="0"/>
                  <a:t>Problem: A program runs in 10 seconds on Computer A, which has a 2GHz clock. We want this to run it on Computer B in 6 seconds even if it takes 1.2 as many clock cycles. What should be Computer B’s clock rate?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F38CEC-C555-7269-1F66-A0CFDBD62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4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768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F4D2-3BBF-3D2C-8E42-291719F9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CPU Performance Calculation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F38CEC-C555-7269-1F66-A0CFDBD621B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4067629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GB" dirty="0"/>
                  <a:t>Problem: A program runs in 10 seconds on Computer A, which has a 2GHz clock. We want this to run it on Computer B in 6 seconds even if it takes 1.2 as many clock cycles. What should be Computer B’s clock rate?</a:t>
                </a:r>
              </a:p>
              <a:p>
                <a:endParaRPr lang="en-IN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𝐶𝑃𝑈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𝑒𝑥𝑒𝑐𝑢𝑡𝑖𝑜𝑛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𝑝𝑟𝑜𝑔𝑟𝑎𝑚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eqArr>
                          <m:eqArr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/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𝐶𝑃𝑈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𝑐𝑙𝑜𝑐𝑘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𝑐𝑦𝑐𝑙𝑒𝑠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𝑡h𝑒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𝑝𝑟𝑜𝑔𝑟𝑎𝑚</m:t>
                            </m:r>
                          </m:e>
                        </m:eqAr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𝐶𝑙𝑜𝑐𝑘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𝑟𝑎𝑡𝑒</m:t>
                        </m:r>
                      </m:den>
                    </m:f>
                  </m:oMath>
                </a14:m>
                <a:endParaRPr lang="en-IN" b="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F38CEC-C555-7269-1F66-A0CFDBD62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4067629" cy="4351338"/>
              </a:xfrm>
              <a:blipFill>
                <a:blip r:embed="rId2"/>
                <a:stretch>
                  <a:fillRect l="-1799" t="-2801" r="-82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268E0-BD27-B580-A818-4C20C0218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26743" y="1825625"/>
            <a:ext cx="6027057" cy="4351338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/>
              <a:t>Computer A</a:t>
            </a:r>
          </a:p>
          <a:p>
            <a:r>
              <a:rPr lang="en-IN" dirty="0"/>
              <a:t>Clock rate = 2 GHz</a:t>
            </a:r>
          </a:p>
          <a:p>
            <a:r>
              <a:rPr lang="en-IN" dirty="0"/>
              <a:t>Clock rate = 2 * 10</a:t>
            </a:r>
            <a:r>
              <a:rPr lang="en-IN" baseline="30000" dirty="0"/>
              <a:t>9</a:t>
            </a:r>
            <a:r>
              <a:rPr lang="en-IN" dirty="0"/>
              <a:t> cycles/second</a:t>
            </a:r>
          </a:p>
          <a:p>
            <a:r>
              <a:rPr lang="en-IN" dirty="0"/>
              <a:t>Cycles = Clock rate * Time</a:t>
            </a:r>
          </a:p>
          <a:p>
            <a:r>
              <a:rPr lang="en-IN" dirty="0"/>
              <a:t>Cycles = 2 x 10</a:t>
            </a:r>
            <a:r>
              <a:rPr lang="en-IN" baseline="30000" dirty="0"/>
              <a:t>9 </a:t>
            </a:r>
            <a:r>
              <a:rPr lang="en-IN" dirty="0"/>
              <a:t>x 10 = 20 x 10</a:t>
            </a:r>
            <a:r>
              <a:rPr lang="en-IN" baseline="30000" dirty="0"/>
              <a:t>9 </a:t>
            </a:r>
            <a:r>
              <a:rPr lang="en-IN" dirty="0"/>
              <a:t>cycles</a:t>
            </a:r>
          </a:p>
          <a:p>
            <a:r>
              <a:rPr lang="en-IN" b="1" dirty="0"/>
              <a:t>Computer B</a:t>
            </a:r>
          </a:p>
          <a:p>
            <a:r>
              <a:rPr lang="en-GB" dirty="0"/>
              <a:t>Cycles = 1.2 x Cycles for A = 1.2 x </a:t>
            </a:r>
            <a:r>
              <a:rPr lang="en-IN" dirty="0"/>
              <a:t>20 x 10</a:t>
            </a:r>
            <a:r>
              <a:rPr lang="en-IN" baseline="30000" dirty="0"/>
              <a:t>9 </a:t>
            </a:r>
            <a:r>
              <a:rPr lang="en-IN" dirty="0"/>
              <a:t>cycles</a:t>
            </a:r>
            <a:endParaRPr lang="en-GB" dirty="0"/>
          </a:p>
          <a:p>
            <a:r>
              <a:rPr lang="en-GB" dirty="0"/>
              <a:t>Cycles = </a:t>
            </a:r>
            <a:r>
              <a:rPr lang="en-IN" dirty="0"/>
              <a:t>24 x 10</a:t>
            </a:r>
            <a:r>
              <a:rPr lang="en-IN" baseline="30000" dirty="0"/>
              <a:t>9 </a:t>
            </a:r>
            <a:r>
              <a:rPr lang="en-IN" dirty="0"/>
              <a:t>cycles</a:t>
            </a:r>
            <a:endParaRPr lang="en-GB" dirty="0"/>
          </a:p>
          <a:p>
            <a:r>
              <a:rPr lang="en-GB" dirty="0"/>
              <a:t>Clock rate = Cycles / Time</a:t>
            </a:r>
          </a:p>
          <a:p>
            <a:r>
              <a:rPr lang="en-GB" dirty="0"/>
              <a:t>Clock rate = </a:t>
            </a:r>
            <a:r>
              <a:rPr lang="en-IN" dirty="0"/>
              <a:t>24 x 10</a:t>
            </a:r>
            <a:r>
              <a:rPr lang="en-IN" baseline="30000" dirty="0"/>
              <a:t>9 </a:t>
            </a:r>
            <a:r>
              <a:rPr lang="en-GB" dirty="0"/>
              <a:t>/ 6</a:t>
            </a:r>
          </a:p>
          <a:p>
            <a:r>
              <a:rPr lang="en-GB" dirty="0"/>
              <a:t>Clock rate = </a:t>
            </a:r>
            <a:r>
              <a:rPr lang="en-IN" dirty="0"/>
              <a:t>4 x 10</a:t>
            </a:r>
            <a:r>
              <a:rPr lang="en-IN" baseline="30000" dirty="0"/>
              <a:t>9 </a:t>
            </a:r>
            <a:r>
              <a:rPr lang="en-IN" dirty="0"/>
              <a:t>cycles/second</a:t>
            </a:r>
          </a:p>
          <a:p>
            <a:r>
              <a:rPr lang="en-GB" dirty="0"/>
              <a:t>Clock rate = 4 GHz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71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E81578-9295-6F48-E1AB-E93F5192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Computer History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447D63-F796-4111-C73B-0BD37A74B6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91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CBF618D-0451-267B-D393-5535D484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Computer Organization      Computer Architecture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1B1479-E6B1-49FE-38D7-015C3637BC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Physical</a:t>
            </a:r>
          </a:p>
          <a:p>
            <a:r>
              <a:rPr lang="en-IN" b="1" dirty="0"/>
              <a:t>Microarchitecture </a:t>
            </a:r>
            <a:r>
              <a:rPr lang="en-IN" dirty="0"/>
              <a:t>or </a:t>
            </a:r>
            <a:r>
              <a:rPr lang="en-IN" b="1" dirty="0"/>
              <a:t>Low level architecture</a:t>
            </a:r>
          </a:p>
          <a:p>
            <a:r>
              <a:rPr lang="en-IN" dirty="0"/>
              <a:t>Programmer does not need to know how an addition operation is performed by the hardware</a:t>
            </a:r>
          </a:p>
          <a:p>
            <a:r>
              <a:rPr lang="en-IN" dirty="0"/>
              <a:t>Deals with physical components</a:t>
            </a:r>
          </a:p>
          <a:p>
            <a:r>
              <a:rPr lang="en-IN" i="1" u="sng" dirty="0"/>
              <a:t>How</a:t>
            </a:r>
            <a:r>
              <a:rPr lang="en-IN" i="1" dirty="0"/>
              <a:t> to do </a:t>
            </a:r>
            <a:r>
              <a:rPr lang="en-IN" dirty="0"/>
              <a:t>(Implementation)</a:t>
            </a:r>
            <a:r>
              <a:rPr lang="en-IN" i="1" dirty="0"/>
              <a:t>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C37D9DE-03CC-72E0-A474-40FA45EB51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Logical</a:t>
            </a:r>
          </a:p>
          <a:p>
            <a:r>
              <a:rPr lang="en-IN" b="1" dirty="0"/>
              <a:t>High-level architecture</a:t>
            </a:r>
          </a:p>
          <a:p>
            <a:r>
              <a:rPr lang="en-IN" dirty="0"/>
              <a:t>Programmer has to be aware of the instructions that are used</a:t>
            </a:r>
          </a:p>
          <a:p>
            <a:r>
              <a:rPr lang="en-IN" dirty="0"/>
              <a:t>Deals with logical components (instruction set, addressing mode, data types)</a:t>
            </a:r>
          </a:p>
          <a:p>
            <a:r>
              <a:rPr lang="en-IN" i="1" u="sng" dirty="0"/>
              <a:t>What</a:t>
            </a:r>
            <a:r>
              <a:rPr lang="en-IN" i="1" dirty="0"/>
              <a:t> to do</a:t>
            </a:r>
            <a:r>
              <a:rPr lang="en-IN" dirty="0"/>
              <a:t> (Instruction set)</a:t>
            </a:r>
            <a:endParaRPr lang="en-IN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210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0B1D6-AEEF-4F00-A779-78E131CD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Brief History of Computers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CDCA41-FE09-EE1E-B21E-E2244A3785D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3" y="1424933"/>
          <a:ext cx="10515597" cy="5303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08434">
                  <a:extLst>
                    <a:ext uri="{9D8B030D-6E8A-4147-A177-3AD203B41FA5}">
                      <a16:colId xmlns:a16="http://schemas.microsoft.com/office/drawing/2014/main" val="2996717510"/>
                    </a:ext>
                  </a:extLst>
                </a:gridCol>
                <a:gridCol w="1109606">
                  <a:extLst>
                    <a:ext uri="{9D8B030D-6E8A-4147-A177-3AD203B41FA5}">
                      <a16:colId xmlns:a16="http://schemas.microsoft.com/office/drawing/2014/main" val="3739406944"/>
                    </a:ext>
                  </a:extLst>
                </a:gridCol>
                <a:gridCol w="6997557">
                  <a:extLst>
                    <a:ext uri="{9D8B030D-6E8A-4147-A177-3AD203B41FA5}">
                      <a16:colId xmlns:a16="http://schemas.microsoft.com/office/drawing/2014/main" val="2588009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67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(Mechanical computers)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1642-1945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00050" indent="-400050">
                        <a:buAutoNum type="romanLcParenBoth"/>
                      </a:pPr>
                      <a:r>
                        <a:rPr lang="en-IN" dirty="0"/>
                        <a:t>Mechanical devices (e.g. Difference Engine and Analytical Engine of Charles Babbage) – See next slide</a:t>
                      </a:r>
                    </a:p>
                    <a:p>
                      <a:pPr marL="400050" indent="-400050">
                        <a:buAutoNum type="romanLcParenBoth"/>
                      </a:pPr>
                      <a:r>
                        <a:rPr lang="en-IN" dirty="0"/>
                        <a:t>Konrad </a:t>
                      </a:r>
                      <a:r>
                        <a:rPr lang="en-IN" dirty="0" err="1"/>
                        <a:t>Zuse’s</a:t>
                      </a:r>
                      <a:r>
                        <a:rPr lang="en-IN" dirty="0"/>
                        <a:t> calculating machines using electric relays</a:t>
                      </a:r>
                    </a:p>
                    <a:p>
                      <a:pPr marL="400050" indent="-400050">
                        <a:buAutoNum type="romanLcParenBoth"/>
                      </a:pPr>
                      <a:r>
                        <a:rPr lang="en-IN" dirty="0"/>
                        <a:t>John Atanasoff’s calculator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318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r>
                        <a:rPr lang="en-IN" baseline="30000" dirty="0"/>
                        <a:t>st</a:t>
                      </a:r>
                      <a:r>
                        <a:rPr lang="en-IN" dirty="0"/>
                        <a:t> (Vacuum tubes)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1945-1955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COLOSSUS in England (Alan Turing), ENIAC (</a:t>
                      </a:r>
                      <a:r>
                        <a:rPr lang="en-IN" dirty="0" err="1"/>
                        <a:t>Mauchley</a:t>
                      </a:r>
                      <a:r>
                        <a:rPr lang="en-IN" dirty="0"/>
                        <a:t> and Eckert)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1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r>
                        <a:rPr lang="en-IN" baseline="30000" dirty="0"/>
                        <a:t>nd  </a:t>
                      </a:r>
                      <a:r>
                        <a:rPr lang="en-IN" dirty="0"/>
                        <a:t>(Transistors)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1955-1965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Digital Equipment Corporation (DEC) PDP-1, CDC 6600, Cray Supercomputers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4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r>
                        <a:rPr lang="en-IN" baseline="30000" dirty="0"/>
                        <a:t>rd  </a:t>
                      </a:r>
                      <a:r>
                        <a:rPr lang="en-IN" dirty="0"/>
                        <a:t>(Integrated Circuits or ICs)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1965-1980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IBM System/360 series of computers – Same assembly language, multiple computers, introduced </a:t>
                      </a:r>
                      <a:r>
                        <a:rPr lang="en-IN" b="1" dirty="0"/>
                        <a:t>multiprogramming</a:t>
                      </a:r>
                      <a:r>
                        <a:rPr lang="en-IN" b="0" dirty="0"/>
                        <a:t>, 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18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</a:t>
                      </a:r>
                      <a:r>
                        <a:rPr lang="en-IN" baseline="30000" dirty="0"/>
                        <a:t>th  </a:t>
                      </a:r>
                      <a:r>
                        <a:rPr lang="en-IN" dirty="0"/>
                        <a:t>(Very Large Scale Integration or VLSI)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1980-Ongoing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IBM and other ‘cloned’ Personal Computers (PC), Apple Macintosh, CP/M and DOS operating systems, Intel 80836 chip in 1985 (x86)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50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(Low power and invisible computers)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1990s onwards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PDAs, Smart phones, IoT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836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507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6412A-91FA-A086-DB4A-EFF49DBF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in Transistor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1944D-57CF-06E4-E726-3A8623CE9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3BC5A-9495-3D27-1EC6-F32F61D55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374" y="1690688"/>
            <a:ext cx="6113999" cy="446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90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836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Computer Performance</vt:lpstr>
      <vt:lpstr>Computer Performance</vt:lpstr>
      <vt:lpstr>Clock Cycle</vt:lpstr>
      <vt:lpstr>CPU Performance Calculation</vt:lpstr>
      <vt:lpstr>CPU Performance Calculation</vt:lpstr>
      <vt:lpstr>Computer History</vt:lpstr>
      <vt:lpstr>Computer Organization      Computer Architecture</vt:lpstr>
      <vt:lpstr>Brief History of Computers</vt:lpstr>
      <vt:lpstr>Reduction in Transistor Size</vt:lpstr>
      <vt:lpstr>Computer Performance – Moore’s Law</vt:lpstr>
      <vt:lpstr>The Intel CPU Family</vt:lpstr>
      <vt:lpstr>The 4004 Chip</vt:lpstr>
      <vt:lpstr>Instructions in 4004</vt:lpstr>
      <vt:lpstr>Computer Hardware 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1</cp:revision>
  <dcterms:created xsi:type="dcterms:W3CDTF">2024-09-03T05:40:30Z</dcterms:created>
  <dcterms:modified xsi:type="dcterms:W3CDTF">2024-09-03T05:41:07Z</dcterms:modified>
</cp:coreProperties>
</file>