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2" r:id="rId2"/>
    <p:sldId id="703" r:id="rId3"/>
    <p:sldId id="704" r:id="rId4"/>
    <p:sldId id="705" r:id="rId5"/>
    <p:sldId id="1001" r:id="rId6"/>
    <p:sldId id="706" r:id="rId7"/>
    <p:sldId id="707" r:id="rId8"/>
    <p:sldId id="708" r:id="rId9"/>
    <p:sldId id="709" r:id="rId10"/>
    <p:sldId id="914" r:id="rId11"/>
    <p:sldId id="915" r:id="rId12"/>
    <p:sldId id="1198" r:id="rId13"/>
    <p:sldId id="916" r:id="rId14"/>
    <p:sldId id="917" r:id="rId15"/>
    <p:sldId id="1196" r:id="rId16"/>
    <p:sldId id="11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5D18-B26F-2480-6CA6-047EA232D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5B8C8D-1EE4-8DEF-5FD8-9A451474F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470E0-96D9-37FE-B380-44560A42ED05}"/>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5" name="Footer Placeholder 4">
            <a:extLst>
              <a:ext uri="{FF2B5EF4-FFF2-40B4-BE49-F238E27FC236}">
                <a16:creationId xmlns:a16="http://schemas.microsoft.com/office/drawing/2014/main" id="{BEC94DF7-998E-5C08-5014-1B1D233A4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36D96-71FE-3737-F942-72FC1BE4A2C3}"/>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39220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307B-3E4F-8E72-E463-B704148662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D81B06-6E1E-28B2-65BC-625E48961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A04DB-B6BE-D287-A9C4-AF75053F63F2}"/>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5" name="Footer Placeholder 4">
            <a:extLst>
              <a:ext uri="{FF2B5EF4-FFF2-40B4-BE49-F238E27FC236}">
                <a16:creationId xmlns:a16="http://schemas.microsoft.com/office/drawing/2014/main" id="{80DC4C33-002E-B324-2A96-6EF1305D2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DF3BD-1419-365B-65FB-BFD92D8A0D02}"/>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1736262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D7155-58BF-1F17-7FA9-E0D25E95FF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34DF72-EA5A-EE8E-3045-C11CD8F7D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DFA2C-E792-A151-4E6C-64175C585362}"/>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5" name="Footer Placeholder 4">
            <a:extLst>
              <a:ext uri="{FF2B5EF4-FFF2-40B4-BE49-F238E27FC236}">
                <a16:creationId xmlns:a16="http://schemas.microsoft.com/office/drawing/2014/main" id="{09242D15-3455-D592-0F0F-1B5881FA5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D8D54-EFAE-3432-9452-3D6AB62FC008}"/>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47159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2832-FF0E-29CF-A7C7-5339620683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64E144-7358-65AE-C98E-DE7504E66D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16705-51BD-F560-B271-1D0828268E97}"/>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5" name="Footer Placeholder 4">
            <a:extLst>
              <a:ext uri="{FF2B5EF4-FFF2-40B4-BE49-F238E27FC236}">
                <a16:creationId xmlns:a16="http://schemas.microsoft.com/office/drawing/2014/main" id="{B72C8619-BCB9-A1D3-3B4B-5502E5F26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24B10-50E6-1931-D2A1-21E5C134FF12}"/>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337239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86F6-50BB-EA0A-8510-7922AE663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9B222B-2ACB-55CC-8EDD-3B34E872F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BE4B3C-F7BF-19E6-9EAA-9C5184D60C44}"/>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5" name="Footer Placeholder 4">
            <a:extLst>
              <a:ext uri="{FF2B5EF4-FFF2-40B4-BE49-F238E27FC236}">
                <a16:creationId xmlns:a16="http://schemas.microsoft.com/office/drawing/2014/main" id="{682D54F2-4F09-0568-902F-F6F86C29E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1C9969-B23C-67DB-DE9C-3C1839B48FF6}"/>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76094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8FEF-79AF-1B39-D5B2-51C8EE7ED2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8208D0-CEEB-E528-534F-6EEA4C8E27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D78007-398C-4278-208D-8CC98BDC1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77C90E-6265-FA1E-9767-C1BD47CD4790}"/>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6" name="Footer Placeholder 5">
            <a:extLst>
              <a:ext uri="{FF2B5EF4-FFF2-40B4-BE49-F238E27FC236}">
                <a16:creationId xmlns:a16="http://schemas.microsoft.com/office/drawing/2014/main" id="{422AC076-B950-EA1B-F201-4C89D22CCD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EA265-0CBA-9DFF-C5B4-B6B3DE711F39}"/>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255724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FFF4-3BCB-6B1B-B70D-8002C9EABE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08198C-7DF1-0ED1-838F-8240B3419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5182B-F82A-5873-4508-E71E75AA78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9DF64D-9531-0FBF-DCD7-0A5D5BC65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01F70B-ACE9-3C4B-1123-B74B0913D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1234F8-432F-34D3-11B3-E1EB4E646AF8}"/>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8" name="Footer Placeholder 7">
            <a:extLst>
              <a:ext uri="{FF2B5EF4-FFF2-40B4-BE49-F238E27FC236}">
                <a16:creationId xmlns:a16="http://schemas.microsoft.com/office/drawing/2014/main" id="{1C218655-638E-DC69-5104-70D39C2CF7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410CF1-307B-C7B4-50C2-EB7B7DD7B923}"/>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369718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FD42-A0A1-FF9D-8152-7C0798C117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CCD4C7-37EC-1E4C-0434-19B2ACAD1CD6}"/>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4" name="Footer Placeholder 3">
            <a:extLst>
              <a:ext uri="{FF2B5EF4-FFF2-40B4-BE49-F238E27FC236}">
                <a16:creationId xmlns:a16="http://schemas.microsoft.com/office/drawing/2014/main" id="{128A6B5A-0C60-602A-2214-963E881C53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844298-7CAC-F798-2766-63ABB589327A}"/>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111915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B82D9-34FF-A9CE-98ED-66B7804978D9}"/>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3" name="Footer Placeholder 2">
            <a:extLst>
              <a:ext uri="{FF2B5EF4-FFF2-40B4-BE49-F238E27FC236}">
                <a16:creationId xmlns:a16="http://schemas.microsoft.com/office/drawing/2014/main" id="{DE21A477-A6F9-C7F7-D3B4-EA3B900021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30A22A-79A7-BB95-AB90-9D8CC14BBC35}"/>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321766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1C12-C78E-E21D-3A9D-5F9F3164E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C6FFA3-62FC-8CC9-DA94-67058FF19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FE0587-F726-0D7C-594B-3DD4CD340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DC89A-D69A-B69C-ABFE-4DB5A1477A32}"/>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6" name="Footer Placeholder 5">
            <a:extLst>
              <a:ext uri="{FF2B5EF4-FFF2-40B4-BE49-F238E27FC236}">
                <a16:creationId xmlns:a16="http://schemas.microsoft.com/office/drawing/2014/main" id="{4873F1D0-D833-6108-1C60-A0885288F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B5194-F266-E8B3-C8B7-4E98FD211377}"/>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350915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795-0771-84F1-1C67-6B1CD90CE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3F82EB-0A5E-FFD6-79FC-27C3BB601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033642-9ADC-837E-4B55-A80F83B51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130F0-E1A4-885C-6FD6-A8A9AD2451B1}"/>
              </a:ext>
            </a:extLst>
          </p:cNvPr>
          <p:cNvSpPr>
            <a:spLocks noGrp="1"/>
          </p:cNvSpPr>
          <p:nvPr>
            <p:ph type="dt" sz="half" idx="10"/>
          </p:nvPr>
        </p:nvSpPr>
        <p:spPr/>
        <p:txBody>
          <a:bodyPr/>
          <a:lstStyle/>
          <a:p>
            <a:fld id="{4A043941-3185-4DC4-ADE0-A356B8F9D66A}" type="datetimeFigureOut">
              <a:rPr lang="en-IN" smtClean="0"/>
              <a:t>10-09-2024</a:t>
            </a:fld>
            <a:endParaRPr lang="en-IN"/>
          </a:p>
        </p:txBody>
      </p:sp>
      <p:sp>
        <p:nvSpPr>
          <p:cNvPr id="6" name="Footer Placeholder 5">
            <a:extLst>
              <a:ext uri="{FF2B5EF4-FFF2-40B4-BE49-F238E27FC236}">
                <a16:creationId xmlns:a16="http://schemas.microsoft.com/office/drawing/2014/main" id="{3A082D5F-27DD-6B69-C395-7612DDE731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70DDE4-9FCF-52E7-FF5B-1BF979B9F08A}"/>
              </a:ext>
            </a:extLst>
          </p:cNvPr>
          <p:cNvSpPr>
            <a:spLocks noGrp="1"/>
          </p:cNvSpPr>
          <p:nvPr>
            <p:ph type="sldNum" sz="quarter" idx="12"/>
          </p:nvPr>
        </p:nvSpPr>
        <p:spPr/>
        <p:txBody>
          <a:bodyPr/>
          <a:lstStyle/>
          <a:p>
            <a:fld id="{EDB11AFD-2A24-4686-BBED-251CDD377CD1}" type="slidenum">
              <a:rPr lang="en-IN" smtClean="0"/>
              <a:t>‹#›</a:t>
            </a:fld>
            <a:endParaRPr lang="en-IN"/>
          </a:p>
        </p:txBody>
      </p:sp>
    </p:spTree>
    <p:extLst>
      <p:ext uri="{BB962C8B-B14F-4D97-AF65-F5344CB8AC3E}">
        <p14:creationId xmlns:p14="http://schemas.microsoft.com/office/powerpoint/2010/main" val="235210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4082A-4CE6-6B74-0EB2-57CEF3AD0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AD5B04-F9D0-8F83-94D6-DCE116439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EFD34-9A92-0998-DEC4-898BBA0DD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43941-3185-4DC4-ADE0-A356B8F9D66A}" type="datetimeFigureOut">
              <a:rPr lang="en-IN" smtClean="0"/>
              <a:t>10-09-2024</a:t>
            </a:fld>
            <a:endParaRPr lang="en-IN"/>
          </a:p>
        </p:txBody>
      </p:sp>
      <p:sp>
        <p:nvSpPr>
          <p:cNvPr id="5" name="Footer Placeholder 4">
            <a:extLst>
              <a:ext uri="{FF2B5EF4-FFF2-40B4-BE49-F238E27FC236}">
                <a16:creationId xmlns:a16="http://schemas.microsoft.com/office/drawing/2014/main" id="{E90ED3F8-5718-20AB-45AA-0714455BE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7EAE75-AD73-6FEA-7CE5-9502D97A7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11AFD-2A24-4686-BBED-251CDD377CD1}" type="slidenum">
              <a:rPr lang="en-IN" smtClean="0"/>
              <a:t>‹#›</a:t>
            </a:fld>
            <a:endParaRPr lang="en-IN"/>
          </a:p>
        </p:txBody>
      </p:sp>
    </p:spTree>
    <p:extLst>
      <p:ext uri="{BB962C8B-B14F-4D97-AF65-F5344CB8AC3E}">
        <p14:creationId xmlns:p14="http://schemas.microsoft.com/office/powerpoint/2010/main" val="208903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DBC4-0A7F-98A7-2F5A-98416089B9A8}"/>
              </a:ext>
            </a:extLst>
          </p:cNvPr>
          <p:cNvSpPr>
            <a:spLocks noGrp="1"/>
          </p:cNvSpPr>
          <p:nvPr>
            <p:ph type="title"/>
          </p:nvPr>
        </p:nvSpPr>
        <p:spPr/>
        <p:txBody>
          <a:bodyPr/>
          <a:lstStyle/>
          <a:p>
            <a:r>
              <a:rPr lang="en-IN" dirty="0"/>
              <a:t>Signed Binary Numbers</a:t>
            </a:r>
          </a:p>
        </p:txBody>
      </p:sp>
      <p:sp>
        <p:nvSpPr>
          <p:cNvPr id="3" name="Content Placeholder 2">
            <a:extLst>
              <a:ext uri="{FF2B5EF4-FFF2-40B4-BE49-F238E27FC236}">
                <a16:creationId xmlns:a16="http://schemas.microsoft.com/office/drawing/2014/main" id="{9A171731-467E-531B-3AEA-0522E1768477}"/>
              </a:ext>
            </a:extLst>
          </p:cNvPr>
          <p:cNvSpPr>
            <a:spLocks noGrp="1"/>
          </p:cNvSpPr>
          <p:nvPr>
            <p:ph idx="1"/>
          </p:nvPr>
        </p:nvSpPr>
        <p:spPr/>
        <p:txBody>
          <a:bodyPr/>
          <a:lstStyle/>
          <a:p>
            <a:r>
              <a:rPr lang="en-IN" dirty="0"/>
              <a:t>Negative decimal numbers are -1, -2, -3, etc</a:t>
            </a:r>
          </a:p>
          <a:p>
            <a:r>
              <a:rPr lang="en-IN" dirty="0"/>
              <a:t>For binary numbers, positive sign is 0 and negative sign is 1, so:</a:t>
            </a:r>
          </a:p>
          <a:p>
            <a:pPr lvl="1"/>
            <a:r>
              <a:rPr lang="en-IN" dirty="0"/>
              <a:t>In binary </a:t>
            </a:r>
            <a:r>
              <a:rPr lang="en-IN" dirty="0">
                <a:solidFill>
                  <a:srgbClr val="FF0000"/>
                </a:solidFill>
              </a:rPr>
              <a:t>0</a:t>
            </a:r>
            <a:r>
              <a:rPr lang="en-IN" dirty="0"/>
              <a:t>001 means +1 and </a:t>
            </a:r>
            <a:r>
              <a:rPr lang="en-IN" dirty="0">
                <a:solidFill>
                  <a:srgbClr val="FF0000"/>
                </a:solidFill>
              </a:rPr>
              <a:t>1</a:t>
            </a:r>
            <a:r>
              <a:rPr lang="en-IN" dirty="0"/>
              <a:t>001 means -1</a:t>
            </a:r>
          </a:p>
          <a:p>
            <a:pPr lvl="1"/>
            <a:r>
              <a:rPr lang="en-IN" dirty="0"/>
              <a:t>In binary </a:t>
            </a:r>
            <a:r>
              <a:rPr lang="en-IN" dirty="0">
                <a:solidFill>
                  <a:srgbClr val="FF0000"/>
                </a:solidFill>
              </a:rPr>
              <a:t>0</a:t>
            </a:r>
            <a:r>
              <a:rPr lang="en-IN" dirty="0"/>
              <a:t>010 means +2 and </a:t>
            </a:r>
            <a:r>
              <a:rPr lang="en-IN" dirty="0">
                <a:solidFill>
                  <a:srgbClr val="FF0000"/>
                </a:solidFill>
              </a:rPr>
              <a:t>1</a:t>
            </a:r>
            <a:r>
              <a:rPr lang="en-IN" dirty="0"/>
              <a:t>010 means -2, etc</a:t>
            </a:r>
          </a:p>
          <a:p>
            <a:r>
              <a:rPr lang="en-IN" dirty="0"/>
              <a:t>Such numbers are called </a:t>
            </a:r>
            <a:r>
              <a:rPr lang="en-IN" b="1" dirty="0"/>
              <a:t>signed binary numbers</a:t>
            </a:r>
            <a:r>
              <a:rPr lang="en-IN" dirty="0"/>
              <a:t> or </a:t>
            </a:r>
            <a:r>
              <a:rPr lang="en-IN" b="1" dirty="0"/>
              <a:t>sign-magnitude numbers</a:t>
            </a:r>
            <a:endParaRPr lang="en-IN" dirty="0"/>
          </a:p>
        </p:txBody>
      </p:sp>
    </p:spTree>
    <p:extLst>
      <p:ext uri="{BB962C8B-B14F-4D97-AF65-F5344CB8AC3E}">
        <p14:creationId xmlns:p14="http://schemas.microsoft.com/office/powerpoint/2010/main" val="208788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1F5D-FFAA-C914-65BE-5851732D6E8F}"/>
              </a:ext>
            </a:extLst>
          </p:cNvPr>
          <p:cNvSpPr>
            <a:spLocks noGrp="1"/>
          </p:cNvSpPr>
          <p:nvPr>
            <p:ph type="title"/>
          </p:nvPr>
        </p:nvSpPr>
        <p:spPr/>
        <p:txBody>
          <a:bodyPr/>
          <a:lstStyle/>
          <a:p>
            <a:r>
              <a:rPr lang="en-IN" dirty="0"/>
              <a:t>Storage of Data in Memory</a:t>
            </a:r>
          </a:p>
        </p:txBody>
      </p:sp>
      <p:sp>
        <p:nvSpPr>
          <p:cNvPr id="3" name="Content Placeholder 2">
            <a:extLst>
              <a:ext uri="{FF2B5EF4-FFF2-40B4-BE49-F238E27FC236}">
                <a16:creationId xmlns:a16="http://schemas.microsoft.com/office/drawing/2014/main" id="{FA2BAD6C-2EF7-3565-33D8-DD5D75D68D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C077FBC-FCEF-472F-F1C4-0C30BDDF1772}"/>
              </a:ext>
            </a:extLst>
          </p:cNvPr>
          <p:cNvPicPr>
            <a:picLocks noChangeAspect="1"/>
          </p:cNvPicPr>
          <p:nvPr/>
        </p:nvPicPr>
        <p:blipFill>
          <a:blip r:embed="rId2"/>
          <a:stretch>
            <a:fillRect/>
          </a:stretch>
        </p:blipFill>
        <p:spPr>
          <a:xfrm>
            <a:off x="951214" y="2370326"/>
            <a:ext cx="10147734" cy="2910591"/>
          </a:xfrm>
          <a:prstGeom prst="rect">
            <a:avLst/>
          </a:prstGeom>
        </p:spPr>
      </p:pic>
    </p:spTree>
    <p:extLst>
      <p:ext uri="{BB962C8B-B14F-4D97-AF65-F5344CB8AC3E}">
        <p14:creationId xmlns:p14="http://schemas.microsoft.com/office/powerpoint/2010/main" val="258575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0BF2-8188-0688-4CE3-0071E3B773F1}"/>
              </a:ext>
            </a:extLst>
          </p:cNvPr>
          <p:cNvSpPr>
            <a:spLocks noGrp="1"/>
          </p:cNvSpPr>
          <p:nvPr>
            <p:ph type="title"/>
          </p:nvPr>
        </p:nvSpPr>
        <p:spPr/>
        <p:txBody>
          <a:bodyPr/>
          <a:lstStyle/>
          <a:p>
            <a:r>
              <a:rPr lang="en-IN" dirty="0"/>
              <a:t>How are Characters Stored in Memory?</a:t>
            </a:r>
          </a:p>
        </p:txBody>
      </p:sp>
      <p:sp>
        <p:nvSpPr>
          <p:cNvPr id="3" name="Content Placeholder 2">
            <a:extLst>
              <a:ext uri="{FF2B5EF4-FFF2-40B4-BE49-F238E27FC236}">
                <a16:creationId xmlns:a16="http://schemas.microsoft.com/office/drawing/2014/main" id="{CE7F737F-CC00-73DB-9F63-0EF81C78013A}"/>
              </a:ext>
            </a:extLst>
          </p:cNvPr>
          <p:cNvSpPr>
            <a:spLocks noGrp="1"/>
          </p:cNvSpPr>
          <p:nvPr>
            <p:ph idx="1"/>
          </p:nvPr>
        </p:nvSpPr>
        <p:spPr/>
        <p:txBody>
          <a:bodyPr/>
          <a:lstStyle/>
          <a:p>
            <a:endParaRPr lang="en-IN"/>
          </a:p>
        </p:txBody>
      </p:sp>
      <p:pic>
        <p:nvPicPr>
          <p:cNvPr id="1026" name="Picture 2" descr="ASCII table">
            <a:extLst>
              <a:ext uri="{FF2B5EF4-FFF2-40B4-BE49-F238E27FC236}">
                <a16:creationId xmlns:a16="http://schemas.microsoft.com/office/drawing/2014/main" id="{E96E6735-E13A-12F5-6D44-0CFEBF842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404144"/>
            <a:ext cx="7318624" cy="508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40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FBD1-1A05-7D23-2D99-C08B60FB64B3}"/>
              </a:ext>
            </a:extLst>
          </p:cNvPr>
          <p:cNvSpPr>
            <a:spLocks noGrp="1"/>
          </p:cNvSpPr>
          <p:nvPr>
            <p:ph type="title"/>
          </p:nvPr>
        </p:nvSpPr>
        <p:spPr/>
        <p:txBody>
          <a:bodyPr/>
          <a:lstStyle/>
          <a:p>
            <a:r>
              <a:rPr lang="en-IN" dirty="0"/>
              <a:t>Character Data Storage</a:t>
            </a:r>
          </a:p>
        </p:txBody>
      </p:sp>
      <p:sp>
        <p:nvSpPr>
          <p:cNvPr id="3" name="Content Placeholder 2">
            <a:extLst>
              <a:ext uri="{FF2B5EF4-FFF2-40B4-BE49-F238E27FC236}">
                <a16:creationId xmlns:a16="http://schemas.microsoft.com/office/drawing/2014/main" id="{2C5D7AAD-FCCF-BA6A-57CA-975AE17F0F88}"/>
              </a:ext>
            </a:extLst>
          </p:cNvPr>
          <p:cNvSpPr>
            <a:spLocks noGrp="1"/>
          </p:cNvSpPr>
          <p:nvPr>
            <p:ph idx="1"/>
          </p:nvPr>
        </p:nvSpPr>
        <p:spPr/>
        <p:txBody>
          <a:bodyPr>
            <a:normAutofit lnSpcReduction="10000"/>
          </a:bodyPr>
          <a:lstStyle/>
          <a:p>
            <a:r>
              <a:rPr lang="en-IN" dirty="0"/>
              <a:t>Each character is stored using its 8-bit ASCII representation in binary</a:t>
            </a:r>
          </a:p>
          <a:p>
            <a:r>
              <a:rPr lang="en-IN" dirty="0"/>
              <a:t>Example: Store a word </a:t>
            </a:r>
            <a:r>
              <a:rPr lang="en-IN" dirty="0" err="1"/>
              <a:t>cdac</a:t>
            </a:r>
            <a:r>
              <a:rPr lang="en-IN" dirty="0"/>
              <a:t> in memory as a string of characters</a:t>
            </a:r>
          </a:p>
          <a:p>
            <a:r>
              <a:rPr lang="en-IN" dirty="0"/>
              <a:t>ASCII code for character c: 99 (decimal)    = 01100011 (binary)</a:t>
            </a:r>
          </a:p>
          <a:p>
            <a:r>
              <a:rPr lang="en-IN" dirty="0"/>
              <a:t>ASCII code for character d: 100 (decimal) = 01100100 (binary)</a:t>
            </a:r>
          </a:p>
          <a:p>
            <a:r>
              <a:rPr lang="en-IN" dirty="0"/>
              <a:t>ASCII code for character a: 97 (decimal)   = 01100001 (binary)</a:t>
            </a:r>
          </a:p>
          <a:p>
            <a:r>
              <a:rPr lang="en-IN" dirty="0"/>
              <a:t>ASCII code for character c: 99 (decimal)   = 01100011 (binary)</a:t>
            </a:r>
          </a:p>
          <a:p>
            <a:endParaRPr lang="en-IN" dirty="0"/>
          </a:p>
          <a:p>
            <a:r>
              <a:rPr lang="en-IN" dirty="0"/>
              <a:t>Summary: </a:t>
            </a:r>
            <a:r>
              <a:rPr lang="en-IN" dirty="0" err="1"/>
              <a:t>cdac</a:t>
            </a:r>
            <a:r>
              <a:rPr lang="en-IN" dirty="0"/>
              <a:t> will be stored in memory as </a:t>
            </a:r>
          </a:p>
          <a:p>
            <a:r>
              <a:rPr lang="en-IN" dirty="0"/>
              <a:t>01100011</a:t>
            </a:r>
            <a:r>
              <a:rPr lang="en-IN" dirty="0">
                <a:solidFill>
                  <a:srgbClr val="7030A0"/>
                </a:solidFill>
              </a:rPr>
              <a:t>01100100</a:t>
            </a:r>
            <a:r>
              <a:rPr lang="en-IN" dirty="0">
                <a:solidFill>
                  <a:schemeClr val="accent2">
                    <a:lumMod val="75000"/>
                  </a:schemeClr>
                </a:solidFill>
              </a:rPr>
              <a:t>01100001</a:t>
            </a:r>
            <a:r>
              <a:rPr lang="en-IN" dirty="0">
                <a:solidFill>
                  <a:srgbClr val="0070C0"/>
                </a:solidFill>
              </a:rPr>
              <a:t>01100011</a:t>
            </a:r>
          </a:p>
        </p:txBody>
      </p:sp>
    </p:spTree>
    <p:extLst>
      <p:ext uri="{BB962C8B-B14F-4D97-AF65-F5344CB8AC3E}">
        <p14:creationId xmlns:p14="http://schemas.microsoft.com/office/powerpoint/2010/main" val="34579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69B-74E5-8F86-28E7-BEA38847682A}"/>
              </a:ext>
            </a:extLst>
          </p:cNvPr>
          <p:cNvSpPr>
            <a:spLocks noGrp="1"/>
          </p:cNvSpPr>
          <p:nvPr>
            <p:ph type="title"/>
          </p:nvPr>
        </p:nvSpPr>
        <p:spPr/>
        <p:txBody>
          <a:bodyPr/>
          <a:lstStyle/>
          <a:p>
            <a:r>
              <a:rPr lang="en-IN" dirty="0"/>
              <a:t>Character Storage Example</a:t>
            </a:r>
          </a:p>
        </p:txBody>
      </p:sp>
      <p:sp>
        <p:nvSpPr>
          <p:cNvPr id="3" name="Content Placeholder 2">
            <a:extLst>
              <a:ext uri="{FF2B5EF4-FFF2-40B4-BE49-F238E27FC236}">
                <a16:creationId xmlns:a16="http://schemas.microsoft.com/office/drawing/2014/main" id="{5907D236-D79C-B959-2004-5CDD3AEACF5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41A788B-5A60-F018-23D3-1BAD524CF353}"/>
              </a:ext>
            </a:extLst>
          </p:cNvPr>
          <p:cNvPicPr>
            <a:picLocks noChangeAspect="1"/>
          </p:cNvPicPr>
          <p:nvPr/>
        </p:nvPicPr>
        <p:blipFill>
          <a:blip r:embed="rId2"/>
          <a:stretch>
            <a:fillRect/>
          </a:stretch>
        </p:blipFill>
        <p:spPr>
          <a:xfrm>
            <a:off x="1306630" y="2145638"/>
            <a:ext cx="9891901" cy="3607890"/>
          </a:xfrm>
          <a:prstGeom prst="rect">
            <a:avLst/>
          </a:prstGeom>
        </p:spPr>
      </p:pic>
    </p:spTree>
    <p:extLst>
      <p:ext uri="{BB962C8B-B14F-4D97-AF65-F5344CB8AC3E}">
        <p14:creationId xmlns:p14="http://schemas.microsoft.com/office/powerpoint/2010/main" val="266474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8791-A4AD-1F9B-675C-03F9B18E2EA6}"/>
              </a:ext>
            </a:extLst>
          </p:cNvPr>
          <p:cNvSpPr>
            <a:spLocks noGrp="1"/>
          </p:cNvSpPr>
          <p:nvPr>
            <p:ph type="title"/>
          </p:nvPr>
        </p:nvSpPr>
        <p:spPr/>
        <p:txBody>
          <a:bodyPr/>
          <a:lstStyle/>
          <a:p>
            <a:r>
              <a:rPr lang="en-IN" dirty="0"/>
              <a:t>Positive Integers</a:t>
            </a:r>
          </a:p>
        </p:txBody>
      </p:sp>
      <p:sp>
        <p:nvSpPr>
          <p:cNvPr id="3" name="Content Placeholder 2">
            <a:extLst>
              <a:ext uri="{FF2B5EF4-FFF2-40B4-BE49-F238E27FC236}">
                <a16:creationId xmlns:a16="http://schemas.microsoft.com/office/drawing/2014/main" id="{FCC5CDEB-B7AF-E2EE-0113-B3A50458ADC6}"/>
              </a:ext>
            </a:extLst>
          </p:cNvPr>
          <p:cNvSpPr>
            <a:spLocks noGrp="1"/>
          </p:cNvSpPr>
          <p:nvPr>
            <p:ph idx="1"/>
          </p:nvPr>
        </p:nvSpPr>
        <p:spPr/>
        <p:txBody>
          <a:bodyPr>
            <a:normAutofit/>
          </a:bodyPr>
          <a:lstStyle/>
          <a:p>
            <a:r>
              <a:rPr lang="en-US" dirty="0"/>
              <a:t>4 bytes (32 bits) per integer, first bit for sign, remaining 31 bits for value</a:t>
            </a:r>
          </a:p>
          <a:p>
            <a:r>
              <a:rPr lang="en-US" dirty="0"/>
              <a:t>Example: Store integer 65 in memory</a:t>
            </a:r>
          </a:p>
          <a:p>
            <a:r>
              <a:rPr lang="en-US" dirty="0"/>
              <a:t>65 in binary = 00000000 00000000 00000000 01000001</a:t>
            </a:r>
          </a:p>
          <a:p>
            <a:r>
              <a:rPr lang="en-US" b="1" dirty="0"/>
              <a:t>MSB (most significant bit)</a:t>
            </a:r>
            <a:r>
              <a:rPr lang="en-US" dirty="0"/>
              <a:t> = 0, since the number is positive</a:t>
            </a:r>
          </a:p>
          <a:p>
            <a:r>
              <a:rPr lang="en-US" dirty="0"/>
              <a:t>This binary equivalent of 65 will be stored in 32-bit memory:</a:t>
            </a:r>
          </a:p>
          <a:p>
            <a:r>
              <a:rPr lang="en-IN" i="0" dirty="0">
                <a:effectLst/>
              </a:rPr>
              <a:t>00000000 00000000 00000000 01000001</a:t>
            </a:r>
            <a:endParaRPr lang="en-US" dirty="0"/>
          </a:p>
        </p:txBody>
      </p:sp>
      <p:sp>
        <p:nvSpPr>
          <p:cNvPr id="4" name="TextBox 3">
            <a:extLst>
              <a:ext uri="{FF2B5EF4-FFF2-40B4-BE49-F238E27FC236}">
                <a16:creationId xmlns:a16="http://schemas.microsoft.com/office/drawing/2014/main" id="{86D44FCD-C16C-C445-C215-28561E4ED118}"/>
              </a:ext>
            </a:extLst>
          </p:cNvPr>
          <p:cNvSpPr txBox="1"/>
          <p:nvPr/>
        </p:nvSpPr>
        <p:spPr>
          <a:xfrm>
            <a:off x="1356189" y="5260369"/>
            <a:ext cx="2260314" cy="369332"/>
          </a:xfrm>
          <a:prstGeom prst="rect">
            <a:avLst/>
          </a:prstGeom>
          <a:solidFill>
            <a:schemeClr val="accent2">
              <a:lumMod val="40000"/>
              <a:lumOff val="60000"/>
            </a:schemeClr>
          </a:solidFill>
        </p:spPr>
        <p:txBody>
          <a:bodyPr wrap="square" rtlCol="0">
            <a:spAutoFit/>
          </a:bodyPr>
          <a:lstStyle/>
          <a:p>
            <a:pPr algn="ctr"/>
            <a:r>
              <a:rPr lang="en-IN" b="1" dirty="0"/>
              <a:t>Byte 4</a:t>
            </a:r>
          </a:p>
        </p:txBody>
      </p:sp>
      <p:sp>
        <p:nvSpPr>
          <p:cNvPr id="7" name="TextBox 6">
            <a:extLst>
              <a:ext uri="{FF2B5EF4-FFF2-40B4-BE49-F238E27FC236}">
                <a16:creationId xmlns:a16="http://schemas.microsoft.com/office/drawing/2014/main" id="{8BA08C0C-6647-1964-EB5C-3DC9B9643F6E}"/>
              </a:ext>
            </a:extLst>
          </p:cNvPr>
          <p:cNvSpPr txBox="1"/>
          <p:nvPr/>
        </p:nvSpPr>
        <p:spPr>
          <a:xfrm>
            <a:off x="3626777" y="5260369"/>
            <a:ext cx="2260314" cy="369332"/>
          </a:xfrm>
          <a:prstGeom prst="rect">
            <a:avLst/>
          </a:prstGeom>
          <a:solidFill>
            <a:schemeClr val="accent2">
              <a:lumMod val="40000"/>
              <a:lumOff val="60000"/>
            </a:schemeClr>
          </a:solidFill>
        </p:spPr>
        <p:txBody>
          <a:bodyPr wrap="square" rtlCol="0">
            <a:spAutoFit/>
          </a:bodyPr>
          <a:lstStyle/>
          <a:p>
            <a:pPr algn="ctr"/>
            <a:r>
              <a:rPr lang="en-IN" b="1" dirty="0"/>
              <a:t>Byte 3</a:t>
            </a:r>
          </a:p>
        </p:txBody>
      </p:sp>
      <p:sp>
        <p:nvSpPr>
          <p:cNvPr id="8" name="TextBox 7">
            <a:extLst>
              <a:ext uri="{FF2B5EF4-FFF2-40B4-BE49-F238E27FC236}">
                <a16:creationId xmlns:a16="http://schemas.microsoft.com/office/drawing/2014/main" id="{E177E76B-BA96-FCCB-28F9-66D08AF95D1C}"/>
              </a:ext>
            </a:extLst>
          </p:cNvPr>
          <p:cNvSpPr txBox="1"/>
          <p:nvPr/>
        </p:nvSpPr>
        <p:spPr>
          <a:xfrm>
            <a:off x="5907639" y="5260369"/>
            <a:ext cx="2260314" cy="369332"/>
          </a:xfrm>
          <a:prstGeom prst="rect">
            <a:avLst/>
          </a:prstGeom>
          <a:solidFill>
            <a:schemeClr val="accent2">
              <a:lumMod val="40000"/>
              <a:lumOff val="60000"/>
            </a:schemeClr>
          </a:solidFill>
        </p:spPr>
        <p:txBody>
          <a:bodyPr wrap="square" rtlCol="0">
            <a:spAutoFit/>
          </a:bodyPr>
          <a:lstStyle/>
          <a:p>
            <a:pPr algn="ctr"/>
            <a:r>
              <a:rPr lang="en-IN" b="1" dirty="0"/>
              <a:t>Byte 2</a:t>
            </a:r>
          </a:p>
        </p:txBody>
      </p:sp>
      <p:sp>
        <p:nvSpPr>
          <p:cNvPr id="9" name="TextBox 8">
            <a:extLst>
              <a:ext uri="{FF2B5EF4-FFF2-40B4-BE49-F238E27FC236}">
                <a16:creationId xmlns:a16="http://schemas.microsoft.com/office/drawing/2014/main" id="{0A765F88-5495-3E54-EDE6-21F161B8655C}"/>
              </a:ext>
            </a:extLst>
          </p:cNvPr>
          <p:cNvSpPr txBox="1"/>
          <p:nvPr/>
        </p:nvSpPr>
        <p:spPr>
          <a:xfrm>
            <a:off x="8178227" y="5260369"/>
            <a:ext cx="2260314" cy="369332"/>
          </a:xfrm>
          <a:prstGeom prst="rect">
            <a:avLst/>
          </a:prstGeom>
          <a:solidFill>
            <a:schemeClr val="accent2">
              <a:lumMod val="40000"/>
              <a:lumOff val="60000"/>
            </a:schemeClr>
          </a:solidFill>
        </p:spPr>
        <p:txBody>
          <a:bodyPr wrap="square" rtlCol="0">
            <a:spAutoFit/>
          </a:bodyPr>
          <a:lstStyle/>
          <a:p>
            <a:pPr algn="ctr"/>
            <a:r>
              <a:rPr lang="en-IN" b="1" dirty="0"/>
              <a:t>Byte 1</a:t>
            </a:r>
          </a:p>
        </p:txBody>
      </p:sp>
      <p:sp>
        <p:nvSpPr>
          <p:cNvPr id="10" name="TextBox 9">
            <a:extLst>
              <a:ext uri="{FF2B5EF4-FFF2-40B4-BE49-F238E27FC236}">
                <a16:creationId xmlns:a16="http://schemas.microsoft.com/office/drawing/2014/main" id="{73CA5DEE-8600-58AA-DDEA-61921D47FB4E}"/>
              </a:ext>
            </a:extLst>
          </p:cNvPr>
          <p:cNvSpPr txBox="1"/>
          <p:nvPr/>
        </p:nvSpPr>
        <p:spPr>
          <a:xfrm>
            <a:off x="1345915" y="5718666"/>
            <a:ext cx="2260314" cy="369332"/>
          </a:xfrm>
          <a:prstGeom prst="rect">
            <a:avLst/>
          </a:prstGeom>
          <a:solidFill>
            <a:srgbClr val="7030A0"/>
          </a:solidFill>
        </p:spPr>
        <p:txBody>
          <a:bodyPr wrap="square" rtlCol="0">
            <a:spAutoFit/>
          </a:bodyPr>
          <a:lstStyle/>
          <a:p>
            <a:pPr algn="ctr"/>
            <a:r>
              <a:rPr lang="en-IN" b="1" dirty="0">
                <a:solidFill>
                  <a:srgbClr val="FFC000"/>
                </a:solidFill>
              </a:rPr>
              <a:t>0</a:t>
            </a:r>
            <a:r>
              <a:rPr lang="en-IN" b="1" dirty="0">
                <a:solidFill>
                  <a:schemeClr val="bg1"/>
                </a:solidFill>
              </a:rPr>
              <a:t>0000000</a:t>
            </a:r>
          </a:p>
        </p:txBody>
      </p:sp>
      <p:sp>
        <p:nvSpPr>
          <p:cNvPr id="11" name="TextBox 10">
            <a:extLst>
              <a:ext uri="{FF2B5EF4-FFF2-40B4-BE49-F238E27FC236}">
                <a16:creationId xmlns:a16="http://schemas.microsoft.com/office/drawing/2014/main" id="{270C4D5A-7BEC-4492-4E84-5AA8AC40746D}"/>
              </a:ext>
            </a:extLst>
          </p:cNvPr>
          <p:cNvSpPr txBox="1"/>
          <p:nvPr/>
        </p:nvSpPr>
        <p:spPr>
          <a:xfrm>
            <a:off x="3616503" y="5718666"/>
            <a:ext cx="2260314" cy="369332"/>
          </a:xfrm>
          <a:prstGeom prst="rect">
            <a:avLst/>
          </a:prstGeom>
          <a:solidFill>
            <a:srgbClr val="7030A0"/>
          </a:solidFill>
        </p:spPr>
        <p:txBody>
          <a:bodyPr wrap="square" rtlCol="0">
            <a:spAutoFit/>
          </a:bodyPr>
          <a:lstStyle/>
          <a:p>
            <a:pPr algn="ctr"/>
            <a:r>
              <a:rPr lang="en-IN" b="1" dirty="0">
                <a:solidFill>
                  <a:schemeClr val="bg1"/>
                </a:solidFill>
              </a:rPr>
              <a:t>00000000</a:t>
            </a:r>
          </a:p>
        </p:txBody>
      </p:sp>
      <p:sp>
        <p:nvSpPr>
          <p:cNvPr id="12" name="TextBox 11">
            <a:extLst>
              <a:ext uri="{FF2B5EF4-FFF2-40B4-BE49-F238E27FC236}">
                <a16:creationId xmlns:a16="http://schemas.microsoft.com/office/drawing/2014/main" id="{B336464C-8C76-46EC-7864-133CCBB97D50}"/>
              </a:ext>
            </a:extLst>
          </p:cNvPr>
          <p:cNvSpPr txBox="1"/>
          <p:nvPr/>
        </p:nvSpPr>
        <p:spPr>
          <a:xfrm>
            <a:off x="5897365" y="5718666"/>
            <a:ext cx="2260314" cy="369332"/>
          </a:xfrm>
          <a:prstGeom prst="rect">
            <a:avLst/>
          </a:prstGeom>
          <a:solidFill>
            <a:srgbClr val="7030A0"/>
          </a:solidFill>
        </p:spPr>
        <p:txBody>
          <a:bodyPr wrap="square" rtlCol="0">
            <a:spAutoFit/>
          </a:bodyPr>
          <a:lstStyle/>
          <a:p>
            <a:pPr algn="ctr"/>
            <a:r>
              <a:rPr lang="en-IN" b="1" dirty="0">
                <a:solidFill>
                  <a:schemeClr val="bg1"/>
                </a:solidFill>
              </a:rPr>
              <a:t>00000000</a:t>
            </a:r>
          </a:p>
        </p:txBody>
      </p:sp>
      <p:sp>
        <p:nvSpPr>
          <p:cNvPr id="13" name="TextBox 12">
            <a:extLst>
              <a:ext uri="{FF2B5EF4-FFF2-40B4-BE49-F238E27FC236}">
                <a16:creationId xmlns:a16="http://schemas.microsoft.com/office/drawing/2014/main" id="{0F6850E8-C45C-6018-210C-D540ABB8ECCE}"/>
              </a:ext>
            </a:extLst>
          </p:cNvPr>
          <p:cNvSpPr txBox="1"/>
          <p:nvPr/>
        </p:nvSpPr>
        <p:spPr>
          <a:xfrm>
            <a:off x="8167953" y="5718666"/>
            <a:ext cx="2260314" cy="369332"/>
          </a:xfrm>
          <a:prstGeom prst="rect">
            <a:avLst/>
          </a:prstGeom>
          <a:solidFill>
            <a:srgbClr val="7030A0"/>
          </a:solidFill>
        </p:spPr>
        <p:txBody>
          <a:bodyPr wrap="square" rtlCol="0">
            <a:spAutoFit/>
          </a:bodyPr>
          <a:lstStyle/>
          <a:p>
            <a:pPr algn="ctr"/>
            <a:r>
              <a:rPr lang="en-IN" b="1" dirty="0">
                <a:solidFill>
                  <a:schemeClr val="bg1"/>
                </a:solidFill>
              </a:rPr>
              <a:t>01000001</a:t>
            </a:r>
          </a:p>
        </p:txBody>
      </p:sp>
    </p:spTree>
    <p:extLst>
      <p:ext uri="{BB962C8B-B14F-4D97-AF65-F5344CB8AC3E}">
        <p14:creationId xmlns:p14="http://schemas.microsoft.com/office/powerpoint/2010/main" val="404095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8791-A4AD-1F9B-675C-03F9B18E2EA6}"/>
              </a:ext>
            </a:extLst>
          </p:cNvPr>
          <p:cNvSpPr>
            <a:spLocks noGrp="1"/>
          </p:cNvSpPr>
          <p:nvPr>
            <p:ph type="title"/>
          </p:nvPr>
        </p:nvSpPr>
        <p:spPr/>
        <p:txBody>
          <a:bodyPr/>
          <a:lstStyle/>
          <a:p>
            <a:r>
              <a:rPr lang="en-IN" dirty="0"/>
              <a:t>Negative Integers</a:t>
            </a:r>
          </a:p>
        </p:txBody>
      </p:sp>
      <p:sp>
        <p:nvSpPr>
          <p:cNvPr id="3" name="Content Placeholder 2">
            <a:extLst>
              <a:ext uri="{FF2B5EF4-FFF2-40B4-BE49-F238E27FC236}">
                <a16:creationId xmlns:a16="http://schemas.microsoft.com/office/drawing/2014/main" id="{FCC5CDEB-B7AF-E2EE-0113-B3A50458ADC6}"/>
              </a:ext>
            </a:extLst>
          </p:cNvPr>
          <p:cNvSpPr>
            <a:spLocks noGrp="1"/>
          </p:cNvSpPr>
          <p:nvPr>
            <p:ph idx="1"/>
          </p:nvPr>
        </p:nvSpPr>
        <p:spPr/>
        <p:txBody>
          <a:bodyPr>
            <a:normAutofit/>
          </a:bodyPr>
          <a:lstStyle/>
          <a:p>
            <a:r>
              <a:rPr lang="en-US" dirty="0"/>
              <a:t>4 bytes (32 bits) per integer, first bit for sign, remaining 31 bits for value</a:t>
            </a:r>
          </a:p>
          <a:p>
            <a:r>
              <a:rPr lang="en-US" dirty="0"/>
              <a:t>Example: Store integer -65 in memory</a:t>
            </a:r>
          </a:p>
          <a:p>
            <a:r>
              <a:rPr lang="en-US" dirty="0"/>
              <a:t>Negative numbers = Use 2’s complement</a:t>
            </a:r>
          </a:p>
          <a:p>
            <a:r>
              <a:rPr lang="en-US" dirty="0"/>
              <a:t>65 in 32-bit binary = 00000000 00000000 00000000 01000001 </a:t>
            </a:r>
          </a:p>
          <a:p>
            <a:r>
              <a:rPr lang="en-US" dirty="0"/>
              <a:t>2’s complement     = 11111111 11111111 11111111 10111111</a:t>
            </a:r>
          </a:p>
          <a:p>
            <a:r>
              <a:rPr lang="en-US" b="1" dirty="0"/>
              <a:t>MSB (most significant bit)</a:t>
            </a:r>
            <a:r>
              <a:rPr lang="en-US" dirty="0"/>
              <a:t> = 1, since the number is negative</a:t>
            </a:r>
          </a:p>
        </p:txBody>
      </p:sp>
      <p:sp>
        <p:nvSpPr>
          <p:cNvPr id="4" name="TextBox 3">
            <a:extLst>
              <a:ext uri="{FF2B5EF4-FFF2-40B4-BE49-F238E27FC236}">
                <a16:creationId xmlns:a16="http://schemas.microsoft.com/office/drawing/2014/main" id="{86D44FCD-C16C-C445-C215-28561E4ED118}"/>
              </a:ext>
            </a:extLst>
          </p:cNvPr>
          <p:cNvSpPr txBox="1"/>
          <p:nvPr/>
        </p:nvSpPr>
        <p:spPr>
          <a:xfrm>
            <a:off x="1356189" y="5349334"/>
            <a:ext cx="2260314" cy="369332"/>
          </a:xfrm>
          <a:prstGeom prst="rect">
            <a:avLst/>
          </a:prstGeom>
          <a:solidFill>
            <a:schemeClr val="accent2">
              <a:lumMod val="40000"/>
              <a:lumOff val="60000"/>
            </a:schemeClr>
          </a:solidFill>
        </p:spPr>
        <p:txBody>
          <a:bodyPr wrap="square" rtlCol="0">
            <a:spAutoFit/>
          </a:bodyPr>
          <a:lstStyle/>
          <a:p>
            <a:pPr algn="ctr"/>
            <a:r>
              <a:rPr lang="en-IN" b="1" dirty="0"/>
              <a:t>Byte 4</a:t>
            </a:r>
          </a:p>
        </p:txBody>
      </p:sp>
      <p:sp>
        <p:nvSpPr>
          <p:cNvPr id="7" name="TextBox 6">
            <a:extLst>
              <a:ext uri="{FF2B5EF4-FFF2-40B4-BE49-F238E27FC236}">
                <a16:creationId xmlns:a16="http://schemas.microsoft.com/office/drawing/2014/main" id="{8BA08C0C-6647-1964-EB5C-3DC9B9643F6E}"/>
              </a:ext>
            </a:extLst>
          </p:cNvPr>
          <p:cNvSpPr txBox="1"/>
          <p:nvPr/>
        </p:nvSpPr>
        <p:spPr>
          <a:xfrm>
            <a:off x="3626777" y="5349334"/>
            <a:ext cx="2260314" cy="369332"/>
          </a:xfrm>
          <a:prstGeom prst="rect">
            <a:avLst/>
          </a:prstGeom>
          <a:solidFill>
            <a:schemeClr val="accent2">
              <a:lumMod val="40000"/>
              <a:lumOff val="60000"/>
            </a:schemeClr>
          </a:solidFill>
        </p:spPr>
        <p:txBody>
          <a:bodyPr wrap="square" rtlCol="0">
            <a:spAutoFit/>
          </a:bodyPr>
          <a:lstStyle/>
          <a:p>
            <a:pPr algn="ctr"/>
            <a:r>
              <a:rPr lang="en-IN" b="1" dirty="0"/>
              <a:t>Byte 3</a:t>
            </a:r>
          </a:p>
        </p:txBody>
      </p:sp>
      <p:sp>
        <p:nvSpPr>
          <p:cNvPr id="8" name="TextBox 7">
            <a:extLst>
              <a:ext uri="{FF2B5EF4-FFF2-40B4-BE49-F238E27FC236}">
                <a16:creationId xmlns:a16="http://schemas.microsoft.com/office/drawing/2014/main" id="{E177E76B-BA96-FCCB-28F9-66D08AF95D1C}"/>
              </a:ext>
            </a:extLst>
          </p:cNvPr>
          <p:cNvSpPr txBox="1"/>
          <p:nvPr/>
        </p:nvSpPr>
        <p:spPr>
          <a:xfrm>
            <a:off x="5907639" y="5349334"/>
            <a:ext cx="2260314" cy="369332"/>
          </a:xfrm>
          <a:prstGeom prst="rect">
            <a:avLst/>
          </a:prstGeom>
          <a:solidFill>
            <a:schemeClr val="accent2">
              <a:lumMod val="40000"/>
              <a:lumOff val="60000"/>
            </a:schemeClr>
          </a:solidFill>
        </p:spPr>
        <p:txBody>
          <a:bodyPr wrap="square" rtlCol="0">
            <a:spAutoFit/>
          </a:bodyPr>
          <a:lstStyle/>
          <a:p>
            <a:pPr algn="ctr"/>
            <a:r>
              <a:rPr lang="en-IN" b="1" dirty="0"/>
              <a:t>Byte 2</a:t>
            </a:r>
          </a:p>
        </p:txBody>
      </p:sp>
      <p:sp>
        <p:nvSpPr>
          <p:cNvPr id="9" name="TextBox 8">
            <a:extLst>
              <a:ext uri="{FF2B5EF4-FFF2-40B4-BE49-F238E27FC236}">
                <a16:creationId xmlns:a16="http://schemas.microsoft.com/office/drawing/2014/main" id="{0A765F88-5495-3E54-EDE6-21F161B8655C}"/>
              </a:ext>
            </a:extLst>
          </p:cNvPr>
          <p:cNvSpPr txBox="1"/>
          <p:nvPr/>
        </p:nvSpPr>
        <p:spPr>
          <a:xfrm>
            <a:off x="8178227" y="5349334"/>
            <a:ext cx="2260314" cy="369332"/>
          </a:xfrm>
          <a:prstGeom prst="rect">
            <a:avLst/>
          </a:prstGeom>
          <a:solidFill>
            <a:schemeClr val="accent2">
              <a:lumMod val="40000"/>
              <a:lumOff val="60000"/>
            </a:schemeClr>
          </a:solidFill>
        </p:spPr>
        <p:txBody>
          <a:bodyPr wrap="square" rtlCol="0">
            <a:spAutoFit/>
          </a:bodyPr>
          <a:lstStyle/>
          <a:p>
            <a:pPr algn="ctr"/>
            <a:r>
              <a:rPr lang="en-IN" b="1" dirty="0"/>
              <a:t>Byte 1</a:t>
            </a:r>
          </a:p>
        </p:txBody>
      </p:sp>
      <p:sp>
        <p:nvSpPr>
          <p:cNvPr id="10" name="TextBox 9">
            <a:extLst>
              <a:ext uri="{FF2B5EF4-FFF2-40B4-BE49-F238E27FC236}">
                <a16:creationId xmlns:a16="http://schemas.microsoft.com/office/drawing/2014/main" id="{73CA5DEE-8600-58AA-DDEA-61921D47FB4E}"/>
              </a:ext>
            </a:extLst>
          </p:cNvPr>
          <p:cNvSpPr txBox="1"/>
          <p:nvPr/>
        </p:nvSpPr>
        <p:spPr>
          <a:xfrm>
            <a:off x="1345915" y="5807631"/>
            <a:ext cx="2260314" cy="369332"/>
          </a:xfrm>
          <a:prstGeom prst="rect">
            <a:avLst/>
          </a:prstGeom>
          <a:solidFill>
            <a:srgbClr val="7030A0"/>
          </a:solidFill>
        </p:spPr>
        <p:txBody>
          <a:bodyPr wrap="square" rtlCol="0">
            <a:spAutoFit/>
          </a:bodyPr>
          <a:lstStyle/>
          <a:p>
            <a:pPr algn="ctr"/>
            <a:r>
              <a:rPr lang="en-IN" b="1" dirty="0">
                <a:solidFill>
                  <a:srgbClr val="FFC000"/>
                </a:solidFill>
              </a:rPr>
              <a:t>1</a:t>
            </a:r>
            <a:r>
              <a:rPr lang="en-IN" b="1" dirty="0">
                <a:solidFill>
                  <a:schemeClr val="bg1"/>
                </a:solidFill>
              </a:rPr>
              <a:t>1111111</a:t>
            </a:r>
          </a:p>
        </p:txBody>
      </p:sp>
      <p:sp>
        <p:nvSpPr>
          <p:cNvPr id="11" name="TextBox 10">
            <a:extLst>
              <a:ext uri="{FF2B5EF4-FFF2-40B4-BE49-F238E27FC236}">
                <a16:creationId xmlns:a16="http://schemas.microsoft.com/office/drawing/2014/main" id="{270C4D5A-7BEC-4492-4E84-5AA8AC40746D}"/>
              </a:ext>
            </a:extLst>
          </p:cNvPr>
          <p:cNvSpPr txBox="1"/>
          <p:nvPr/>
        </p:nvSpPr>
        <p:spPr>
          <a:xfrm>
            <a:off x="3616503" y="5807631"/>
            <a:ext cx="2260314" cy="369332"/>
          </a:xfrm>
          <a:prstGeom prst="rect">
            <a:avLst/>
          </a:prstGeom>
          <a:solidFill>
            <a:srgbClr val="7030A0"/>
          </a:solidFill>
        </p:spPr>
        <p:txBody>
          <a:bodyPr wrap="square" rtlCol="0">
            <a:spAutoFit/>
          </a:bodyPr>
          <a:lstStyle/>
          <a:p>
            <a:pPr algn="ctr"/>
            <a:r>
              <a:rPr lang="en-IN" b="1" dirty="0">
                <a:solidFill>
                  <a:schemeClr val="bg1"/>
                </a:solidFill>
              </a:rPr>
              <a:t>11111111</a:t>
            </a:r>
          </a:p>
        </p:txBody>
      </p:sp>
      <p:sp>
        <p:nvSpPr>
          <p:cNvPr id="12" name="TextBox 11">
            <a:extLst>
              <a:ext uri="{FF2B5EF4-FFF2-40B4-BE49-F238E27FC236}">
                <a16:creationId xmlns:a16="http://schemas.microsoft.com/office/drawing/2014/main" id="{B336464C-8C76-46EC-7864-133CCBB97D50}"/>
              </a:ext>
            </a:extLst>
          </p:cNvPr>
          <p:cNvSpPr txBox="1"/>
          <p:nvPr/>
        </p:nvSpPr>
        <p:spPr>
          <a:xfrm>
            <a:off x="5897365" y="5807631"/>
            <a:ext cx="2260314" cy="369332"/>
          </a:xfrm>
          <a:prstGeom prst="rect">
            <a:avLst/>
          </a:prstGeom>
          <a:solidFill>
            <a:srgbClr val="7030A0"/>
          </a:solidFill>
        </p:spPr>
        <p:txBody>
          <a:bodyPr wrap="square" rtlCol="0">
            <a:spAutoFit/>
          </a:bodyPr>
          <a:lstStyle/>
          <a:p>
            <a:pPr algn="ctr"/>
            <a:r>
              <a:rPr lang="en-IN" b="1" dirty="0">
                <a:solidFill>
                  <a:schemeClr val="bg1"/>
                </a:solidFill>
              </a:rPr>
              <a:t>11111111</a:t>
            </a:r>
          </a:p>
        </p:txBody>
      </p:sp>
      <p:sp>
        <p:nvSpPr>
          <p:cNvPr id="13" name="TextBox 12">
            <a:extLst>
              <a:ext uri="{FF2B5EF4-FFF2-40B4-BE49-F238E27FC236}">
                <a16:creationId xmlns:a16="http://schemas.microsoft.com/office/drawing/2014/main" id="{0F6850E8-C45C-6018-210C-D540ABB8ECCE}"/>
              </a:ext>
            </a:extLst>
          </p:cNvPr>
          <p:cNvSpPr txBox="1"/>
          <p:nvPr/>
        </p:nvSpPr>
        <p:spPr>
          <a:xfrm>
            <a:off x="8167953" y="5807631"/>
            <a:ext cx="2260314" cy="369332"/>
          </a:xfrm>
          <a:prstGeom prst="rect">
            <a:avLst/>
          </a:prstGeom>
          <a:solidFill>
            <a:srgbClr val="7030A0"/>
          </a:solidFill>
        </p:spPr>
        <p:txBody>
          <a:bodyPr wrap="square" rtlCol="0">
            <a:spAutoFit/>
          </a:bodyPr>
          <a:lstStyle/>
          <a:p>
            <a:pPr algn="ctr"/>
            <a:r>
              <a:rPr lang="en-IN" b="1" dirty="0">
                <a:solidFill>
                  <a:schemeClr val="bg1"/>
                </a:solidFill>
              </a:rPr>
              <a:t>10111111</a:t>
            </a:r>
          </a:p>
        </p:txBody>
      </p:sp>
    </p:spTree>
    <p:extLst>
      <p:ext uri="{BB962C8B-B14F-4D97-AF65-F5344CB8AC3E}">
        <p14:creationId xmlns:p14="http://schemas.microsoft.com/office/powerpoint/2010/main" val="11858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B8E2-42D3-D596-7BEC-D5710C47263A}"/>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3474881E-330E-1DFD-AF54-0228FF964A9A}"/>
              </a:ext>
            </a:extLst>
          </p:cNvPr>
          <p:cNvSpPr>
            <a:spLocks noGrp="1"/>
          </p:cNvSpPr>
          <p:nvPr>
            <p:ph idx="1"/>
          </p:nvPr>
        </p:nvSpPr>
        <p:spPr/>
        <p:txBody>
          <a:bodyPr/>
          <a:lstStyle/>
          <a:p>
            <a:r>
              <a:rPr lang="en-IN" dirty="0"/>
              <a:t>Positive and negative numbers: +65 and -65</a:t>
            </a:r>
          </a:p>
        </p:txBody>
      </p:sp>
      <p:sp>
        <p:nvSpPr>
          <p:cNvPr id="4" name="TextBox 3">
            <a:extLst>
              <a:ext uri="{FF2B5EF4-FFF2-40B4-BE49-F238E27FC236}">
                <a16:creationId xmlns:a16="http://schemas.microsoft.com/office/drawing/2014/main" id="{298C64FF-AD42-0950-6ECE-8F3F6A8A83CE}"/>
              </a:ext>
            </a:extLst>
          </p:cNvPr>
          <p:cNvSpPr txBox="1"/>
          <p:nvPr/>
        </p:nvSpPr>
        <p:spPr>
          <a:xfrm>
            <a:off x="318499" y="2601371"/>
            <a:ext cx="2260314" cy="369332"/>
          </a:xfrm>
          <a:prstGeom prst="rect">
            <a:avLst/>
          </a:prstGeom>
          <a:solidFill>
            <a:schemeClr val="accent2">
              <a:lumMod val="40000"/>
              <a:lumOff val="60000"/>
            </a:schemeClr>
          </a:solidFill>
        </p:spPr>
        <p:txBody>
          <a:bodyPr wrap="square" rtlCol="0">
            <a:spAutoFit/>
          </a:bodyPr>
          <a:lstStyle/>
          <a:p>
            <a:pPr algn="ctr"/>
            <a:r>
              <a:rPr lang="en-IN" b="1" dirty="0"/>
              <a:t>Byte 4</a:t>
            </a:r>
          </a:p>
        </p:txBody>
      </p:sp>
      <p:sp>
        <p:nvSpPr>
          <p:cNvPr id="5" name="TextBox 4">
            <a:extLst>
              <a:ext uri="{FF2B5EF4-FFF2-40B4-BE49-F238E27FC236}">
                <a16:creationId xmlns:a16="http://schemas.microsoft.com/office/drawing/2014/main" id="{55584E2F-E096-0F6D-AF1A-9FB1C1FE5A53}"/>
              </a:ext>
            </a:extLst>
          </p:cNvPr>
          <p:cNvSpPr txBox="1"/>
          <p:nvPr/>
        </p:nvSpPr>
        <p:spPr>
          <a:xfrm>
            <a:off x="2589087" y="2601371"/>
            <a:ext cx="2260314" cy="369332"/>
          </a:xfrm>
          <a:prstGeom prst="rect">
            <a:avLst/>
          </a:prstGeom>
          <a:solidFill>
            <a:schemeClr val="accent2">
              <a:lumMod val="40000"/>
              <a:lumOff val="60000"/>
            </a:schemeClr>
          </a:solidFill>
        </p:spPr>
        <p:txBody>
          <a:bodyPr wrap="square" rtlCol="0">
            <a:spAutoFit/>
          </a:bodyPr>
          <a:lstStyle/>
          <a:p>
            <a:pPr algn="ctr"/>
            <a:r>
              <a:rPr lang="en-IN" b="1" dirty="0"/>
              <a:t>Byte 3</a:t>
            </a:r>
          </a:p>
        </p:txBody>
      </p:sp>
      <p:sp>
        <p:nvSpPr>
          <p:cNvPr id="6" name="TextBox 5">
            <a:extLst>
              <a:ext uri="{FF2B5EF4-FFF2-40B4-BE49-F238E27FC236}">
                <a16:creationId xmlns:a16="http://schemas.microsoft.com/office/drawing/2014/main" id="{F13BF29F-FF8F-DDAA-3CC1-9A9734BC0507}"/>
              </a:ext>
            </a:extLst>
          </p:cNvPr>
          <p:cNvSpPr txBox="1"/>
          <p:nvPr/>
        </p:nvSpPr>
        <p:spPr>
          <a:xfrm>
            <a:off x="4869949" y="2601371"/>
            <a:ext cx="2260314" cy="369332"/>
          </a:xfrm>
          <a:prstGeom prst="rect">
            <a:avLst/>
          </a:prstGeom>
          <a:solidFill>
            <a:schemeClr val="accent2">
              <a:lumMod val="40000"/>
              <a:lumOff val="60000"/>
            </a:schemeClr>
          </a:solidFill>
        </p:spPr>
        <p:txBody>
          <a:bodyPr wrap="square" rtlCol="0">
            <a:spAutoFit/>
          </a:bodyPr>
          <a:lstStyle/>
          <a:p>
            <a:pPr algn="ctr"/>
            <a:r>
              <a:rPr lang="en-IN" b="1" dirty="0"/>
              <a:t>Byte 2</a:t>
            </a:r>
          </a:p>
        </p:txBody>
      </p:sp>
      <p:sp>
        <p:nvSpPr>
          <p:cNvPr id="7" name="TextBox 6">
            <a:extLst>
              <a:ext uri="{FF2B5EF4-FFF2-40B4-BE49-F238E27FC236}">
                <a16:creationId xmlns:a16="http://schemas.microsoft.com/office/drawing/2014/main" id="{1758CDDD-4AB3-8773-CD65-08202ACE37E4}"/>
              </a:ext>
            </a:extLst>
          </p:cNvPr>
          <p:cNvSpPr txBox="1"/>
          <p:nvPr/>
        </p:nvSpPr>
        <p:spPr>
          <a:xfrm>
            <a:off x="7140537" y="2601371"/>
            <a:ext cx="2260314" cy="369332"/>
          </a:xfrm>
          <a:prstGeom prst="rect">
            <a:avLst/>
          </a:prstGeom>
          <a:solidFill>
            <a:schemeClr val="accent2">
              <a:lumMod val="40000"/>
              <a:lumOff val="60000"/>
            </a:schemeClr>
          </a:solidFill>
        </p:spPr>
        <p:txBody>
          <a:bodyPr wrap="square" rtlCol="0">
            <a:spAutoFit/>
          </a:bodyPr>
          <a:lstStyle/>
          <a:p>
            <a:pPr algn="ctr"/>
            <a:r>
              <a:rPr lang="en-IN" b="1" dirty="0"/>
              <a:t>Byte 1</a:t>
            </a:r>
          </a:p>
        </p:txBody>
      </p:sp>
      <p:sp>
        <p:nvSpPr>
          <p:cNvPr id="8" name="TextBox 7">
            <a:extLst>
              <a:ext uri="{FF2B5EF4-FFF2-40B4-BE49-F238E27FC236}">
                <a16:creationId xmlns:a16="http://schemas.microsoft.com/office/drawing/2014/main" id="{029352F7-0E85-ED71-3407-2D31E915CB4B}"/>
              </a:ext>
            </a:extLst>
          </p:cNvPr>
          <p:cNvSpPr txBox="1"/>
          <p:nvPr/>
        </p:nvSpPr>
        <p:spPr>
          <a:xfrm>
            <a:off x="308225" y="3059668"/>
            <a:ext cx="2260314" cy="369332"/>
          </a:xfrm>
          <a:prstGeom prst="rect">
            <a:avLst/>
          </a:prstGeom>
          <a:solidFill>
            <a:srgbClr val="7030A0"/>
          </a:solidFill>
        </p:spPr>
        <p:txBody>
          <a:bodyPr wrap="square" rtlCol="0">
            <a:spAutoFit/>
          </a:bodyPr>
          <a:lstStyle/>
          <a:p>
            <a:pPr algn="ctr"/>
            <a:r>
              <a:rPr lang="en-IN" b="1" dirty="0">
                <a:solidFill>
                  <a:srgbClr val="FFC000"/>
                </a:solidFill>
              </a:rPr>
              <a:t>0</a:t>
            </a:r>
            <a:r>
              <a:rPr lang="en-IN" b="1" dirty="0">
                <a:solidFill>
                  <a:schemeClr val="bg1"/>
                </a:solidFill>
              </a:rPr>
              <a:t>0000000</a:t>
            </a:r>
          </a:p>
        </p:txBody>
      </p:sp>
      <p:sp>
        <p:nvSpPr>
          <p:cNvPr id="9" name="TextBox 8">
            <a:extLst>
              <a:ext uri="{FF2B5EF4-FFF2-40B4-BE49-F238E27FC236}">
                <a16:creationId xmlns:a16="http://schemas.microsoft.com/office/drawing/2014/main" id="{55CDAF30-8CD9-F1D6-A972-297836930B2A}"/>
              </a:ext>
            </a:extLst>
          </p:cNvPr>
          <p:cNvSpPr txBox="1"/>
          <p:nvPr/>
        </p:nvSpPr>
        <p:spPr>
          <a:xfrm>
            <a:off x="2578813" y="3059668"/>
            <a:ext cx="2260314" cy="369332"/>
          </a:xfrm>
          <a:prstGeom prst="rect">
            <a:avLst/>
          </a:prstGeom>
          <a:solidFill>
            <a:srgbClr val="7030A0"/>
          </a:solidFill>
        </p:spPr>
        <p:txBody>
          <a:bodyPr wrap="square" rtlCol="0">
            <a:spAutoFit/>
          </a:bodyPr>
          <a:lstStyle/>
          <a:p>
            <a:pPr algn="ctr"/>
            <a:r>
              <a:rPr lang="en-IN" b="1" dirty="0">
                <a:solidFill>
                  <a:schemeClr val="bg1"/>
                </a:solidFill>
              </a:rPr>
              <a:t>00000000</a:t>
            </a:r>
          </a:p>
        </p:txBody>
      </p:sp>
      <p:sp>
        <p:nvSpPr>
          <p:cNvPr id="10" name="TextBox 9">
            <a:extLst>
              <a:ext uri="{FF2B5EF4-FFF2-40B4-BE49-F238E27FC236}">
                <a16:creationId xmlns:a16="http://schemas.microsoft.com/office/drawing/2014/main" id="{EE826195-9352-575C-B983-45B5536B5517}"/>
              </a:ext>
            </a:extLst>
          </p:cNvPr>
          <p:cNvSpPr txBox="1"/>
          <p:nvPr/>
        </p:nvSpPr>
        <p:spPr>
          <a:xfrm>
            <a:off x="4859675" y="3059668"/>
            <a:ext cx="2260314" cy="369332"/>
          </a:xfrm>
          <a:prstGeom prst="rect">
            <a:avLst/>
          </a:prstGeom>
          <a:solidFill>
            <a:srgbClr val="7030A0"/>
          </a:solidFill>
        </p:spPr>
        <p:txBody>
          <a:bodyPr wrap="square" rtlCol="0">
            <a:spAutoFit/>
          </a:bodyPr>
          <a:lstStyle/>
          <a:p>
            <a:pPr algn="ctr"/>
            <a:r>
              <a:rPr lang="en-IN" b="1" dirty="0">
                <a:solidFill>
                  <a:schemeClr val="bg1"/>
                </a:solidFill>
              </a:rPr>
              <a:t>00000000</a:t>
            </a:r>
          </a:p>
        </p:txBody>
      </p:sp>
      <p:sp>
        <p:nvSpPr>
          <p:cNvPr id="11" name="TextBox 10">
            <a:extLst>
              <a:ext uri="{FF2B5EF4-FFF2-40B4-BE49-F238E27FC236}">
                <a16:creationId xmlns:a16="http://schemas.microsoft.com/office/drawing/2014/main" id="{FFD589D5-A60B-2D19-25DA-C9D794FA8936}"/>
              </a:ext>
            </a:extLst>
          </p:cNvPr>
          <p:cNvSpPr txBox="1"/>
          <p:nvPr/>
        </p:nvSpPr>
        <p:spPr>
          <a:xfrm>
            <a:off x="7130263" y="3059668"/>
            <a:ext cx="2260314" cy="369332"/>
          </a:xfrm>
          <a:prstGeom prst="rect">
            <a:avLst/>
          </a:prstGeom>
          <a:solidFill>
            <a:srgbClr val="7030A0"/>
          </a:solidFill>
        </p:spPr>
        <p:txBody>
          <a:bodyPr wrap="square" rtlCol="0">
            <a:spAutoFit/>
          </a:bodyPr>
          <a:lstStyle/>
          <a:p>
            <a:pPr algn="ctr"/>
            <a:r>
              <a:rPr lang="en-IN" b="1" dirty="0">
                <a:solidFill>
                  <a:schemeClr val="bg1"/>
                </a:solidFill>
              </a:rPr>
              <a:t>01000001</a:t>
            </a:r>
          </a:p>
        </p:txBody>
      </p:sp>
      <p:sp>
        <p:nvSpPr>
          <p:cNvPr id="12" name="TextBox 11">
            <a:extLst>
              <a:ext uri="{FF2B5EF4-FFF2-40B4-BE49-F238E27FC236}">
                <a16:creationId xmlns:a16="http://schemas.microsoft.com/office/drawing/2014/main" id="{22357722-46F1-CF25-1FED-C34C82D13353}"/>
              </a:ext>
            </a:extLst>
          </p:cNvPr>
          <p:cNvSpPr txBox="1"/>
          <p:nvPr/>
        </p:nvSpPr>
        <p:spPr>
          <a:xfrm>
            <a:off x="318499" y="3561783"/>
            <a:ext cx="2260314" cy="369332"/>
          </a:xfrm>
          <a:prstGeom prst="rect">
            <a:avLst/>
          </a:prstGeom>
          <a:solidFill>
            <a:srgbClr val="7030A0"/>
          </a:solidFill>
        </p:spPr>
        <p:txBody>
          <a:bodyPr wrap="square" rtlCol="0">
            <a:spAutoFit/>
          </a:bodyPr>
          <a:lstStyle/>
          <a:p>
            <a:pPr algn="ctr"/>
            <a:r>
              <a:rPr lang="en-IN" b="1" dirty="0">
                <a:solidFill>
                  <a:srgbClr val="FFC000"/>
                </a:solidFill>
              </a:rPr>
              <a:t>1</a:t>
            </a:r>
            <a:r>
              <a:rPr lang="en-IN" b="1" dirty="0">
                <a:solidFill>
                  <a:schemeClr val="bg1"/>
                </a:solidFill>
              </a:rPr>
              <a:t>1111111</a:t>
            </a:r>
          </a:p>
        </p:txBody>
      </p:sp>
      <p:sp>
        <p:nvSpPr>
          <p:cNvPr id="13" name="TextBox 12">
            <a:extLst>
              <a:ext uri="{FF2B5EF4-FFF2-40B4-BE49-F238E27FC236}">
                <a16:creationId xmlns:a16="http://schemas.microsoft.com/office/drawing/2014/main" id="{EF0E496D-7651-6777-3E4D-E481E8E55E0D}"/>
              </a:ext>
            </a:extLst>
          </p:cNvPr>
          <p:cNvSpPr txBox="1"/>
          <p:nvPr/>
        </p:nvSpPr>
        <p:spPr>
          <a:xfrm>
            <a:off x="2589087" y="3561783"/>
            <a:ext cx="2260314" cy="369332"/>
          </a:xfrm>
          <a:prstGeom prst="rect">
            <a:avLst/>
          </a:prstGeom>
          <a:solidFill>
            <a:srgbClr val="7030A0"/>
          </a:solidFill>
        </p:spPr>
        <p:txBody>
          <a:bodyPr wrap="square" rtlCol="0">
            <a:spAutoFit/>
          </a:bodyPr>
          <a:lstStyle/>
          <a:p>
            <a:pPr algn="ctr"/>
            <a:r>
              <a:rPr lang="en-IN" b="1" dirty="0">
                <a:solidFill>
                  <a:schemeClr val="bg1"/>
                </a:solidFill>
              </a:rPr>
              <a:t>11111111</a:t>
            </a:r>
          </a:p>
        </p:txBody>
      </p:sp>
      <p:sp>
        <p:nvSpPr>
          <p:cNvPr id="14" name="TextBox 13">
            <a:extLst>
              <a:ext uri="{FF2B5EF4-FFF2-40B4-BE49-F238E27FC236}">
                <a16:creationId xmlns:a16="http://schemas.microsoft.com/office/drawing/2014/main" id="{296AF2E2-7ED1-2D5D-9D74-B0F6FED05EE0}"/>
              </a:ext>
            </a:extLst>
          </p:cNvPr>
          <p:cNvSpPr txBox="1"/>
          <p:nvPr/>
        </p:nvSpPr>
        <p:spPr>
          <a:xfrm>
            <a:off x="4869949" y="3561783"/>
            <a:ext cx="2260314" cy="369332"/>
          </a:xfrm>
          <a:prstGeom prst="rect">
            <a:avLst/>
          </a:prstGeom>
          <a:solidFill>
            <a:srgbClr val="7030A0"/>
          </a:solidFill>
        </p:spPr>
        <p:txBody>
          <a:bodyPr wrap="square" rtlCol="0">
            <a:spAutoFit/>
          </a:bodyPr>
          <a:lstStyle/>
          <a:p>
            <a:pPr algn="ctr"/>
            <a:r>
              <a:rPr lang="en-IN" b="1" dirty="0">
                <a:solidFill>
                  <a:schemeClr val="bg1"/>
                </a:solidFill>
              </a:rPr>
              <a:t>11111111</a:t>
            </a:r>
          </a:p>
        </p:txBody>
      </p:sp>
      <p:sp>
        <p:nvSpPr>
          <p:cNvPr id="15" name="TextBox 14">
            <a:extLst>
              <a:ext uri="{FF2B5EF4-FFF2-40B4-BE49-F238E27FC236}">
                <a16:creationId xmlns:a16="http://schemas.microsoft.com/office/drawing/2014/main" id="{762CDA01-8CA2-F58B-740D-FF43C9232ECB}"/>
              </a:ext>
            </a:extLst>
          </p:cNvPr>
          <p:cNvSpPr txBox="1"/>
          <p:nvPr/>
        </p:nvSpPr>
        <p:spPr>
          <a:xfrm>
            <a:off x="7140537" y="3561783"/>
            <a:ext cx="2260314" cy="369332"/>
          </a:xfrm>
          <a:prstGeom prst="rect">
            <a:avLst/>
          </a:prstGeom>
          <a:solidFill>
            <a:srgbClr val="7030A0"/>
          </a:solidFill>
        </p:spPr>
        <p:txBody>
          <a:bodyPr wrap="square" rtlCol="0">
            <a:spAutoFit/>
          </a:bodyPr>
          <a:lstStyle/>
          <a:p>
            <a:pPr algn="ctr"/>
            <a:r>
              <a:rPr lang="en-IN" b="1" dirty="0">
                <a:solidFill>
                  <a:schemeClr val="bg1"/>
                </a:solidFill>
              </a:rPr>
              <a:t>10111111</a:t>
            </a:r>
          </a:p>
        </p:txBody>
      </p:sp>
      <p:sp>
        <p:nvSpPr>
          <p:cNvPr id="16" name="TextBox 15">
            <a:extLst>
              <a:ext uri="{FF2B5EF4-FFF2-40B4-BE49-F238E27FC236}">
                <a16:creationId xmlns:a16="http://schemas.microsoft.com/office/drawing/2014/main" id="{2B5168B9-A185-085F-BBA3-61E3FB63E559}"/>
              </a:ext>
            </a:extLst>
          </p:cNvPr>
          <p:cNvSpPr txBox="1"/>
          <p:nvPr/>
        </p:nvSpPr>
        <p:spPr>
          <a:xfrm>
            <a:off x="9613187" y="3059668"/>
            <a:ext cx="2260314" cy="369332"/>
          </a:xfrm>
          <a:prstGeom prst="rect">
            <a:avLst/>
          </a:prstGeom>
          <a:solidFill>
            <a:schemeClr val="accent2">
              <a:lumMod val="40000"/>
              <a:lumOff val="60000"/>
            </a:schemeClr>
          </a:solidFill>
        </p:spPr>
        <p:txBody>
          <a:bodyPr wrap="square" rtlCol="0">
            <a:spAutoFit/>
          </a:bodyPr>
          <a:lstStyle/>
          <a:p>
            <a:pPr algn="ctr"/>
            <a:r>
              <a:rPr lang="en-IN" b="1" dirty="0"/>
              <a:t>+65</a:t>
            </a:r>
          </a:p>
        </p:txBody>
      </p:sp>
      <p:sp>
        <p:nvSpPr>
          <p:cNvPr id="17" name="TextBox 16">
            <a:extLst>
              <a:ext uri="{FF2B5EF4-FFF2-40B4-BE49-F238E27FC236}">
                <a16:creationId xmlns:a16="http://schemas.microsoft.com/office/drawing/2014/main" id="{4F081CEA-EC8B-FD16-6873-B1F62428BF4C}"/>
              </a:ext>
            </a:extLst>
          </p:cNvPr>
          <p:cNvSpPr txBox="1"/>
          <p:nvPr/>
        </p:nvSpPr>
        <p:spPr>
          <a:xfrm>
            <a:off x="9602913" y="3584072"/>
            <a:ext cx="2260314" cy="369332"/>
          </a:xfrm>
          <a:prstGeom prst="rect">
            <a:avLst/>
          </a:prstGeom>
          <a:solidFill>
            <a:schemeClr val="accent2">
              <a:lumMod val="40000"/>
              <a:lumOff val="60000"/>
            </a:schemeClr>
          </a:solidFill>
        </p:spPr>
        <p:txBody>
          <a:bodyPr wrap="square" rtlCol="0">
            <a:spAutoFit/>
          </a:bodyPr>
          <a:lstStyle/>
          <a:p>
            <a:pPr algn="ctr"/>
            <a:r>
              <a:rPr lang="en-IN" b="1" dirty="0"/>
              <a:t>-65</a:t>
            </a:r>
          </a:p>
        </p:txBody>
      </p:sp>
    </p:spTree>
    <p:extLst>
      <p:ext uri="{BB962C8B-B14F-4D97-AF65-F5344CB8AC3E}">
        <p14:creationId xmlns:p14="http://schemas.microsoft.com/office/powerpoint/2010/main" val="349327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B580-1F04-D0A2-A68C-8FBAB231D4DF}"/>
              </a:ext>
            </a:extLst>
          </p:cNvPr>
          <p:cNvSpPr>
            <a:spLocks noGrp="1"/>
          </p:cNvSpPr>
          <p:nvPr>
            <p:ph type="title"/>
          </p:nvPr>
        </p:nvSpPr>
        <p:spPr/>
        <p:txBody>
          <a:bodyPr/>
          <a:lstStyle/>
          <a:p>
            <a:r>
              <a:rPr lang="en-IN" dirty="0"/>
              <a:t>Sign-Magnitude Numbers Example</a:t>
            </a:r>
          </a:p>
        </p:txBody>
      </p:sp>
      <p:graphicFrame>
        <p:nvGraphicFramePr>
          <p:cNvPr id="4" name="Content Placeholder 3">
            <a:extLst>
              <a:ext uri="{FF2B5EF4-FFF2-40B4-BE49-F238E27FC236}">
                <a16:creationId xmlns:a16="http://schemas.microsoft.com/office/drawing/2014/main" id="{B9E2428B-62BF-8ABF-EF49-41D645E222A5}"/>
              </a:ext>
            </a:extLst>
          </p:cNvPr>
          <p:cNvGraphicFramePr>
            <a:graphicFrameLocks noGrp="1"/>
          </p:cNvGraphicFramePr>
          <p:nvPr>
            <p:ph idx="1"/>
          </p:nvPr>
        </p:nvGraphicFramePr>
        <p:xfrm>
          <a:off x="838200" y="1825625"/>
          <a:ext cx="10515600" cy="2590800"/>
        </p:xfrm>
        <a:graphic>
          <a:graphicData uri="http://schemas.openxmlformats.org/drawingml/2006/table">
            <a:tbl>
              <a:tblPr firstRow="1" bandRow="1">
                <a:tableStyleId>{21E4AEA4-8DFA-4A89-87EB-49C32662AFE0}</a:tableStyleId>
              </a:tblPr>
              <a:tblGrid>
                <a:gridCol w="2634465">
                  <a:extLst>
                    <a:ext uri="{9D8B030D-6E8A-4147-A177-3AD203B41FA5}">
                      <a16:colId xmlns:a16="http://schemas.microsoft.com/office/drawing/2014/main" val="4042867136"/>
                    </a:ext>
                  </a:extLst>
                </a:gridCol>
                <a:gridCol w="7881135">
                  <a:extLst>
                    <a:ext uri="{9D8B030D-6E8A-4147-A177-3AD203B41FA5}">
                      <a16:colId xmlns:a16="http://schemas.microsoft.com/office/drawing/2014/main" val="3805920307"/>
                    </a:ext>
                  </a:extLst>
                </a:gridCol>
              </a:tblGrid>
              <a:tr h="370840">
                <a:tc>
                  <a:txBody>
                    <a:bodyPr/>
                    <a:lstStyle/>
                    <a:p>
                      <a:r>
                        <a:rPr lang="en-IN" sz="2800" dirty="0"/>
                        <a:t>Decimal number</a:t>
                      </a:r>
                    </a:p>
                  </a:txBody>
                  <a:tcPr/>
                </a:tc>
                <a:tc>
                  <a:txBody>
                    <a:bodyPr/>
                    <a:lstStyle/>
                    <a:p>
                      <a:r>
                        <a:rPr lang="en-IN" sz="2800" dirty="0"/>
                        <a:t>Binary Signed-Magnitude Representation</a:t>
                      </a:r>
                    </a:p>
                  </a:txBody>
                  <a:tcPr/>
                </a:tc>
                <a:extLst>
                  <a:ext uri="{0D108BD9-81ED-4DB2-BD59-A6C34878D82A}">
                    <a16:rowId xmlns:a16="http://schemas.microsoft.com/office/drawing/2014/main" val="1903761525"/>
                  </a:ext>
                </a:extLst>
              </a:tr>
              <a:tr h="370840">
                <a:tc>
                  <a:txBody>
                    <a:bodyPr/>
                    <a:lstStyle/>
                    <a:p>
                      <a:r>
                        <a:rPr lang="en-IN" sz="2800" dirty="0"/>
                        <a:t>+7</a:t>
                      </a:r>
                    </a:p>
                  </a:txBody>
                  <a:tcPr/>
                </a:tc>
                <a:tc>
                  <a:txBody>
                    <a:bodyPr/>
                    <a:lstStyle/>
                    <a:p>
                      <a:r>
                        <a:rPr lang="en-IN" sz="2800" dirty="0"/>
                        <a:t>0000    0000    0000    0111</a:t>
                      </a:r>
                    </a:p>
                  </a:txBody>
                  <a:tcPr/>
                </a:tc>
                <a:extLst>
                  <a:ext uri="{0D108BD9-81ED-4DB2-BD59-A6C34878D82A}">
                    <a16:rowId xmlns:a16="http://schemas.microsoft.com/office/drawing/2014/main" val="3457252583"/>
                  </a:ext>
                </a:extLst>
              </a:tr>
              <a:tr h="370840">
                <a:tc>
                  <a:txBody>
                    <a:bodyPr/>
                    <a:lstStyle/>
                    <a:p>
                      <a:r>
                        <a:rPr lang="en-IN" sz="28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1000    0000    0000    0111</a:t>
                      </a:r>
                    </a:p>
                  </a:txBody>
                  <a:tcPr/>
                </a:tc>
                <a:extLst>
                  <a:ext uri="{0D108BD9-81ED-4DB2-BD59-A6C34878D82A}">
                    <a16:rowId xmlns:a16="http://schemas.microsoft.com/office/drawing/2014/main" val="3463428957"/>
                  </a:ext>
                </a:extLst>
              </a:tr>
              <a:tr h="370840">
                <a:tc>
                  <a:txBody>
                    <a:bodyPr/>
                    <a:lstStyle/>
                    <a:p>
                      <a:r>
                        <a:rPr lang="en-IN" sz="2800" dirty="0"/>
                        <a:t>+25</a:t>
                      </a:r>
                    </a:p>
                  </a:txBody>
                  <a:tcPr/>
                </a:tc>
                <a:tc>
                  <a:txBody>
                    <a:bodyPr/>
                    <a:lstStyle/>
                    <a:p>
                      <a:r>
                        <a:rPr lang="en-IN" sz="2800" dirty="0"/>
                        <a:t>0000    0000    0001    1001</a:t>
                      </a:r>
                    </a:p>
                  </a:txBody>
                  <a:tcPr/>
                </a:tc>
                <a:extLst>
                  <a:ext uri="{0D108BD9-81ED-4DB2-BD59-A6C34878D82A}">
                    <a16:rowId xmlns:a16="http://schemas.microsoft.com/office/drawing/2014/main" val="4060114792"/>
                  </a:ext>
                </a:extLst>
              </a:tr>
              <a:tr h="370840">
                <a:tc>
                  <a:txBody>
                    <a:bodyPr/>
                    <a:lstStyle/>
                    <a:p>
                      <a:r>
                        <a:rPr lang="en-IN" sz="2800" dirty="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1000    0000    0001    1001</a:t>
                      </a:r>
                    </a:p>
                  </a:txBody>
                  <a:tcPr/>
                </a:tc>
                <a:extLst>
                  <a:ext uri="{0D108BD9-81ED-4DB2-BD59-A6C34878D82A}">
                    <a16:rowId xmlns:a16="http://schemas.microsoft.com/office/drawing/2014/main" val="1213024264"/>
                  </a:ext>
                </a:extLst>
              </a:tr>
            </a:tbl>
          </a:graphicData>
        </a:graphic>
      </p:graphicFrame>
    </p:spTree>
    <p:extLst>
      <p:ext uri="{BB962C8B-B14F-4D97-AF65-F5344CB8AC3E}">
        <p14:creationId xmlns:p14="http://schemas.microsoft.com/office/powerpoint/2010/main" val="375449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922B-F614-72C6-EFD5-FCA0A6FA0329}"/>
              </a:ext>
            </a:extLst>
          </p:cNvPr>
          <p:cNvSpPr>
            <a:spLocks noGrp="1"/>
          </p:cNvSpPr>
          <p:nvPr>
            <p:ph type="title"/>
          </p:nvPr>
        </p:nvSpPr>
        <p:spPr/>
        <p:txBody>
          <a:bodyPr/>
          <a:lstStyle/>
          <a:p>
            <a:r>
              <a:rPr lang="en-IN" dirty="0"/>
              <a:t>2’s Complement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AE630E-BB91-C75D-67F1-0402D21179FA}"/>
                  </a:ext>
                </a:extLst>
              </p:cNvPr>
              <p:cNvSpPr>
                <a:spLocks noGrp="1"/>
              </p:cNvSpPr>
              <p:nvPr>
                <p:ph idx="1"/>
              </p:nvPr>
            </p:nvSpPr>
            <p:spPr/>
            <p:txBody>
              <a:bodyPr>
                <a:normAutofit/>
              </a:bodyPr>
              <a:lstStyle/>
              <a:p>
                <a:r>
                  <a:rPr lang="en-IN" dirty="0"/>
                  <a:t>Sign-magnitude numbers: Easy to understand</a:t>
                </a:r>
              </a:p>
              <a:p>
                <a:r>
                  <a:rPr lang="en-IN" dirty="0"/>
                  <a:t>Problems:</a:t>
                </a:r>
              </a:p>
              <a:p>
                <a:pPr lvl="1"/>
                <a:r>
                  <a:rPr lang="en-IN" dirty="0"/>
                  <a:t>Need separate hardware for addition and subtraction</a:t>
                </a:r>
              </a:p>
              <a:p>
                <a:pPr lvl="1"/>
                <a:r>
                  <a:rPr lang="en-IN" dirty="0"/>
                  <a:t>Have two zeroes (e.g. 000 is +0 and 100 is -0)!</a:t>
                </a:r>
              </a:p>
              <a:p>
                <a:r>
                  <a:rPr lang="en-IN" dirty="0"/>
                  <a:t>Solution: </a:t>
                </a:r>
                <a:r>
                  <a:rPr lang="en-IN" b="1" dirty="0"/>
                  <a:t>Complement</a:t>
                </a:r>
                <a:endParaRPr lang="en-IN" dirty="0"/>
              </a:p>
              <a:p>
                <a:r>
                  <a:rPr lang="en-IN" dirty="0"/>
                  <a:t>Suppose A = 0111 then </a:t>
                </a:r>
                <a14:m>
                  <m:oMath xmlns:m="http://schemas.openxmlformats.org/officeDocument/2006/math">
                    <m:acc>
                      <m:accPr>
                        <m:chr m:val="̅"/>
                        <m:ctrlPr>
                          <a:rPr lang="en-IN" dirty="0" smtClean="0">
                            <a:solidFill>
                              <a:srgbClr val="836967"/>
                            </a:solidFill>
                            <a:latin typeface="Cambria Math" panose="02040503050406030204" pitchFamily="18" charset="0"/>
                          </a:rPr>
                        </m:ctrlPr>
                      </m:accPr>
                      <m:e>
                        <m:r>
                          <a:rPr lang="en-IN" i="1" dirty="0">
                            <a:latin typeface="Cambria Math" panose="02040503050406030204" pitchFamily="18" charset="0"/>
                          </a:rPr>
                          <m:t>𝐴</m:t>
                        </m:r>
                      </m:e>
                    </m:acc>
                  </m:oMath>
                </a14:m>
                <a:r>
                  <a:rPr lang="en-IN" dirty="0"/>
                  <a:t> = 1000 (</a:t>
                </a:r>
                <a:r>
                  <a:rPr lang="en-IN" b="1" dirty="0"/>
                  <a:t>1’s complement</a:t>
                </a:r>
                <a:r>
                  <a:rPr lang="en-IN" dirty="0"/>
                  <a:t>)</a:t>
                </a:r>
              </a:p>
              <a:p>
                <a:r>
                  <a:rPr lang="en-IN" b="1" dirty="0"/>
                  <a:t>2’s complement</a:t>
                </a:r>
                <a:r>
                  <a:rPr lang="en-IN" dirty="0"/>
                  <a:t> = 1’s complement of a number + 1</a:t>
                </a:r>
              </a:p>
              <a:p>
                <a:r>
                  <a:rPr lang="en-IN" dirty="0"/>
                  <a:t>So, </a:t>
                </a:r>
                <a14:m>
                  <m:oMath xmlns:m="http://schemas.openxmlformats.org/officeDocument/2006/math">
                    <m:sSup>
                      <m:sSupPr>
                        <m:ctrlPr>
                          <a:rPr lang="en-IN" dirty="0" smtClean="0">
                            <a:solidFill>
                              <a:srgbClr val="836967"/>
                            </a:solidFill>
                            <a:latin typeface="Cambria Math" panose="02040503050406030204" pitchFamily="18" charset="0"/>
                          </a:rPr>
                        </m:ctrlPr>
                      </m:sSupPr>
                      <m:e>
                        <m:r>
                          <a:rPr lang="en-IN" i="1" dirty="0">
                            <a:latin typeface="Cambria Math" panose="02040503050406030204" pitchFamily="18" charset="0"/>
                          </a:rPr>
                          <m:t>𝐴</m:t>
                        </m:r>
                      </m:e>
                      <m:sup>
                        <m:r>
                          <a:rPr lang="en-IN" i="0" dirty="0">
                            <a:latin typeface="Cambria Math" panose="02040503050406030204" pitchFamily="18" charset="0"/>
                          </a:rPr>
                          <m:t>′</m:t>
                        </m:r>
                      </m:sup>
                    </m:sSup>
                  </m:oMath>
                </a14:m>
                <a:r>
                  <a:rPr lang="en-IN" dirty="0"/>
                  <a:t> (</a:t>
                </a:r>
                <a:r>
                  <a:rPr lang="en-IN" b="1" dirty="0"/>
                  <a:t>2’s complement</a:t>
                </a:r>
                <a:r>
                  <a:rPr lang="en-IN" dirty="0"/>
                  <a:t>) = 1000 + 1 = 1001</a:t>
                </a:r>
              </a:p>
            </p:txBody>
          </p:sp>
        </mc:Choice>
        <mc:Fallback>
          <p:sp>
            <p:nvSpPr>
              <p:cNvPr id="3" name="Content Placeholder 2">
                <a:extLst>
                  <a:ext uri="{FF2B5EF4-FFF2-40B4-BE49-F238E27FC236}">
                    <a16:creationId xmlns:a16="http://schemas.microsoft.com/office/drawing/2014/main" id="{98AE630E-BB91-C75D-67F1-0402D21179F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1678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6BF1-349B-1A54-2B87-46E0FFE00468}"/>
              </a:ext>
            </a:extLst>
          </p:cNvPr>
          <p:cNvSpPr>
            <a:spLocks noGrp="1"/>
          </p:cNvSpPr>
          <p:nvPr>
            <p:ph type="title"/>
          </p:nvPr>
        </p:nvSpPr>
        <p:spPr/>
        <p:txBody>
          <a:bodyPr/>
          <a:lstStyle/>
          <a:p>
            <a:r>
              <a:rPr lang="en-IN" dirty="0"/>
              <a:t>Calculate 2’s Complement</a:t>
            </a:r>
          </a:p>
        </p:txBody>
      </p:sp>
      <p:sp>
        <p:nvSpPr>
          <p:cNvPr id="3" name="Content Placeholder 2">
            <a:extLst>
              <a:ext uri="{FF2B5EF4-FFF2-40B4-BE49-F238E27FC236}">
                <a16:creationId xmlns:a16="http://schemas.microsoft.com/office/drawing/2014/main" id="{28C3CB19-5438-09C2-FD27-486CCCFC4949}"/>
              </a:ext>
            </a:extLst>
          </p:cNvPr>
          <p:cNvSpPr>
            <a:spLocks noGrp="1"/>
          </p:cNvSpPr>
          <p:nvPr>
            <p:ph idx="1"/>
          </p:nvPr>
        </p:nvSpPr>
        <p:spPr/>
        <p:txBody>
          <a:bodyPr/>
          <a:lstStyle/>
          <a:p>
            <a:r>
              <a:rPr lang="en-IN" dirty="0"/>
              <a:t>Calculate 2’s complement of the following numbers:</a:t>
            </a:r>
          </a:p>
          <a:p>
            <a:r>
              <a:rPr lang="en-IN" dirty="0"/>
              <a:t>0110</a:t>
            </a:r>
          </a:p>
          <a:p>
            <a:r>
              <a:rPr lang="en-IN" dirty="0"/>
              <a:t>0001</a:t>
            </a:r>
          </a:p>
          <a:p>
            <a:r>
              <a:rPr lang="en-IN" dirty="0"/>
              <a:t>1000</a:t>
            </a:r>
          </a:p>
          <a:p>
            <a:r>
              <a:rPr lang="en-IN" dirty="0"/>
              <a:t>1001</a:t>
            </a:r>
          </a:p>
        </p:txBody>
      </p:sp>
    </p:spTree>
    <p:extLst>
      <p:ext uri="{BB962C8B-B14F-4D97-AF65-F5344CB8AC3E}">
        <p14:creationId xmlns:p14="http://schemas.microsoft.com/office/powerpoint/2010/main" val="367806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A6AA-DFBC-3EEB-0710-FA6411939318}"/>
              </a:ext>
            </a:extLst>
          </p:cNvPr>
          <p:cNvSpPr>
            <a:spLocks noGrp="1"/>
          </p:cNvSpPr>
          <p:nvPr>
            <p:ph type="title"/>
          </p:nvPr>
        </p:nvSpPr>
        <p:spPr/>
        <p:txBody>
          <a:bodyPr/>
          <a:lstStyle/>
          <a:p>
            <a:r>
              <a:rPr lang="en-IN" dirty="0"/>
              <a:t>2’s Complement Representation</a:t>
            </a:r>
          </a:p>
        </p:txBody>
      </p:sp>
      <p:sp>
        <p:nvSpPr>
          <p:cNvPr id="3" name="Content Placeholder 2">
            <a:extLst>
              <a:ext uri="{FF2B5EF4-FFF2-40B4-BE49-F238E27FC236}">
                <a16:creationId xmlns:a16="http://schemas.microsoft.com/office/drawing/2014/main" id="{18104BDD-714B-339F-0A4C-E8FDEA98782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65AD05-852E-C8FF-5B28-B3B25DE35D91}"/>
              </a:ext>
            </a:extLst>
          </p:cNvPr>
          <p:cNvPicPr>
            <a:picLocks noChangeAspect="1"/>
          </p:cNvPicPr>
          <p:nvPr/>
        </p:nvPicPr>
        <p:blipFill>
          <a:blip r:embed="rId2"/>
          <a:stretch>
            <a:fillRect/>
          </a:stretch>
        </p:blipFill>
        <p:spPr>
          <a:xfrm>
            <a:off x="3522767" y="1276628"/>
            <a:ext cx="5374653" cy="5581372"/>
          </a:xfrm>
          <a:prstGeom prst="rect">
            <a:avLst/>
          </a:prstGeom>
        </p:spPr>
      </p:pic>
    </p:spTree>
    <p:extLst>
      <p:ext uri="{BB962C8B-B14F-4D97-AF65-F5344CB8AC3E}">
        <p14:creationId xmlns:p14="http://schemas.microsoft.com/office/powerpoint/2010/main" val="416292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E0C-6FDD-37B4-A959-ECA1110E2485}"/>
              </a:ext>
            </a:extLst>
          </p:cNvPr>
          <p:cNvSpPr>
            <a:spLocks noGrp="1"/>
          </p:cNvSpPr>
          <p:nvPr>
            <p:ph type="title"/>
          </p:nvPr>
        </p:nvSpPr>
        <p:spPr/>
        <p:txBody>
          <a:bodyPr/>
          <a:lstStyle/>
          <a:p>
            <a:r>
              <a:rPr lang="en-IN" dirty="0"/>
              <a:t>2’s Complement: Important Point</a:t>
            </a:r>
          </a:p>
        </p:txBody>
      </p:sp>
      <p:sp>
        <p:nvSpPr>
          <p:cNvPr id="3" name="Content Placeholder 2">
            <a:extLst>
              <a:ext uri="{FF2B5EF4-FFF2-40B4-BE49-F238E27FC236}">
                <a16:creationId xmlns:a16="http://schemas.microsoft.com/office/drawing/2014/main" id="{C5F1455F-E9F3-DE66-4B75-B61078271128}"/>
              </a:ext>
            </a:extLst>
          </p:cNvPr>
          <p:cNvSpPr>
            <a:spLocks noGrp="1"/>
          </p:cNvSpPr>
          <p:nvPr>
            <p:ph idx="1"/>
          </p:nvPr>
        </p:nvSpPr>
        <p:spPr/>
        <p:txBody>
          <a:bodyPr>
            <a:normAutofit fontScale="92500" lnSpcReduction="10000"/>
          </a:bodyPr>
          <a:lstStyle/>
          <a:p>
            <a:r>
              <a:rPr lang="en-IN" dirty="0"/>
              <a:t>If we take the 2’s complement of a number twice, we get the original number</a:t>
            </a:r>
          </a:p>
          <a:p>
            <a:r>
              <a:rPr lang="en-IN" dirty="0"/>
              <a:t>Example:</a:t>
            </a:r>
          </a:p>
          <a:p>
            <a:r>
              <a:rPr lang="en-IN" dirty="0"/>
              <a:t>A = </a:t>
            </a:r>
            <a:r>
              <a:rPr lang="en-IN" dirty="0">
                <a:solidFill>
                  <a:srgbClr val="FF0000"/>
                </a:solidFill>
              </a:rPr>
              <a:t>0111</a:t>
            </a:r>
          </a:p>
          <a:p>
            <a:r>
              <a:rPr lang="en-IN" i="0" dirty="0">
                <a:solidFill>
                  <a:srgbClr val="202122"/>
                </a:solidFill>
                <a:effectLst/>
              </a:rPr>
              <a:t>Ā = 1000</a:t>
            </a:r>
          </a:p>
          <a:p>
            <a:r>
              <a:rPr lang="en-IN" dirty="0">
                <a:solidFill>
                  <a:srgbClr val="202122"/>
                </a:solidFill>
              </a:rPr>
              <a:t>A’ = 1000 + 1 = </a:t>
            </a:r>
            <a:r>
              <a:rPr lang="en-IN" dirty="0">
                <a:solidFill>
                  <a:srgbClr val="00B0F0"/>
                </a:solidFill>
              </a:rPr>
              <a:t>1001</a:t>
            </a:r>
          </a:p>
          <a:p>
            <a:r>
              <a:rPr lang="en-IN" dirty="0"/>
              <a:t>So we now start with A = </a:t>
            </a:r>
            <a:r>
              <a:rPr lang="en-IN" dirty="0">
                <a:solidFill>
                  <a:srgbClr val="00B0F0"/>
                </a:solidFill>
              </a:rPr>
              <a:t>1001</a:t>
            </a:r>
            <a:endParaRPr lang="en-IN" dirty="0"/>
          </a:p>
          <a:p>
            <a:r>
              <a:rPr lang="en-IN" i="0" dirty="0">
                <a:solidFill>
                  <a:srgbClr val="202122"/>
                </a:solidFill>
                <a:effectLst/>
              </a:rPr>
              <a:t>Ā = 0110</a:t>
            </a:r>
          </a:p>
          <a:p>
            <a:r>
              <a:rPr lang="en-IN" dirty="0">
                <a:solidFill>
                  <a:srgbClr val="202122"/>
                </a:solidFill>
              </a:rPr>
              <a:t>A’ = 0110 + 1 = </a:t>
            </a:r>
            <a:r>
              <a:rPr lang="en-IN" dirty="0">
                <a:solidFill>
                  <a:srgbClr val="FF0000"/>
                </a:solidFill>
              </a:rPr>
              <a:t>0111</a:t>
            </a:r>
            <a:r>
              <a:rPr lang="en-IN" dirty="0">
                <a:solidFill>
                  <a:srgbClr val="202122"/>
                </a:solidFill>
              </a:rPr>
              <a:t>, which was our original number</a:t>
            </a:r>
          </a:p>
          <a:p>
            <a:r>
              <a:rPr lang="en-IN" dirty="0">
                <a:solidFill>
                  <a:srgbClr val="202122"/>
                </a:solidFill>
              </a:rPr>
              <a:t>So, we can say that A’’ = A</a:t>
            </a:r>
            <a:endParaRPr lang="en-IN" dirty="0"/>
          </a:p>
          <a:p>
            <a:endParaRPr lang="en-IN" i="0" dirty="0">
              <a:solidFill>
                <a:srgbClr val="202122"/>
              </a:solidFill>
              <a:effectLst/>
            </a:endParaRPr>
          </a:p>
          <a:p>
            <a:endParaRPr lang="en-IN" dirty="0"/>
          </a:p>
          <a:p>
            <a:endParaRPr lang="en-IN" dirty="0"/>
          </a:p>
        </p:txBody>
      </p:sp>
    </p:spTree>
    <p:extLst>
      <p:ext uri="{BB962C8B-B14F-4D97-AF65-F5344CB8AC3E}">
        <p14:creationId xmlns:p14="http://schemas.microsoft.com/office/powerpoint/2010/main" val="420175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B571-240B-7078-D206-28EABF12E0E6}"/>
              </a:ext>
            </a:extLst>
          </p:cNvPr>
          <p:cNvSpPr>
            <a:spLocks noGrp="1"/>
          </p:cNvSpPr>
          <p:nvPr>
            <p:ph type="title"/>
          </p:nvPr>
        </p:nvSpPr>
        <p:spPr/>
        <p:txBody>
          <a:bodyPr/>
          <a:lstStyle/>
          <a:p>
            <a:r>
              <a:rPr lang="en-IN" dirty="0"/>
              <a:t>Sample Binary Odometer with Negative and Positive Numbers</a:t>
            </a:r>
          </a:p>
        </p:txBody>
      </p:sp>
      <p:sp>
        <p:nvSpPr>
          <p:cNvPr id="3" name="Content Placeholder 2">
            <a:extLst>
              <a:ext uri="{FF2B5EF4-FFF2-40B4-BE49-F238E27FC236}">
                <a16:creationId xmlns:a16="http://schemas.microsoft.com/office/drawing/2014/main" id="{159B32CA-51C8-62D8-83B5-0D17A6B6BB07}"/>
              </a:ext>
            </a:extLst>
          </p:cNvPr>
          <p:cNvSpPr>
            <a:spLocks noGrp="1"/>
          </p:cNvSpPr>
          <p:nvPr>
            <p:ph idx="1"/>
          </p:nvPr>
        </p:nvSpPr>
        <p:spPr/>
        <p:txBody>
          <a:bodyPr/>
          <a:lstStyle/>
          <a:p>
            <a:r>
              <a:rPr lang="en-IN" dirty="0"/>
              <a:t>1101</a:t>
            </a:r>
          </a:p>
          <a:p>
            <a:r>
              <a:rPr lang="en-IN" dirty="0"/>
              <a:t>1110</a:t>
            </a:r>
          </a:p>
          <a:p>
            <a:r>
              <a:rPr lang="en-IN" dirty="0"/>
              <a:t>1111</a:t>
            </a:r>
          </a:p>
          <a:p>
            <a:r>
              <a:rPr lang="en-IN" dirty="0">
                <a:solidFill>
                  <a:srgbClr val="FF0000"/>
                </a:solidFill>
              </a:rPr>
              <a:t>0000</a:t>
            </a:r>
          </a:p>
          <a:p>
            <a:r>
              <a:rPr lang="en-IN" dirty="0"/>
              <a:t>0001</a:t>
            </a:r>
          </a:p>
          <a:p>
            <a:r>
              <a:rPr lang="en-IN" dirty="0"/>
              <a:t>0010</a:t>
            </a:r>
          </a:p>
          <a:p>
            <a:r>
              <a:rPr lang="en-IN" dirty="0"/>
              <a:t>0011</a:t>
            </a:r>
          </a:p>
        </p:txBody>
      </p:sp>
      <p:sp>
        <p:nvSpPr>
          <p:cNvPr id="4" name="Right Brace 3">
            <a:extLst>
              <a:ext uri="{FF2B5EF4-FFF2-40B4-BE49-F238E27FC236}">
                <a16:creationId xmlns:a16="http://schemas.microsoft.com/office/drawing/2014/main" id="{C53A5126-8577-39C1-6661-D1AEBC6A27DC}"/>
              </a:ext>
            </a:extLst>
          </p:cNvPr>
          <p:cNvSpPr/>
          <p:nvPr/>
        </p:nvSpPr>
        <p:spPr>
          <a:xfrm>
            <a:off x="1921267" y="1869897"/>
            <a:ext cx="318499" cy="1325563"/>
          </a:xfrm>
          <a:prstGeom prst="rightBrace">
            <a:avLst/>
          </a:prstGeom>
          <a:ln>
            <a:solidFill>
              <a:srgbClr val="7030A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5" name="Right Brace 4">
            <a:extLst>
              <a:ext uri="{FF2B5EF4-FFF2-40B4-BE49-F238E27FC236}">
                <a16:creationId xmlns:a16="http://schemas.microsoft.com/office/drawing/2014/main" id="{8D8AA9CD-BE7F-F203-FFC8-B214739A0A8D}"/>
              </a:ext>
            </a:extLst>
          </p:cNvPr>
          <p:cNvSpPr/>
          <p:nvPr/>
        </p:nvSpPr>
        <p:spPr>
          <a:xfrm>
            <a:off x="1921267" y="3947230"/>
            <a:ext cx="318499" cy="1325563"/>
          </a:xfrm>
          <a:prstGeom prst="rightBrace">
            <a:avLst/>
          </a:prstGeom>
          <a:ln>
            <a:solidFill>
              <a:srgbClr val="7030A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97C4F3D1-EBF6-557F-EAA6-E17F944B13D9}"/>
              </a:ext>
            </a:extLst>
          </p:cNvPr>
          <p:cNvSpPr txBox="1"/>
          <p:nvPr/>
        </p:nvSpPr>
        <p:spPr>
          <a:xfrm>
            <a:off x="2784297" y="2137025"/>
            <a:ext cx="1684961" cy="646331"/>
          </a:xfrm>
          <a:prstGeom prst="rect">
            <a:avLst/>
          </a:prstGeom>
          <a:solidFill>
            <a:schemeClr val="accent2">
              <a:lumMod val="20000"/>
              <a:lumOff val="80000"/>
            </a:schemeClr>
          </a:solidFill>
        </p:spPr>
        <p:txBody>
          <a:bodyPr wrap="square" rtlCol="0">
            <a:spAutoFit/>
          </a:bodyPr>
          <a:lstStyle/>
          <a:p>
            <a:pPr algn="ctr"/>
            <a:r>
              <a:rPr lang="en-IN" b="1" dirty="0"/>
              <a:t>Negative numbers</a:t>
            </a:r>
          </a:p>
        </p:txBody>
      </p:sp>
      <p:sp>
        <p:nvSpPr>
          <p:cNvPr id="7" name="TextBox 6">
            <a:extLst>
              <a:ext uri="{FF2B5EF4-FFF2-40B4-BE49-F238E27FC236}">
                <a16:creationId xmlns:a16="http://schemas.microsoft.com/office/drawing/2014/main" id="{8636D869-3021-687A-C317-5D6D0E84DD11}"/>
              </a:ext>
            </a:extLst>
          </p:cNvPr>
          <p:cNvSpPr txBox="1"/>
          <p:nvPr/>
        </p:nvSpPr>
        <p:spPr>
          <a:xfrm>
            <a:off x="2784296" y="4286845"/>
            <a:ext cx="1684961" cy="646331"/>
          </a:xfrm>
          <a:prstGeom prst="rect">
            <a:avLst/>
          </a:prstGeom>
          <a:solidFill>
            <a:schemeClr val="accent2">
              <a:lumMod val="20000"/>
              <a:lumOff val="80000"/>
            </a:schemeClr>
          </a:solidFill>
        </p:spPr>
        <p:txBody>
          <a:bodyPr wrap="square" rtlCol="0">
            <a:spAutoFit/>
          </a:bodyPr>
          <a:lstStyle/>
          <a:p>
            <a:pPr algn="ctr"/>
            <a:r>
              <a:rPr lang="en-IN" b="1" dirty="0"/>
              <a:t>Positive numbers</a:t>
            </a:r>
          </a:p>
        </p:txBody>
      </p:sp>
      <p:sp>
        <p:nvSpPr>
          <p:cNvPr id="8" name="TextBox 7">
            <a:extLst>
              <a:ext uri="{FF2B5EF4-FFF2-40B4-BE49-F238E27FC236}">
                <a16:creationId xmlns:a16="http://schemas.microsoft.com/office/drawing/2014/main" id="{E587BE31-ACD3-2937-DE27-7AD7B393D5CA}"/>
              </a:ext>
            </a:extLst>
          </p:cNvPr>
          <p:cNvSpPr txBox="1"/>
          <p:nvPr/>
        </p:nvSpPr>
        <p:spPr>
          <a:xfrm>
            <a:off x="6585306" y="1410920"/>
            <a:ext cx="4284752" cy="3416320"/>
          </a:xfrm>
          <a:prstGeom prst="rect">
            <a:avLst/>
          </a:prstGeom>
          <a:solidFill>
            <a:srgbClr val="7030A0"/>
          </a:solidFill>
        </p:spPr>
        <p:txBody>
          <a:bodyPr wrap="square" rtlCol="0">
            <a:spAutoFit/>
          </a:bodyPr>
          <a:lstStyle/>
          <a:p>
            <a:pPr algn="ctr"/>
            <a:r>
              <a:rPr lang="en-IN" b="1" dirty="0">
                <a:solidFill>
                  <a:schemeClr val="bg1"/>
                </a:solidFill>
              </a:rPr>
              <a:t>Double complement logic</a:t>
            </a:r>
          </a:p>
          <a:p>
            <a:endParaRPr lang="en-IN" dirty="0">
              <a:solidFill>
                <a:schemeClr val="bg1"/>
              </a:solidFill>
            </a:endParaRPr>
          </a:p>
          <a:p>
            <a:r>
              <a:rPr lang="en-IN" dirty="0">
                <a:solidFill>
                  <a:schemeClr val="bg1"/>
                </a:solidFill>
              </a:rPr>
              <a:t>Consider a positive number 0010 in binary, i.e. 2 in decimal</a:t>
            </a:r>
          </a:p>
          <a:p>
            <a:endParaRPr lang="en-IN" dirty="0">
              <a:solidFill>
                <a:schemeClr val="bg1"/>
              </a:solidFill>
            </a:endParaRPr>
          </a:p>
          <a:p>
            <a:r>
              <a:rPr lang="en-IN" dirty="0">
                <a:solidFill>
                  <a:schemeClr val="bg1"/>
                </a:solidFill>
              </a:rPr>
              <a:t>Its 1’s complement is 1101</a:t>
            </a:r>
          </a:p>
          <a:p>
            <a:r>
              <a:rPr lang="en-IN" dirty="0">
                <a:solidFill>
                  <a:schemeClr val="bg1"/>
                </a:solidFill>
              </a:rPr>
              <a:t>So, its 2’s complement is 1110</a:t>
            </a:r>
          </a:p>
          <a:p>
            <a:endParaRPr lang="en-IN" dirty="0">
              <a:solidFill>
                <a:schemeClr val="bg1"/>
              </a:solidFill>
            </a:endParaRPr>
          </a:p>
          <a:p>
            <a:r>
              <a:rPr lang="en-IN" dirty="0">
                <a:solidFill>
                  <a:schemeClr val="bg1"/>
                </a:solidFill>
              </a:rPr>
              <a:t>1110 in decimal is -2</a:t>
            </a:r>
          </a:p>
          <a:p>
            <a:endParaRPr lang="en-IN" dirty="0">
              <a:solidFill>
                <a:schemeClr val="bg1"/>
              </a:solidFill>
            </a:endParaRPr>
          </a:p>
          <a:p>
            <a:r>
              <a:rPr lang="en-IN" dirty="0">
                <a:solidFill>
                  <a:schemeClr val="bg1"/>
                </a:solidFill>
              </a:rPr>
              <a:t>So, 0010 (i.e. +2) and 1110 (i.e. +2) are 2’s complements of each other</a:t>
            </a:r>
          </a:p>
        </p:txBody>
      </p:sp>
      <p:sp>
        <p:nvSpPr>
          <p:cNvPr id="9" name="TextBox 8">
            <a:extLst>
              <a:ext uri="{FF2B5EF4-FFF2-40B4-BE49-F238E27FC236}">
                <a16:creationId xmlns:a16="http://schemas.microsoft.com/office/drawing/2014/main" id="{61201D25-DB58-E161-C7BD-895152AA4327}"/>
              </a:ext>
            </a:extLst>
          </p:cNvPr>
          <p:cNvSpPr txBox="1"/>
          <p:nvPr/>
        </p:nvSpPr>
        <p:spPr>
          <a:xfrm>
            <a:off x="452063" y="6104523"/>
            <a:ext cx="11568701" cy="400110"/>
          </a:xfrm>
          <a:prstGeom prst="rect">
            <a:avLst/>
          </a:prstGeom>
          <a:solidFill>
            <a:schemeClr val="accent4">
              <a:lumMod val="60000"/>
              <a:lumOff val="40000"/>
            </a:schemeClr>
          </a:solidFill>
        </p:spPr>
        <p:txBody>
          <a:bodyPr wrap="square" rtlCol="0">
            <a:spAutoFit/>
          </a:bodyPr>
          <a:lstStyle/>
          <a:p>
            <a:r>
              <a:rPr lang="en-IN" sz="2000" b="1" dirty="0"/>
              <a:t>Taking a 2’s complement of a number is the same as changing its sign (i.e. positive to negative or vice versa)</a:t>
            </a:r>
          </a:p>
        </p:txBody>
      </p:sp>
      <p:pic>
        <p:nvPicPr>
          <p:cNvPr id="11" name="Picture 10">
            <a:extLst>
              <a:ext uri="{FF2B5EF4-FFF2-40B4-BE49-F238E27FC236}">
                <a16:creationId xmlns:a16="http://schemas.microsoft.com/office/drawing/2014/main" id="{CFF30FEF-2648-53DB-0CFE-4E21368F8402}"/>
              </a:ext>
            </a:extLst>
          </p:cNvPr>
          <p:cNvPicPr>
            <a:picLocks noChangeAspect="1"/>
          </p:cNvPicPr>
          <p:nvPr/>
        </p:nvPicPr>
        <p:blipFill>
          <a:blip r:embed="rId2"/>
          <a:stretch>
            <a:fillRect/>
          </a:stretch>
        </p:blipFill>
        <p:spPr>
          <a:xfrm>
            <a:off x="2784296" y="5083652"/>
            <a:ext cx="6215866" cy="851135"/>
          </a:xfrm>
          <a:prstGeom prst="rect">
            <a:avLst/>
          </a:prstGeom>
        </p:spPr>
      </p:pic>
    </p:spTree>
    <p:extLst>
      <p:ext uri="{BB962C8B-B14F-4D97-AF65-F5344CB8AC3E}">
        <p14:creationId xmlns:p14="http://schemas.microsoft.com/office/powerpoint/2010/main" val="180530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3322-DF20-632D-9BBF-CAD32CE77604}"/>
              </a:ext>
            </a:extLst>
          </p:cNvPr>
          <p:cNvSpPr>
            <a:spLocks noGrp="1"/>
          </p:cNvSpPr>
          <p:nvPr>
            <p:ph type="title"/>
          </p:nvPr>
        </p:nvSpPr>
        <p:spPr/>
        <p:txBody>
          <a:bodyPr/>
          <a:lstStyle/>
          <a:p>
            <a:r>
              <a:rPr lang="en-IN" dirty="0"/>
              <a:t>2’s Complement and Binary Arithmetic</a:t>
            </a:r>
          </a:p>
        </p:txBody>
      </p:sp>
      <p:sp>
        <p:nvSpPr>
          <p:cNvPr id="3" name="Content Placeholder 2">
            <a:extLst>
              <a:ext uri="{FF2B5EF4-FFF2-40B4-BE49-F238E27FC236}">
                <a16:creationId xmlns:a16="http://schemas.microsoft.com/office/drawing/2014/main" id="{CE5AF48E-482E-7202-8769-497686FE5C40}"/>
              </a:ext>
            </a:extLst>
          </p:cNvPr>
          <p:cNvSpPr>
            <a:spLocks noGrp="1"/>
          </p:cNvSpPr>
          <p:nvPr>
            <p:ph idx="1"/>
          </p:nvPr>
        </p:nvSpPr>
        <p:spPr/>
        <p:txBody>
          <a:bodyPr>
            <a:normAutofit lnSpcReduction="10000"/>
          </a:bodyPr>
          <a:lstStyle/>
          <a:p>
            <a:r>
              <a:rPr lang="en-IN" dirty="0"/>
              <a:t>With sign-magnitude numbers, we require separate digital circuits for binary addition and subtraction</a:t>
            </a:r>
          </a:p>
          <a:p>
            <a:r>
              <a:rPr lang="en-IN" dirty="0"/>
              <a:t>With 2’s complement, we can use a simple digital circuit to perform both addition and subtraction – how?</a:t>
            </a:r>
          </a:p>
          <a:p>
            <a:r>
              <a:rPr lang="en-IN" dirty="0"/>
              <a:t>Consider two binary calculations: 0101 + 0010 and 0101 – 0010</a:t>
            </a:r>
          </a:p>
          <a:p>
            <a:r>
              <a:rPr lang="en-IN" dirty="0"/>
              <a:t>Addition is simple</a:t>
            </a:r>
          </a:p>
          <a:p>
            <a:r>
              <a:rPr lang="en-IN" dirty="0"/>
              <a:t>To perform subtraction, we take 2’s complement of the second number: 0010-&gt;1’s complement: 1101-&gt; 2’s complement: 1110</a:t>
            </a:r>
          </a:p>
          <a:p>
            <a:pPr lvl="1"/>
            <a:r>
              <a:rPr lang="en-IN" dirty="0"/>
              <a:t>We then </a:t>
            </a:r>
            <a:r>
              <a:rPr lang="en-IN" i="1" dirty="0"/>
              <a:t>add</a:t>
            </a:r>
            <a:r>
              <a:rPr lang="en-IN" dirty="0"/>
              <a:t> (and not subtract) the second number to the first number</a:t>
            </a:r>
          </a:p>
          <a:p>
            <a:r>
              <a:rPr lang="en-IN" dirty="0"/>
              <a:t>Summary: We use add circuit for subtraction also – See next slide</a:t>
            </a:r>
          </a:p>
          <a:p>
            <a:endParaRPr lang="en-IN" dirty="0"/>
          </a:p>
        </p:txBody>
      </p:sp>
    </p:spTree>
    <p:extLst>
      <p:ext uri="{BB962C8B-B14F-4D97-AF65-F5344CB8AC3E}">
        <p14:creationId xmlns:p14="http://schemas.microsoft.com/office/powerpoint/2010/main" val="314943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3322-DF20-632D-9BBF-CAD32CE77604}"/>
              </a:ext>
            </a:extLst>
          </p:cNvPr>
          <p:cNvSpPr>
            <a:spLocks noGrp="1"/>
          </p:cNvSpPr>
          <p:nvPr>
            <p:ph type="title"/>
          </p:nvPr>
        </p:nvSpPr>
        <p:spPr/>
        <p:txBody>
          <a:bodyPr/>
          <a:lstStyle/>
          <a:p>
            <a:r>
              <a:rPr lang="en-IN" dirty="0"/>
              <a:t>2’s Complement and Binary Arithmetic</a:t>
            </a:r>
          </a:p>
        </p:txBody>
      </p:sp>
      <p:sp>
        <p:nvSpPr>
          <p:cNvPr id="3" name="Content Placeholder 2">
            <a:extLst>
              <a:ext uri="{FF2B5EF4-FFF2-40B4-BE49-F238E27FC236}">
                <a16:creationId xmlns:a16="http://schemas.microsoft.com/office/drawing/2014/main" id="{CE5AF48E-482E-7202-8769-497686FE5C40}"/>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5196AB35-F821-7C2E-17A4-DADB803BCF73}"/>
              </a:ext>
            </a:extLst>
          </p:cNvPr>
          <p:cNvSpPr txBox="1"/>
          <p:nvPr/>
        </p:nvSpPr>
        <p:spPr>
          <a:xfrm>
            <a:off x="1099335" y="2054832"/>
            <a:ext cx="3575407" cy="1754326"/>
          </a:xfrm>
          <a:prstGeom prst="rect">
            <a:avLst/>
          </a:prstGeom>
          <a:solidFill>
            <a:schemeClr val="accent2">
              <a:lumMod val="60000"/>
              <a:lumOff val="40000"/>
            </a:schemeClr>
          </a:solidFill>
        </p:spPr>
        <p:txBody>
          <a:bodyPr wrap="square" rtlCol="0">
            <a:spAutoFit/>
          </a:bodyPr>
          <a:lstStyle/>
          <a:p>
            <a:pPr algn="ctr"/>
            <a:r>
              <a:rPr lang="en-IN" b="1" dirty="0"/>
              <a:t>Addition</a:t>
            </a:r>
          </a:p>
          <a:p>
            <a:endParaRPr lang="en-IN" b="1" dirty="0"/>
          </a:p>
          <a:p>
            <a:r>
              <a:rPr lang="en-IN" dirty="0"/>
              <a:t>	0101 (+5)</a:t>
            </a:r>
          </a:p>
          <a:p>
            <a:r>
              <a:rPr lang="en-IN" dirty="0"/>
              <a:t>+	0010 (+2)</a:t>
            </a:r>
          </a:p>
          <a:p>
            <a:r>
              <a:rPr lang="en-IN" dirty="0"/>
              <a:t>	-------------</a:t>
            </a:r>
          </a:p>
          <a:p>
            <a:r>
              <a:rPr lang="en-IN" dirty="0"/>
              <a:t>	0111 (+7)</a:t>
            </a:r>
          </a:p>
        </p:txBody>
      </p:sp>
      <p:sp>
        <p:nvSpPr>
          <p:cNvPr id="5" name="TextBox 4">
            <a:extLst>
              <a:ext uri="{FF2B5EF4-FFF2-40B4-BE49-F238E27FC236}">
                <a16:creationId xmlns:a16="http://schemas.microsoft.com/office/drawing/2014/main" id="{AE724F38-FF03-AFFD-ECDD-3A69EDE88EF5}"/>
              </a:ext>
            </a:extLst>
          </p:cNvPr>
          <p:cNvSpPr txBox="1"/>
          <p:nvPr/>
        </p:nvSpPr>
        <p:spPr>
          <a:xfrm>
            <a:off x="6851150" y="1960652"/>
            <a:ext cx="3575407" cy="1754326"/>
          </a:xfrm>
          <a:prstGeom prst="rect">
            <a:avLst/>
          </a:prstGeom>
          <a:solidFill>
            <a:schemeClr val="accent6">
              <a:lumMod val="60000"/>
              <a:lumOff val="40000"/>
            </a:schemeClr>
          </a:solidFill>
        </p:spPr>
        <p:txBody>
          <a:bodyPr wrap="square" rtlCol="0">
            <a:spAutoFit/>
          </a:bodyPr>
          <a:lstStyle/>
          <a:p>
            <a:pPr algn="ctr"/>
            <a:r>
              <a:rPr lang="en-IN" b="1" dirty="0"/>
              <a:t>Subtraction using 2’s complement</a:t>
            </a:r>
          </a:p>
          <a:p>
            <a:endParaRPr lang="en-IN" b="1" dirty="0"/>
          </a:p>
          <a:p>
            <a:r>
              <a:rPr lang="en-IN" dirty="0"/>
              <a:t>	0101 (+5)</a:t>
            </a:r>
          </a:p>
          <a:p>
            <a:r>
              <a:rPr lang="en-IN" dirty="0"/>
              <a:t>+	1110 (-2)</a:t>
            </a:r>
          </a:p>
          <a:p>
            <a:r>
              <a:rPr lang="en-IN" dirty="0"/>
              <a:t>	-------------</a:t>
            </a:r>
          </a:p>
          <a:p>
            <a:r>
              <a:rPr lang="en-IN" dirty="0"/>
              <a:t>	0011 (+3)</a:t>
            </a:r>
          </a:p>
        </p:txBody>
      </p:sp>
      <p:sp>
        <p:nvSpPr>
          <p:cNvPr id="6" name="Callout: Line 5">
            <a:extLst>
              <a:ext uri="{FF2B5EF4-FFF2-40B4-BE49-F238E27FC236}">
                <a16:creationId xmlns:a16="http://schemas.microsoft.com/office/drawing/2014/main" id="{25F3B627-5B86-130F-F63C-2D899773F575}"/>
              </a:ext>
            </a:extLst>
          </p:cNvPr>
          <p:cNvSpPr/>
          <p:nvPr/>
        </p:nvSpPr>
        <p:spPr>
          <a:xfrm>
            <a:off x="6493267" y="4443185"/>
            <a:ext cx="4458984" cy="1666608"/>
          </a:xfrm>
          <a:prstGeom prst="borderCallout1">
            <a:avLst>
              <a:gd name="adj1" fmla="val 18750"/>
              <a:gd name="adj2" fmla="val -8333"/>
              <a:gd name="adj3" fmla="val -84389"/>
              <a:gd name="adj4" fmla="val 28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 subtract 0010 from 0101, we first take 1’s complement of 0010, which is 1101. We then take the 2’s complement, which is 1110. We then add this 2’s complement to the first number, although this is a subtraction operation.</a:t>
            </a:r>
          </a:p>
        </p:txBody>
      </p:sp>
      <p:sp>
        <p:nvSpPr>
          <p:cNvPr id="7" name="TextBox 6">
            <a:extLst>
              <a:ext uri="{FF2B5EF4-FFF2-40B4-BE49-F238E27FC236}">
                <a16:creationId xmlns:a16="http://schemas.microsoft.com/office/drawing/2014/main" id="{54A27E15-F8BE-E098-9228-3FBFC7C3B251}"/>
              </a:ext>
            </a:extLst>
          </p:cNvPr>
          <p:cNvSpPr txBox="1"/>
          <p:nvPr/>
        </p:nvSpPr>
        <p:spPr>
          <a:xfrm>
            <a:off x="1142572" y="4219254"/>
            <a:ext cx="3575407" cy="1754326"/>
          </a:xfrm>
          <a:prstGeom prst="rect">
            <a:avLst/>
          </a:prstGeom>
          <a:solidFill>
            <a:schemeClr val="accent5">
              <a:lumMod val="20000"/>
              <a:lumOff val="80000"/>
            </a:schemeClr>
          </a:solidFill>
        </p:spPr>
        <p:txBody>
          <a:bodyPr wrap="square" rtlCol="0">
            <a:spAutoFit/>
          </a:bodyPr>
          <a:lstStyle/>
          <a:p>
            <a:pPr algn="ctr"/>
            <a:r>
              <a:rPr lang="en-IN" b="1" dirty="0"/>
              <a:t>Normal Subtraction would be …</a:t>
            </a:r>
          </a:p>
          <a:p>
            <a:endParaRPr lang="en-IN" b="1" dirty="0"/>
          </a:p>
          <a:p>
            <a:r>
              <a:rPr lang="en-IN" dirty="0"/>
              <a:t>	0101 (+5)</a:t>
            </a:r>
          </a:p>
          <a:p>
            <a:r>
              <a:rPr lang="en-IN" dirty="0"/>
              <a:t>-	0010 (+2)</a:t>
            </a:r>
          </a:p>
          <a:p>
            <a:r>
              <a:rPr lang="en-IN" dirty="0"/>
              <a:t>	-------------</a:t>
            </a:r>
          </a:p>
          <a:p>
            <a:r>
              <a:rPr lang="en-IN" dirty="0"/>
              <a:t>	0011 (+3)</a:t>
            </a:r>
          </a:p>
        </p:txBody>
      </p:sp>
    </p:spTree>
    <p:extLst>
      <p:ext uri="{BB962C8B-B14F-4D97-AF65-F5344CB8AC3E}">
        <p14:creationId xmlns:p14="http://schemas.microsoft.com/office/powerpoint/2010/main" val="2419510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890</Words>
  <Application>Microsoft Office PowerPoint</Application>
  <PresentationFormat>Widescreen</PresentationFormat>
  <Paragraphs>152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Signed Binary Numbers</vt:lpstr>
      <vt:lpstr>Sign-Magnitude Numbers Example</vt:lpstr>
      <vt:lpstr>2’s Complement</vt:lpstr>
      <vt:lpstr>Calculate 2’s Complement</vt:lpstr>
      <vt:lpstr>2’s Complement Representation</vt:lpstr>
      <vt:lpstr>2’s Complement: Important Point</vt:lpstr>
      <vt:lpstr>Sample Binary Odometer with Negative and Positive Numbers</vt:lpstr>
      <vt:lpstr>2’s Complement and Binary Arithmetic</vt:lpstr>
      <vt:lpstr>2’s Complement and Binary Arithmetic</vt:lpstr>
      <vt:lpstr>Storage of Data in Memory</vt:lpstr>
      <vt:lpstr>How are Characters Stored in Memory?</vt:lpstr>
      <vt:lpstr>Character Data Storage</vt:lpstr>
      <vt:lpstr>Character Storage Example</vt:lpstr>
      <vt:lpstr>Positive Integers</vt:lpstr>
      <vt:lpstr>Negative Integers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Kahate</dc:creator>
  <cp:lastModifiedBy>Atul Kahate</cp:lastModifiedBy>
  <cp:revision>1</cp:revision>
  <dcterms:created xsi:type="dcterms:W3CDTF">2024-09-10T05:34:37Z</dcterms:created>
  <dcterms:modified xsi:type="dcterms:W3CDTF">2024-09-10T05:39:34Z</dcterms:modified>
</cp:coreProperties>
</file>