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7" r:id="rId2"/>
    <p:sldId id="1196" r:id="rId3"/>
    <p:sldId id="1197" r:id="rId4"/>
    <p:sldId id="919" r:id="rId5"/>
    <p:sldId id="923" r:id="rId6"/>
    <p:sldId id="925" r:id="rId7"/>
    <p:sldId id="926" r:id="rId8"/>
    <p:sldId id="927" r:id="rId9"/>
    <p:sldId id="1010" r:id="rId10"/>
    <p:sldId id="928" r:id="rId11"/>
    <p:sldId id="929" r:id="rId12"/>
    <p:sldId id="931" r:id="rId13"/>
    <p:sldId id="932" r:id="rId14"/>
    <p:sldId id="1006" r:id="rId15"/>
    <p:sldId id="1008" r:id="rId16"/>
    <p:sldId id="10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F069-52BF-137D-A4A0-5EBDE6DAA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BF8DE-5B89-3CED-4B87-94D5C38FC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B0CC-2B4E-7EBC-CF30-F9C23996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C18F-5783-408F-B62B-793DB168F71B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B954-9E8F-694E-B0D6-D4A630E3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0236-0094-7843-7A7D-DD3F4041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BF6F-4A06-43F6-BF34-400A3E97C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43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AAB1-1B87-DF28-836C-0C944533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CBE8A-9FE0-2268-7B0B-89F1B588D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7422-2BF7-4D8C-186D-98F8F684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C18F-5783-408F-B62B-793DB168F71B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D11B-A76E-D8FB-6471-DA4CC1DB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B1A8-8792-092D-6099-A9911549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BF6F-4A06-43F6-BF34-400A3E97C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4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BD035-16DF-0FFF-5E81-77BD13DBF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568F3-4DDE-D716-BA74-D12006DC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EB77-F31D-AF62-9584-CB69774F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C18F-5783-408F-B62B-793DB168F71B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C9B6D-7C04-021C-2260-49B4045D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F0C4-2D97-C019-DE00-3277FA30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BF6F-4A06-43F6-BF34-400A3E97C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34F4-039E-DC09-80EE-5E523101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62E4-2CE4-A8D8-5446-831AFF55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2948-B716-AA86-8A4E-EB00702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C18F-5783-408F-B62B-793DB168F71B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DD16-5BD0-35E2-CB0A-1E94D402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41C9-6B0B-4844-D367-7EE24F35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BF6F-4A06-43F6-BF34-400A3E97C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4CC0-0753-AFA0-1B51-2F2248F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AB66A-7DCA-9715-AF21-F387E02D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0831-ED18-F460-F29E-5B4B26E6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C18F-5783-408F-B62B-793DB168F71B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E44C-D766-8327-4374-2FA93841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09DC-3929-A9FE-BED5-1BB295B0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BF6F-4A06-43F6-BF34-400A3E97C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5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B202-DD59-E2A2-6F49-1B24CB14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8E94-CFAE-7BC6-263D-BE5107DC8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F1B0D-79F7-26FA-6C52-AD5604D94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8D1F-4F86-3018-31D9-B2D51302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C18F-5783-408F-B62B-793DB168F71B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81177-9F3B-28DE-6159-319FCA11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2688-F2DD-59E6-3674-9EE696DF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BF6F-4A06-43F6-BF34-400A3E97C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0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D0D4-9B78-E293-9C89-FF7BBC61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D17A8-2BEF-E23B-74CF-642B0315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D0156-1E4C-EA46-1BA5-613159F5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2CC5C-688E-6F0C-42FC-82030AD9E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96698-CB04-6846-EF3D-0BA4D4246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14471-7CC9-F440-7F6B-B1DAD984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C18F-5783-408F-B62B-793DB168F71B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81D96-F63A-8F32-CB33-ADA36290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4920B-99B3-AD0A-AAAE-2C3BA953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BF6F-4A06-43F6-BF34-400A3E97C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1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4A44-66DD-0776-14B2-F496621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618FC-41AF-BB7E-6EC4-F697D9B3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C18F-5783-408F-B62B-793DB168F71B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59CC1-F661-2D17-227F-E78FA3E5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D25FC-E954-8307-A669-9B351C74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BF6F-4A06-43F6-BF34-400A3E97C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59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50090-842A-1973-E7F2-3C90DE65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C18F-5783-408F-B62B-793DB168F71B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1E713-8132-9D5C-3421-9FE2A280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3AB73-6FCA-2AE7-CF58-82F3E224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BF6F-4A06-43F6-BF34-400A3E97C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DCBF-3984-886D-8C7C-A61A7F44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9222-1FF3-D8ED-7FE3-6B5D9BEA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0296D-8BCC-A3E4-5A7D-CADD9F72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DAD41-8BE1-30F9-36DE-1825A524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C18F-5783-408F-B62B-793DB168F71B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305BB-AF33-9C9E-8E62-57A7EFF1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55BB6-B25F-D95D-E7A8-17EE3C5F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BF6F-4A06-43F6-BF34-400A3E97C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00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436F-F394-9D14-1D6B-C5C9F761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33F0D-B6DC-D088-B075-B8B376E74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F7E24-CEDC-00A7-80C3-864653241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7BA2F-7131-F68E-7DF4-4E5254AB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C18F-5783-408F-B62B-793DB168F71B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5BC2C-FEBC-B83B-9AF4-A165286B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86D2-56E6-D331-2CEC-50C23A88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BF6F-4A06-43F6-BF34-400A3E97C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7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EEBB9-E703-07A2-3962-CD0755C2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12B82-2930-6B53-7080-E286894A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F773D-9AFB-F194-97E4-594877619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C18F-5783-408F-B62B-793DB168F71B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085AA-C03F-C9F5-5EA5-F8F267D37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392B-13DE-45C3-AB64-4F2CDC071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BF6F-4A06-43F6-BF34-400A3E97C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86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8791-A4AD-1F9B-675C-03F9B18E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CDEB-B7AF-E2EE-0113-B3A50458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bytes (32 bits) per integer, first bit for sign, remaining 31 bits for value</a:t>
            </a:r>
          </a:p>
          <a:p>
            <a:r>
              <a:rPr lang="en-US" dirty="0"/>
              <a:t>Example: Store integer 65 in memory</a:t>
            </a:r>
          </a:p>
          <a:p>
            <a:r>
              <a:rPr lang="en-US" dirty="0"/>
              <a:t>65 in binary = 00000000 00000000 00000000 01000001</a:t>
            </a:r>
          </a:p>
          <a:p>
            <a:r>
              <a:rPr lang="en-US" b="1" dirty="0"/>
              <a:t>MSB (most significant bit)</a:t>
            </a:r>
            <a:r>
              <a:rPr lang="en-US" dirty="0"/>
              <a:t> = 0, since the number is positive</a:t>
            </a:r>
          </a:p>
          <a:p>
            <a:r>
              <a:rPr lang="en-US" dirty="0"/>
              <a:t>This binary equivalent of 65 will be stored in 32-bit memory:</a:t>
            </a:r>
          </a:p>
          <a:p>
            <a:r>
              <a:rPr lang="en-IN" i="0" dirty="0">
                <a:effectLst/>
              </a:rPr>
              <a:t>00000000 00000000 00000000 01000001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44FCD-C16C-C445-C215-28561E4ED118}"/>
              </a:ext>
            </a:extLst>
          </p:cNvPr>
          <p:cNvSpPr txBox="1"/>
          <p:nvPr/>
        </p:nvSpPr>
        <p:spPr>
          <a:xfrm>
            <a:off x="1356189" y="5260369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Byte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08C0C-6647-1964-EB5C-3DC9B9643F6E}"/>
              </a:ext>
            </a:extLst>
          </p:cNvPr>
          <p:cNvSpPr txBox="1"/>
          <p:nvPr/>
        </p:nvSpPr>
        <p:spPr>
          <a:xfrm>
            <a:off x="3626777" y="5260369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Byte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7E76B-BA96-FCCB-28F9-66D08AF95D1C}"/>
              </a:ext>
            </a:extLst>
          </p:cNvPr>
          <p:cNvSpPr txBox="1"/>
          <p:nvPr/>
        </p:nvSpPr>
        <p:spPr>
          <a:xfrm>
            <a:off x="5907639" y="5260369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Byte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65F88-5495-3E54-EDE6-21F161B8655C}"/>
              </a:ext>
            </a:extLst>
          </p:cNvPr>
          <p:cNvSpPr txBox="1"/>
          <p:nvPr/>
        </p:nvSpPr>
        <p:spPr>
          <a:xfrm>
            <a:off x="8178227" y="5260369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Byte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A5DEE-8600-58AA-DDEA-61921D47FB4E}"/>
              </a:ext>
            </a:extLst>
          </p:cNvPr>
          <p:cNvSpPr txBox="1"/>
          <p:nvPr/>
        </p:nvSpPr>
        <p:spPr>
          <a:xfrm>
            <a:off x="1345915" y="5718666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C000"/>
                </a:solidFill>
              </a:rPr>
              <a:t>0</a:t>
            </a:r>
            <a:r>
              <a:rPr lang="en-IN" b="1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C4D5A-7BEC-4492-4E84-5AA8AC40746D}"/>
              </a:ext>
            </a:extLst>
          </p:cNvPr>
          <p:cNvSpPr txBox="1"/>
          <p:nvPr/>
        </p:nvSpPr>
        <p:spPr>
          <a:xfrm>
            <a:off x="3616503" y="5718666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6464C-8C76-46EC-7864-133CCBB97D50}"/>
              </a:ext>
            </a:extLst>
          </p:cNvPr>
          <p:cNvSpPr txBox="1"/>
          <p:nvPr/>
        </p:nvSpPr>
        <p:spPr>
          <a:xfrm>
            <a:off x="5897365" y="5718666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850E8-C45C-6018-210C-D540ABB8ECCE}"/>
              </a:ext>
            </a:extLst>
          </p:cNvPr>
          <p:cNvSpPr txBox="1"/>
          <p:nvPr/>
        </p:nvSpPr>
        <p:spPr>
          <a:xfrm>
            <a:off x="8167953" y="5718666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01000001</a:t>
            </a:r>
          </a:p>
        </p:txBody>
      </p:sp>
    </p:spTree>
    <p:extLst>
      <p:ext uri="{BB962C8B-B14F-4D97-AF65-F5344CB8AC3E}">
        <p14:creationId xmlns:p14="http://schemas.microsoft.com/office/powerpoint/2010/main" val="404095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7B34-098D-6DD4-6F3B-AA60F3B8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Storing Floating Point Numbers in Memory – Step 1: Significant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9CFF-D065-7459-B6B8-687503DA1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need to convert the number into the </a:t>
            </a:r>
            <a:r>
              <a:rPr lang="en-IN" i="1" dirty="0"/>
              <a:t>normalized form</a:t>
            </a:r>
            <a:endParaRPr lang="en-IN" dirty="0"/>
          </a:p>
          <a:p>
            <a:r>
              <a:rPr lang="en-US" dirty="0"/>
              <a:t>For floating point numbers, we need to normalize it as: </a:t>
            </a:r>
          </a:p>
          <a:p>
            <a:pPr marL="0" indent="0">
              <a:buNone/>
            </a:pPr>
            <a:r>
              <a:rPr lang="en-US" dirty="0"/>
              <a:t>	1.significant bit * 2 </a:t>
            </a:r>
            <a:r>
              <a:rPr lang="en-US" baseline="30000" dirty="0"/>
              <a:t>exponent</a:t>
            </a:r>
          </a:p>
          <a:p>
            <a:r>
              <a:rPr lang="en-US" dirty="0"/>
              <a:t>Decimal  10.75 = Binary 1010.11</a:t>
            </a:r>
          </a:p>
          <a:p>
            <a:r>
              <a:rPr lang="en-US" dirty="0"/>
              <a:t>So, 1010.11 will be normalized as: 1.01011 * 2</a:t>
            </a:r>
            <a:r>
              <a:rPr lang="en-US" baseline="30000" dirty="0"/>
              <a:t>3</a:t>
            </a:r>
          </a:p>
          <a:p>
            <a:r>
              <a:rPr lang="en-US" dirty="0"/>
              <a:t>Because, after the first 1, we write the decimal </a:t>
            </a:r>
          </a:p>
          <a:p>
            <a:pPr marL="0" indent="0">
              <a:buNone/>
            </a:pPr>
            <a:r>
              <a:rPr lang="en-US" dirty="0"/>
              <a:t>	point and then write the remaining digits</a:t>
            </a:r>
          </a:p>
          <a:p>
            <a:pPr marL="0" indent="0">
              <a:buNone/>
            </a:pPr>
            <a:r>
              <a:rPr lang="en-US" dirty="0"/>
              <a:t>	of the original number (i.e. 01011)</a:t>
            </a:r>
          </a:p>
          <a:p>
            <a:r>
              <a:rPr lang="en-US" dirty="0"/>
              <a:t>Significant part is </a:t>
            </a:r>
            <a:r>
              <a:rPr lang="en-US" dirty="0">
                <a:solidFill>
                  <a:srgbClr val="FF0000"/>
                </a:solidFill>
              </a:rPr>
              <a:t>1.01011 </a:t>
            </a:r>
            <a:r>
              <a:rPr lang="en-US" dirty="0"/>
              <a:t>in binary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D40C0-47A1-616C-DA8F-C56AD02B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531" y="2979576"/>
            <a:ext cx="2567381" cy="33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6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71C6-FB9E-9A8F-28A8-FFA384A4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Storing Floating Point Numbers in Memory – Step 2: Calculate Exponent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0374-419F-576C-EAA7-72E9DC82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do not use 2’s complement for floating point numbers</a:t>
            </a:r>
          </a:p>
          <a:p>
            <a:r>
              <a:rPr lang="en-IN" dirty="0"/>
              <a:t>We need to add </a:t>
            </a:r>
            <a:r>
              <a:rPr lang="en-IN" i="1" dirty="0"/>
              <a:t>bias</a:t>
            </a:r>
            <a:r>
              <a:rPr lang="en-IN" dirty="0"/>
              <a:t> to the exponent, regardless of whether the number is positive or negative</a:t>
            </a:r>
          </a:p>
          <a:p>
            <a:r>
              <a:rPr lang="en-IN" dirty="0" err="1"/>
              <a:t>bias</a:t>
            </a:r>
            <a:r>
              <a:rPr lang="en-IN" baseline="-25000" dirty="0" err="1"/>
              <a:t>n</a:t>
            </a:r>
            <a:r>
              <a:rPr lang="en-IN" dirty="0"/>
              <a:t> = 2</a:t>
            </a:r>
            <a:r>
              <a:rPr lang="en-IN" baseline="30000" dirty="0"/>
              <a:t>n-1</a:t>
            </a:r>
            <a:r>
              <a:rPr lang="en-IN" dirty="0"/>
              <a:t> – 1              … Note n = Number of bits used for exponent</a:t>
            </a:r>
          </a:p>
          <a:p>
            <a:r>
              <a:rPr lang="en-IN" dirty="0"/>
              <a:t>bias</a:t>
            </a:r>
            <a:r>
              <a:rPr lang="en-IN" baseline="-25000" dirty="0"/>
              <a:t>8 </a:t>
            </a:r>
            <a:r>
              <a:rPr lang="en-IN" dirty="0"/>
              <a:t>= 2</a:t>
            </a:r>
            <a:r>
              <a:rPr lang="en-IN" baseline="30000" dirty="0"/>
              <a:t>8 - 1</a:t>
            </a:r>
            <a:r>
              <a:rPr lang="en-IN" dirty="0"/>
              <a:t> -1 = 127</a:t>
            </a:r>
          </a:p>
          <a:p>
            <a:r>
              <a:rPr lang="en-US" dirty="0"/>
              <a:t>Hence the normalized exponent value will be:</a:t>
            </a:r>
          </a:p>
          <a:p>
            <a:r>
              <a:rPr lang="en-US" dirty="0"/>
              <a:t>Actual exponent = Exponent + bias value which is 3 + 127 = 130</a:t>
            </a:r>
          </a:p>
          <a:p>
            <a:r>
              <a:rPr lang="en-US" dirty="0"/>
              <a:t>So, the final exponent is </a:t>
            </a:r>
            <a:r>
              <a:rPr lang="en-US" dirty="0">
                <a:solidFill>
                  <a:srgbClr val="FF0000"/>
                </a:solidFill>
              </a:rPr>
              <a:t>130</a:t>
            </a:r>
          </a:p>
          <a:p>
            <a:r>
              <a:rPr lang="en-US" dirty="0"/>
              <a:t>Binary form of 130 is </a:t>
            </a:r>
            <a:r>
              <a:rPr lang="en-US" dirty="0">
                <a:solidFill>
                  <a:srgbClr val="FF0000"/>
                </a:solidFill>
              </a:rPr>
              <a:t>10000010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9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71C6-FB9E-9A8F-28A8-FFA384A4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Storing Floating Point Numbers in Memory –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0374-419F-576C-EAA7-72E9DC82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Sign bit = </a:t>
            </a:r>
            <a:r>
              <a:rPr lang="en-IN" dirty="0">
                <a:solidFill>
                  <a:srgbClr val="FF0000"/>
                </a:solidFill>
              </a:rPr>
              <a:t>0</a:t>
            </a:r>
            <a:r>
              <a:rPr lang="en-IN" dirty="0"/>
              <a:t>, because 10.75 is positive</a:t>
            </a:r>
          </a:p>
          <a:p>
            <a:r>
              <a:rPr lang="en-IN" dirty="0"/>
              <a:t>Exponent = 130, which is </a:t>
            </a:r>
            <a:r>
              <a:rPr lang="en-IN" dirty="0">
                <a:solidFill>
                  <a:srgbClr val="FF0000"/>
                </a:solidFill>
              </a:rPr>
              <a:t>10000010</a:t>
            </a:r>
            <a:endParaRPr lang="en-IN" baseline="-25000" dirty="0"/>
          </a:p>
          <a:p>
            <a:r>
              <a:rPr lang="en-US" dirty="0"/>
              <a:t>Significant value is 1.01011, here we eliminate 1 before the dot (.) and just take the part after the dot, i.e. only </a:t>
            </a:r>
            <a:r>
              <a:rPr lang="en-US" dirty="0">
                <a:solidFill>
                  <a:srgbClr val="FF0000"/>
                </a:solidFill>
              </a:rPr>
              <a:t>01011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71C6-FB9E-9A8F-28A8-FFA384A4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Storing Floating Point Numbers in Memory – End Result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0374-419F-576C-EAA7-72E9DC82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2F5A0-5D21-1B14-73FE-C52210989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98" y="1385096"/>
            <a:ext cx="8422402" cy="495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4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827D-555B-10AD-29A0-3198941D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Demo: 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C991-AE70-0849-4F22-BD97ABA009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In the emu8086 program, type this code:</a:t>
            </a: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org 100h</a:t>
            </a:r>
          </a:p>
          <a:p>
            <a:endParaRPr lang="da-DK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mov ax, 3333</a:t>
            </a: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mov bx, 1111</a:t>
            </a:r>
          </a:p>
          <a:p>
            <a:endParaRPr lang="da-DK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add ax, bx</a:t>
            </a: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7EB19-8298-CA75-A4B1-3E57834128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First set two integer values in two registers</a:t>
            </a:r>
          </a:p>
          <a:p>
            <a:r>
              <a:rPr lang="en-IN" dirty="0"/>
              <a:t>Then add the value in the first register to the value of the second register</a:t>
            </a:r>
          </a:p>
        </p:txBody>
      </p:sp>
    </p:spTree>
    <p:extLst>
      <p:ext uri="{BB962C8B-B14F-4D97-AF65-F5344CB8AC3E}">
        <p14:creationId xmlns:p14="http://schemas.microsoft.com/office/powerpoint/2010/main" val="101116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827D-555B-10AD-29A0-3198941D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Demo: Reading From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C991-AE70-0849-4F22-BD97ABA009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the emu8086 program, type this code:</a:t>
            </a:r>
          </a:p>
          <a:p>
            <a:endParaRPr lang="en-IN" dirty="0"/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org 100h</a:t>
            </a:r>
          </a:p>
          <a:p>
            <a:endParaRPr lang="da-DK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mov ax, [0x00]</a:t>
            </a:r>
          </a:p>
          <a:p>
            <a:endParaRPr lang="da-DK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ret</a:t>
            </a:r>
            <a:endParaRPr lang="en-IN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7EB19-8298-CA75-A4B1-3E57834128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Run a single step</a:t>
            </a:r>
          </a:p>
          <a:p>
            <a:r>
              <a:rPr lang="en-IN" dirty="0"/>
              <a:t>Before the move instruction is executed, note down the contents of memory location 00 	        and that of </a:t>
            </a:r>
            <a:r>
              <a:rPr lang="en-IN" dirty="0" err="1"/>
              <a:t>ax</a:t>
            </a:r>
            <a:endParaRPr lang="en-IN" dirty="0"/>
          </a:p>
          <a:p>
            <a:endParaRPr lang="en-IN" dirty="0"/>
          </a:p>
          <a:p>
            <a:r>
              <a:rPr lang="en-IN" dirty="0"/>
              <a:t>Now execute the move instruction and recheck </a:t>
            </a:r>
            <a:r>
              <a:rPr lang="en-IN" dirty="0" err="1"/>
              <a:t>ax</a:t>
            </a:r>
            <a:endParaRPr lang="en-IN" dirty="0"/>
          </a:p>
          <a:p>
            <a:endParaRPr lang="en-IN" dirty="0"/>
          </a:p>
          <a:p>
            <a:r>
              <a:rPr lang="en-IN" dirty="0"/>
              <a:t>Retry by changing to: </a:t>
            </a:r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mov ah, [0x00] </a:t>
            </a:r>
            <a:r>
              <a:rPr lang="en-IN" dirty="0"/>
              <a:t>and </a:t>
            </a:r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mov al, [0x00]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F2996-3960-6417-87DD-43FDDA25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61" y="3621448"/>
            <a:ext cx="1263715" cy="539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F5019-CC5D-E071-7FB2-EE272DE6A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169" y="3621448"/>
            <a:ext cx="1272017" cy="375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5428E4-2548-C3C5-FE67-C40D59B47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447" y="4499719"/>
            <a:ext cx="1272017" cy="58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3A101F-B34A-833C-5A67-22998330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Variables – Simple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93592-E72F-519C-DDE0-2271D7ADA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ORG 100H</a:t>
            </a:r>
          </a:p>
          <a:p>
            <a:endParaRPr lang="en-IN" dirty="0"/>
          </a:p>
          <a:p>
            <a:r>
              <a:rPr lang="en-IN" dirty="0"/>
              <a:t>MOV AL,VAR1</a:t>
            </a:r>
          </a:p>
          <a:p>
            <a:r>
              <a:rPr lang="en-IN" dirty="0"/>
              <a:t>MOV BX,VAR2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RET             ; STOPS THE PROGRAM</a:t>
            </a:r>
          </a:p>
          <a:p>
            <a:endParaRPr lang="en-IN" dirty="0"/>
          </a:p>
          <a:p>
            <a:r>
              <a:rPr lang="en-IN" dirty="0"/>
              <a:t>VAR1 DB 7</a:t>
            </a:r>
          </a:p>
          <a:p>
            <a:r>
              <a:rPr lang="en-IN" dirty="0"/>
              <a:t>VAR2 DW 1234H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D0C87-026D-BC23-3F85-7C584F78A66C}"/>
              </a:ext>
            </a:extLst>
          </p:cNvPr>
          <p:cNvSpPr txBox="1"/>
          <p:nvPr/>
        </p:nvSpPr>
        <p:spPr>
          <a:xfrm>
            <a:off x="7469312" y="3429000"/>
            <a:ext cx="33493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View the memory to see where these variables are created by the CPU</a:t>
            </a:r>
          </a:p>
        </p:txBody>
      </p:sp>
    </p:spTree>
    <p:extLst>
      <p:ext uri="{BB962C8B-B14F-4D97-AF65-F5344CB8AC3E}">
        <p14:creationId xmlns:p14="http://schemas.microsoft.com/office/powerpoint/2010/main" val="226372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8791-A4AD-1F9B-675C-03F9B18E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Negative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CDEB-B7AF-E2EE-0113-B3A50458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bytes (32 bits) per integer, first bit for sign, remaining 31 bits for value</a:t>
            </a:r>
          </a:p>
          <a:p>
            <a:r>
              <a:rPr lang="en-US" dirty="0"/>
              <a:t>Example: Store integer -65 in memory</a:t>
            </a:r>
          </a:p>
          <a:p>
            <a:r>
              <a:rPr lang="en-US" dirty="0"/>
              <a:t>Negative numbers = Use 2’s complement</a:t>
            </a:r>
          </a:p>
          <a:p>
            <a:r>
              <a:rPr lang="en-US" dirty="0"/>
              <a:t>65 in 32-bit binary = 00000000 00000000 00000000 01000001 </a:t>
            </a:r>
          </a:p>
          <a:p>
            <a:r>
              <a:rPr lang="en-US" dirty="0"/>
              <a:t>2’s complement     = 11111111 11111111 11111111 10111111</a:t>
            </a:r>
          </a:p>
          <a:p>
            <a:r>
              <a:rPr lang="en-US" b="1" dirty="0"/>
              <a:t>MSB (most significant bit)</a:t>
            </a:r>
            <a:r>
              <a:rPr lang="en-US" dirty="0"/>
              <a:t> = 1, since the number is negative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44FCD-C16C-C445-C215-28561E4ED118}"/>
              </a:ext>
            </a:extLst>
          </p:cNvPr>
          <p:cNvSpPr txBox="1"/>
          <p:nvPr/>
        </p:nvSpPr>
        <p:spPr>
          <a:xfrm>
            <a:off x="1356189" y="5349334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Byte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08C0C-6647-1964-EB5C-3DC9B9643F6E}"/>
              </a:ext>
            </a:extLst>
          </p:cNvPr>
          <p:cNvSpPr txBox="1"/>
          <p:nvPr/>
        </p:nvSpPr>
        <p:spPr>
          <a:xfrm>
            <a:off x="3626777" y="5349334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Byte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7E76B-BA96-FCCB-28F9-66D08AF95D1C}"/>
              </a:ext>
            </a:extLst>
          </p:cNvPr>
          <p:cNvSpPr txBox="1"/>
          <p:nvPr/>
        </p:nvSpPr>
        <p:spPr>
          <a:xfrm>
            <a:off x="5907639" y="5349334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Byte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65F88-5495-3E54-EDE6-21F161B8655C}"/>
              </a:ext>
            </a:extLst>
          </p:cNvPr>
          <p:cNvSpPr txBox="1"/>
          <p:nvPr/>
        </p:nvSpPr>
        <p:spPr>
          <a:xfrm>
            <a:off x="8178227" y="5349334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Byte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A5DEE-8600-58AA-DDEA-61921D47FB4E}"/>
              </a:ext>
            </a:extLst>
          </p:cNvPr>
          <p:cNvSpPr txBox="1"/>
          <p:nvPr/>
        </p:nvSpPr>
        <p:spPr>
          <a:xfrm>
            <a:off x="1345915" y="5807631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C000"/>
                </a:solidFill>
              </a:rPr>
              <a:t>1</a:t>
            </a:r>
            <a:r>
              <a:rPr lang="en-IN" b="1" dirty="0">
                <a:solidFill>
                  <a:schemeClr val="bg1"/>
                </a:solidFill>
              </a:rPr>
              <a:t>1111111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C4D5A-7BEC-4492-4E84-5AA8AC40746D}"/>
              </a:ext>
            </a:extLst>
          </p:cNvPr>
          <p:cNvSpPr txBox="1"/>
          <p:nvPr/>
        </p:nvSpPr>
        <p:spPr>
          <a:xfrm>
            <a:off x="3616503" y="5807631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11111111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6464C-8C76-46EC-7864-133CCBB97D50}"/>
              </a:ext>
            </a:extLst>
          </p:cNvPr>
          <p:cNvSpPr txBox="1"/>
          <p:nvPr/>
        </p:nvSpPr>
        <p:spPr>
          <a:xfrm>
            <a:off x="5897365" y="5807631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11111111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850E8-C45C-6018-210C-D540ABB8ECCE}"/>
              </a:ext>
            </a:extLst>
          </p:cNvPr>
          <p:cNvSpPr txBox="1"/>
          <p:nvPr/>
        </p:nvSpPr>
        <p:spPr>
          <a:xfrm>
            <a:off x="8167953" y="5807631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10111111</a:t>
            </a:r>
          </a:p>
        </p:txBody>
      </p:sp>
    </p:spTree>
    <p:extLst>
      <p:ext uri="{BB962C8B-B14F-4D97-AF65-F5344CB8AC3E}">
        <p14:creationId xmlns:p14="http://schemas.microsoft.com/office/powerpoint/2010/main" val="118588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B8E2-42D3-D596-7BEC-D5710C47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881E-330E-1DFD-AF54-0228FF96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Positive and negative numbers: +65 and -65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64FF-AD42-0950-6ECE-8F3F6A8A83CE}"/>
              </a:ext>
            </a:extLst>
          </p:cNvPr>
          <p:cNvSpPr txBox="1"/>
          <p:nvPr/>
        </p:nvSpPr>
        <p:spPr>
          <a:xfrm>
            <a:off x="318499" y="2601371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Byte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84E2F-E096-0F6D-AF1A-9FB1C1FE5A53}"/>
              </a:ext>
            </a:extLst>
          </p:cNvPr>
          <p:cNvSpPr txBox="1"/>
          <p:nvPr/>
        </p:nvSpPr>
        <p:spPr>
          <a:xfrm>
            <a:off x="2589087" y="2601371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Byte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BF29F-FF8F-DDAA-3CC1-9A9734BC0507}"/>
              </a:ext>
            </a:extLst>
          </p:cNvPr>
          <p:cNvSpPr txBox="1"/>
          <p:nvPr/>
        </p:nvSpPr>
        <p:spPr>
          <a:xfrm>
            <a:off x="4869949" y="2601371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Byte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8CDDD-4AB3-8773-CD65-08202ACE37E4}"/>
              </a:ext>
            </a:extLst>
          </p:cNvPr>
          <p:cNvSpPr txBox="1"/>
          <p:nvPr/>
        </p:nvSpPr>
        <p:spPr>
          <a:xfrm>
            <a:off x="7140537" y="2601371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Byte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352F7-0E85-ED71-3407-2D31E915CB4B}"/>
              </a:ext>
            </a:extLst>
          </p:cNvPr>
          <p:cNvSpPr txBox="1"/>
          <p:nvPr/>
        </p:nvSpPr>
        <p:spPr>
          <a:xfrm>
            <a:off x="308225" y="3059668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C000"/>
                </a:solidFill>
              </a:rPr>
              <a:t>0</a:t>
            </a:r>
            <a:r>
              <a:rPr lang="en-IN" b="1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DAF30-8CD9-F1D6-A972-297836930B2A}"/>
              </a:ext>
            </a:extLst>
          </p:cNvPr>
          <p:cNvSpPr txBox="1"/>
          <p:nvPr/>
        </p:nvSpPr>
        <p:spPr>
          <a:xfrm>
            <a:off x="2578813" y="3059668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26195-9352-575C-B983-45B5536B5517}"/>
              </a:ext>
            </a:extLst>
          </p:cNvPr>
          <p:cNvSpPr txBox="1"/>
          <p:nvPr/>
        </p:nvSpPr>
        <p:spPr>
          <a:xfrm>
            <a:off x="4859675" y="3059668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589D5-A60B-2D19-25DA-C9D794FA8936}"/>
              </a:ext>
            </a:extLst>
          </p:cNvPr>
          <p:cNvSpPr txBox="1"/>
          <p:nvPr/>
        </p:nvSpPr>
        <p:spPr>
          <a:xfrm>
            <a:off x="7130263" y="3059668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01000001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57722-46F1-CF25-1FED-C34C82D13353}"/>
              </a:ext>
            </a:extLst>
          </p:cNvPr>
          <p:cNvSpPr txBox="1"/>
          <p:nvPr/>
        </p:nvSpPr>
        <p:spPr>
          <a:xfrm>
            <a:off x="318499" y="3561783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C000"/>
                </a:solidFill>
              </a:rPr>
              <a:t>1</a:t>
            </a:r>
            <a:r>
              <a:rPr lang="en-IN" b="1" dirty="0">
                <a:solidFill>
                  <a:schemeClr val="bg1"/>
                </a:solidFill>
              </a:rPr>
              <a:t>1111111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E496D-7651-6777-3E4D-E481E8E55E0D}"/>
              </a:ext>
            </a:extLst>
          </p:cNvPr>
          <p:cNvSpPr txBox="1"/>
          <p:nvPr/>
        </p:nvSpPr>
        <p:spPr>
          <a:xfrm>
            <a:off x="2589087" y="3561783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11111111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AF2E2-7ED1-2D5D-9D74-B0F6FED05EE0}"/>
              </a:ext>
            </a:extLst>
          </p:cNvPr>
          <p:cNvSpPr txBox="1"/>
          <p:nvPr/>
        </p:nvSpPr>
        <p:spPr>
          <a:xfrm>
            <a:off x="4869949" y="3561783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11111111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CDA01-8CA2-F58B-740D-FF43C9232ECB}"/>
              </a:ext>
            </a:extLst>
          </p:cNvPr>
          <p:cNvSpPr txBox="1"/>
          <p:nvPr/>
        </p:nvSpPr>
        <p:spPr>
          <a:xfrm>
            <a:off x="7140537" y="3561783"/>
            <a:ext cx="22603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10111111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168B9-A185-085F-BBA3-61E3FB63E559}"/>
              </a:ext>
            </a:extLst>
          </p:cNvPr>
          <p:cNvSpPr txBox="1"/>
          <p:nvPr/>
        </p:nvSpPr>
        <p:spPr>
          <a:xfrm>
            <a:off x="9613187" y="3059668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+65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081CEA-EC8B-FD16-6873-B1F62428BF4C}"/>
              </a:ext>
            </a:extLst>
          </p:cNvPr>
          <p:cNvSpPr txBox="1"/>
          <p:nvPr/>
        </p:nvSpPr>
        <p:spPr>
          <a:xfrm>
            <a:off x="9602913" y="3584072"/>
            <a:ext cx="2260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-65</a:t>
            </a:r>
          </a:p>
        </p:txBody>
      </p:sp>
    </p:spTree>
    <p:extLst>
      <p:ext uri="{BB962C8B-B14F-4D97-AF65-F5344CB8AC3E}">
        <p14:creationId xmlns:p14="http://schemas.microsoft.com/office/powerpoint/2010/main" val="349327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C320-6A8F-A9E4-B4CC-8CEF8813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Floating Point Numbers Storage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79BD-980C-CD82-7DDC-1019CFF30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Consider 4.25</a:t>
            </a:r>
            <a:r>
              <a:rPr lang="en-IN" baseline="-25000" dirty="0"/>
              <a:t>10</a:t>
            </a:r>
          </a:p>
          <a:p>
            <a:r>
              <a:rPr lang="en-IN" b="1" dirty="0"/>
              <a:t>Integer part</a:t>
            </a:r>
            <a:r>
              <a:rPr lang="en-IN" dirty="0"/>
              <a:t>: Convert 4</a:t>
            </a:r>
            <a:r>
              <a:rPr lang="en-IN" baseline="-25000" dirty="0"/>
              <a:t>10</a:t>
            </a:r>
            <a:r>
              <a:rPr lang="en-IN" dirty="0"/>
              <a:t> into binary … 4</a:t>
            </a:r>
            <a:r>
              <a:rPr lang="en-IN" baseline="-25000" dirty="0"/>
              <a:t>10</a:t>
            </a:r>
            <a:r>
              <a:rPr lang="en-IN" dirty="0"/>
              <a:t> = 100</a:t>
            </a:r>
            <a:r>
              <a:rPr lang="en-IN" baseline="-25000" dirty="0"/>
              <a:t>2</a:t>
            </a:r>
          </a:p>
          <a:p>
            <a:r>
              <a:rPr lang="en-US" b="1" dirty="0"/>
              <a:t>Fractional part </a:t>
            </a:r>
            <a:r>
              <a:rPr lang="en-US" dirty="0"/>
              <a:t>= 0</a:t>
            </a:r>
            <a:r>
              <a:rPr lang="en-IN" dirty="0"/>
              <a:t>.25</a:t>
            </a:r>
            <a:r>
              <a:rPr lang="en-IN" baseline="-25000" dirty="0"/>
              <a:t>10</a:t>
            </a:r>
            <a:endParaRPr lang="en-US" dirty="0"/>
          </a:p>
          <a:p>
            <a:r>
              <a:rPr lang="en-US" dirty="0"/>
              <a:t>Multiply fractional part with 2 until it becomes 1.0</a:t>
            </a:r>
          </a:p>
          <a:p>
            <a:r>
              <a:rPr lang="en-US" dirty="0"/>
              <a:t>0.25 * 2 =0.50 	take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move 0.50 to next step</a:t>
            </a:r>
          </a:p>
          <a:p>
            <a:r>
              <a:rPr lang="en-US" dirty="0"/>
              <a:t>0.50 * 2 =1.00 	take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and stop the process as there is no remainder</a:t>
            </a:r>
          </a:p>
          <a:p>
            <a:r>
              <a:rPr lang="en-US" dirty="0"/>
              <a:t>0.25 = 01</a:t>
            </a:r>
            <a:r>
              <a:rPr lang="en-US" baseline="-25000" dirty="0"/>
              <a:t>2</a:t>
            </a:r>
          </a:p>
          <a:p>
            <a:r>
              <a:rPr lang="en-US" dirty="0"/>
              <a:t>4.25 = 100.01</a:t>
            </a:r>
            <a:r>
              <a:rPr lang="en-US" baseline="-25000" dirty="0"/>
              <a:t>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1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4E4A-D5C0-F5B4-C35A-7DF0F73F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7007-970C-CD13-27C2-2BB306F8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Convert decimal 10.75 into binary</a:t>
            </a:r>
          </a:p>
          <a:p>
            <a:r>
              <a:rPr lang="en-US" dirty="0"/>
              <a:t>Integer part</a:t>
            </a:r>
          </a:p>
          <a:p>
            <a:r>
              <a:rPr lang="en-US" dirty="0"/>
              <a:t>10</a:t>
            </a:r>
            <a:r>
              <a:rPr lang="en-US" baseline="-25000" dirty="0"/>
              <a:t>10</a:t>
            </a:r>
            <a:r>
              <a:rPr lang="en-US" dirty="0"/>
              <a:t> = 1010</a:t>
            </a:r>
            <a:r>
              <a:rPr lang="en-US" sz="2700" baseline="-25000" dirty="0"/>
              <a:t>2</a:t>
            </a:r>
          </a:p>
          <a:p>
            <a:endParaRPr lang="en-US" dirty="0"/>
          </a:p>
          <a:p>
            <a:r>
              <a:rPr lang="en-US" dirty="0"/>
              <a:t>Fractional Part</a:t>
            </a:r>
          </a:p>
          <a:p>
            <a:r>
              <a:rPr lang="en-US" dirty="0"/>
              <a:t>0.75 * 2 =&gt;1.50 // take 1 and move .50 to next step</a:t>
            </a:r>
          </a:p>
          <a:p>
            <a:r>
              <a:rPr lang="en-US" dirty="0"/>
              <a:t>0.50 * 2 =&gt;1.00 // take 1 and stop the process because there is no remainder</a:t>
            </a:r>
          </a:p>
          <a:p>
            <a:endParaRPr lang="en-US" dirty="0"/>
          </a:p>
          <a:p>
            <a:r>
              <a:rPr lang="en-US" dirty="0"/>
              <a:t>0.75</a:t>
            </a:r>
            <a:r>
              <a:rPr lang="en-US" baseline="-25000" dirty="0"/>
              <a:t>10</a:t>
            </a:r>
            <a:r>
              <a:rPr lang="en-US" dirty="0"/>
              <a:t> = 11</a:t>
            </a:r>
            <a:r>
              <a:rPr lang="en-US" sz="2800" baseline="-25000" dirty="0"/>
              <a:t>2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Combining the two parts:</a:t>
            </a:r>
          </a:p>
          <a:p>
            <a:r>
              <a:rPr lang="en-US" dirty="0"/>
              <a:t>10.75</a:t>
            </a:r>
            <a:r>
              <a:rPr lang="en-US" baseline="-25000" dirty="0"/>
              <a:t>10</a:t>
            </a:r>
            <a:r>
              <a:rPr lang="en-US" dirty="0"/>
              <a:t> = 1010.11</a:t>
            </a:r>
            <a:r>
              <a:rPr lang="en-US" baseline="-25000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50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168B-40E5-8BF0-2969-2304855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48A4-B002-9E41-BBB0-D444F7CF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decimal 2.33 into binary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82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168B-40E5-8BF0-2969-2304855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48A4-B002-9E41-BBB0-D444F7CF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Integer part: 2</a:t>
            </a:r>
            <a:r>
              <a:rPr lang="en-IN" baseline="-25000" dirty="0"/>
              <a:t>10</a:t>
            </a:r>
            <a:r>
              <a:rPr lang="en-IN" dirty="0"/>
              <a:t> = 10</a:t>
            </a:r>
            <a:r>
              <a:rPr lang="en-IN" baseline="-25000" dirty="0"/>
              <a:t>2</a:t>
            </a:r>
          </a:p>
          <a:p>
            <a:r>
              <a:rPr lang="en-IN" dirty="0"/>
              <a:t>Fractional part:</a:t>
            </a:r>
          </a:p>
          <a:p>
            <a:r>
              <a:rPr lang="en-US" dirty="0"/>
              <a:t>0.33 * 2 =&gt;0.66 // take 0 and move .66 to next step</a:t>
            </a:r>
          </a:p>
          <a:p>
            <a:endParaRPr lang="en-US" dirty="0"/>
          </a:p>
          <a:p>
            <a:r>
              <a:rPr lang="en-US" dirty="0"/>
              <a:t>0.66 * 2 =&gt;1.32 // take 1 and move .32 to next step</a:t>
            </a:r>
          </a:p>
          <a:p>
            <a:endParaRPr lang="en-US" dirty="0"/>
          </a:p>
          <a:p>
            <a:r>
              <a:rPr lang="en-US" dirty="0"/>
              <a:t>0.32 * 2 =&gt;0.64 // take 0 and move .64 to next step</a:t>
            </a:r>
          </a:p>
          <a:p>
            <a:endParaRPr lang="en-US" dirty="0"/>
          </a:p>
          <a:p>
            <a:r>
              <a:rPr lang="en-US" dirty="0"/>
              <a:t>0.64 * 2 =&gt;1.28 // take 1 and move .28 to next step</a:t>
            </a:r>
          </a:p>
          <a:p>
            <a:endParaRPr lang="en-US" dirty="0"/>
          </a:p>
          <a:p>
            <a:r>
              <a:rPr lang="en-US" dirty="0"/>
              <a:t>0.28 * 2 =&gt;0.56 // take 0 and move .56 to next step</a:t>
            </a:r>
          </a:p>
          <a:p>
            <a:endParaRPr lang="en-US" dirty="0"/>
          </a:p>
          <a:p>
            <a:r>
              <a:rPr lang="en-US" dirty="0"/>
              <a:t>0.56 * 2 =&gt;1.12 // take 1 and move .12 to next step</a:t>
            </a:r>
          </a:p>
          <a:p>
            <a:endParaRPr lang="en-US" dirty="0"/>
          </a:p>
          <a:p>
            <a:r>
              <a:rPr lang="en-US" dirty="0"/>
              <a:t>0.12 * 2 =&gt;0.24 // take 0 and move .24 to next step</a:t>
            </a:r>
          </a:p>
          <a:p>
            <a:endParaRPr lang="en-US" dirty="0"/>
          </a:p>
          <a:p>
            <a:r>
              <a:rPr lang="en-US" dirty="0"/>
              <a:t>0.24 * 2 =&gt;0.48 // take 0 and move .48 to next step</a:t>
            </a:r>
          </a:p>
          <a:p>
            <a:endParaRPr lang="en-US" dirty="0"/>
          </a:p>
          <a:p>
            <a:r>
              <a:rPr lang="en-US" dirty="0"/>
              <a:t>0.48 * 2 =&gt;0.96 // take 0 and move .96 to next step</a:t>
            </a:r>
          </a:p>
          <a:p>
            <a:endParaRPr lang="en-US" dirty="0"/>
          </a:p>
          <a:p>
            <a:r>
              <a:rPr lang="en-US" dirty="0"/>
              <a:t>0.96 * 2 =&gt;1.92 // take 1 and move .92 to next step</a:t>
            </a:r>
          </a:p>
          <a:p>
            <a:endParaRPr lang="en-US" dirty="0"/>
          </a:p>
          <a:p>
            <a:r>
              <a:rPr lang="en-US" dirty="0"/>
              <a:t>0.92 * 2 =&gt;1.84 // take 1 and move .84 to next step</a:t>
            </a:r>
          </a:p>
          <a:p>
            <a:endParaRPr lang="en-US" dirty="0"/>
          </a:p>
          <a:p>
            <a:r>
              <a:rPr lang="en-US" dirty="0"/>
              <a:t>0.84 * 2 =&gt;1.68 // take 1 and move .68 to next step</a:t>
            </a:r>
          </a:p>
          <a:p>
            <a:endParaRPr lang="en-US" dirty="0"/>
          </a:p>
          <a:p>
            <a:r>
              <a:rPr lang="en-US" dirty="0"/>
              <a:t>0.68 * 2 =&gt;1.36 // take 0 and move .36 to next step</a:t>
            </a:r>
          </a:p>
          <a:p>
            <a:endParaRPr lang="en-US" dirty="0"/>
          </a:p>
          <a:p>
            <a:r>
              <a:rPr lang="en-US" dirty="0"/>
              <a:t>0.36 * 2 =&gt;0.72 // take 0 and move .72 to next step</a:t>
            </a:r>
          </a:p>
          <a:p>
            <a:endParaRPr lang="en-US" dirty="0"/>
          </a:p>
          <a:p>
            <a:r>
              <a:rPr lang="en-US" dirty="0"/>
              <a:t>0.72 * 2 =&gt;1.44 // take 1 and move .44 to next step</a:t>
            </a:r>
          </a:p>
          <a:p>
            <a:endParaRPr lang="en-US" dirty="0"/>
          </a:p>
          <a:p>
            <a:r>
              <a:rPr lang="en-US" dirty="0"/>
              <a:t>0.44 * 2 =&gt;0.88 // take 0 and move .88 to next step</a:t>
            </a:r>
          </a:p>
          <a:p>
            <a:endParaRPr lang="en-US" dirty="0"/>
          </a:p>
          <a:p>
            <a:r>
              <a:rPr lang="en-US" dirty="0"/>
              <a:t>0.88 * 2 =&gt;1.76 // take 1 and move .76 to next step</a:t>
            </a:r>
          </a:p>
          <a:p>
            <a:endParaRPr lang="en-US" dirty="0"/>
          </a:p>
          <a:p>
            <a:r>
              <a:rPr lang="en-US" dirty="0"/>
              <a:t>0.76 * 2 =&gt;1.32 // take 1 and move .32 to next step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97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096B-EF4A-B825-0D4F-E546F844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AE40-C2F1-BF13-4E9A-893A7C37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Here, the fractional part 0.32 which is repeating again</a:t>
            </a:r>
          </a:p>
          <a:p>
            <a:r>
              <a:rPr lang="en-US" dirty="0"/>
              <a:t>We will not get 1.0 using this method</a:t>
            </a:r>
          </a:p>
          <a:p>
            <a:r>
              <a:rPr lang="en-US" dirty="0"/>
              <a:t>In floating number storage, the computer will allocate 23 bits for the fractional part. So, it is enough to stop the above method after 23 fractional digits</a:t>
            </a:r>
          </a:p>
          <a:p>
            <a:r>
              <a:rPr lang="en-US" dirty="0"/>
              <a:t>2.33</a:t>
            </a:r>
            <a:r>
              <a:rPr lang="en-US" baseline="-25000" dirty="0"/>
              <a:t>10</a:t>
            </a:r>
            <a:r>
              <a:rPr lang="en-US" dirty="0"/>
              <a:t> = 10.010101000111001011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78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8AF7-F8AE-F0BD-D44F-B9E42430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Storing Floating Point Numbers in Computer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7E54-E817-2121-F71B-65F907FD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floating point number is stored in memory as made up of three parts:</a:t>
            </a:r>
          </a:p>
          <a:p>
            <a:pPr lvl="1"/>
            <a:r>
              <a:rPr lang="en-IN" dirty="0"/>
              <a:t>Sign</a:t>
            </a:r>
          </a:p>
          <a:p>
            <a:pPr lvl="1"/>
            <a:r>
              <a:rPr lang="en-IN" dirty="0"/>
              <a:t>Exponent</a:t>
            </a:r>
          </a:p>
          <a:p>
            <a:pPr lvl="1"/>
            <a:r>
              <a:rPr lang="en-IN" dirty="0"/>
              <a:t>Significant value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78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Cascadia Code Light</vt:lpstr>
      <vt:lpstr>Office Theme</vt:lpstr>
      <vt:lpstr>Positive Integers</vt:lpstr>
      <vt:lpstr>Negative Integers</vt:lpstr>
      <vt:lpstr>Summary</vt:lpstr>
      <vt:lpstr>Floating Point Numbers Storage in Memory</vt:lpstr>
      <vt:lpstr>Exercise</vt:lpstr>
      <vt:lpstr>Exercise</vt:lpstr>
      <vt:lpstr>Solution</vt:lpstr>
      <vt:lpstr>Solution</vt:lpstr>
      <vt:lpstr>Storing Floating Point Numbers in Computer Memory</vt:lpstr>
      <vt:lpstr>Storing Floating Point Numbers in Memory – Step 1: Significant Part</vt:lpstr>
      <vt:lpstr>Storing Floating Point Numbers in Memory – Step 2: Calculate Exponent</vt:lpstr>
      <vt:lpstr>Storing Floating Point Numbers in Memory – Summary </vt:lpstr>
      <vt:lpstr>Storing Floating Point Numbers in Memory – End Result </vt:lpstr>
      <vt:lpstr>Demo: Binary Addition</vt:lpstr>
      <vt:lpstr>Demo: Reading From Memory</vt:lpstr>
      <vt:lpstr>Using Variables – Simple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2024-09-11T05:25:34Z</dcterms:created>
  <dcterms:modified xsi:type="dcterms:W3CDTF">2024-09-11T05:26:18Z</dcterms:modified>
</cp:coreProperties>
</file>