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78" r:id="rId2"/>
    <p:sldId id="573" r:id="rId3"/>
    <p:sldId id="574" r:id="rId4"/>
    <p:sldId id="1182" r:id="rId5"/>
    <p:sldId id="1199" r:id="rId6"/>
    <p:sldId id="1141" r:id="rId7"/>
    <p:sldId id="779" r:id="rId8"/>
    <p:sldId id="1183" r:id="rId9"/>
    <p:sldId id="1184" r:id="rId10"/>
    <p:sldId id="784" r:id="rId11"/>
    <p:sldId id="1042" r:id="rId12"/>
    <p:sldId id="1043" r:id="rId13"/>
    <p:sldId id="1041" r:id="rId14"/>
    <p:sldId id="1044" r:id="rId15"/>
    <p:sldId id="1045" r:id="rId16"/>
    <p:sldId id="815" r:id="rId17"/>
    <p:sldId id="816" r:id="rId18"/>
    <p:sldId id="1203" r:id="rId19"/>
    <p:sldId id="1200" r:id="rId20"/>
    <p:sldId id="1201" r:id="rId21"/>
    <p:sldId id="1202" r:id="rId22"/>
    <p:sldId id="419" r:id="rId23"/>
    <p:sldId id="421" r:id="rId24"/>
    <p:sldId id="1205" r:id="rId25"/>
    <p:sldId id="825" r:id="rId26"/>
    <p:sldId id="430" r:id="rId27"/>
    <p:sldId id="10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7:55.7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0,'-22'701,"12"-593,-34 312,35-321,6 176,6-138,-4-55,2 90,1-158,1-1,0 0,1 0,0 0,1 0,0-1,9 13,-5-6,-1-1,7 22,82 235,-80-230,6 8,2 0,2-2,2-2,3 0,62 74,-77-104,-12-14,0 0,0 0,-1 1,1 0,-1 0,-1 0,1 0,-1 0,0 1,0-1,-1 1,2 10,1 35,-2 1,-6 78,0-33,4-17,-3 73,-2-131,-1-1,-1 0,-1-1,0 1,-2-1,-15 27,6-12,15-28,-1-1,0 1,-1-1,0 0,-8 10,12-15,-1-1,0 1,1-1,-1 1,0-1,0 0,0 0,1 0,-1 0,-1 0,1 0,0 0,0-1,0 1,0-1,0 1,-1-1,1 0,0 0,0 0,0 0,-1 0,1-1,0 1,0-1,-4-1,-5-2,1-2,-1 1,1-1,0-1,0 0,-12-12,16 14,0-1,1 0,0 0,0 0,0 0,1-1,0 0,0 0,1 0,-5-14,-2-22,1 0,3-1,-1-59,7 88,1-205,2 156,16-87,-4 61,2-107,-13-90,-5-253,2 524,0 0,2 0,0 0,1 0,11-29,4-15,-1-50,-11 60,-3 16,29-141,-22 135,-2 0,-2-1,-1 0,-1-67,-8-208,2 293,-1 0,-9-38,5 34,-2-36,6 35,1 1,1-1,2 0,0 1,11-46,50-130,-56 175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0:18:25.119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33 430 24575,'1'2'0,"-1"0"0,1 1 0,-1-1 0,1 1 0,0-1 0,0 0 0,0 0 0,2 3 0,6 17 0,3 33 0,3-1 0,2-1 0,2 0 0,27 51 0,-15-44 0,52 72 0,-5-10 0,-69-104 0,0 0 0,-2 0 0,0 0 0,-1 1 0,5 25 0,-7-23 0,1-1 0,1 1 0,0-1 0,13 26 0,-17-42 0,-1 0 0,0 0 0,0-1 0,0 1 0,-1 0 0,1 0 0,-1 0 0,0 1 0,0-1 0,0 0 0,-1 4 0,-13 47 0,8-32 0,-5 18 0,-2-1 0,-21 46 0,26-68 0,-2 0 0,0-1 0,-1 0 0,0-1 0,-2 0 0,-25 26 0,20-23 0,1 1 0,1 1 0,1 0 0,-20 38 0,-15 19 0,19-37 0,14-18 0,-19 29 0,32-44 0,0 0 0,0 0 0,0 0 0,1 1 0,0 0 0,1 0 0,-3 17 0,2 24 0,2 0 0,8 75 0,25 98 0,-29-203 0,33 173 0,10 69 0,-32-136 0,-3 167 0,-12 333 0,1-613 0,1-1 0,0 0 0,0 0 0,1 1 0,7 19 0,-8-27 0,2 0 0,-1 0 0,0 0 0,1 0 0,0 0 0,0 0 0,1-1 0,-1 1 0,1-1 0,0 0 0,0 0 0,0 0 0,1-1 0,9 6 0,-3-3 0,1-1 0,0 0 0,0-1 0,1 0 0,0-1 0,-1 0 0,22 1 0,93-3 0,-85-2 0,-21 1 0,1-1 0,-1-1 0,0-1 0,0 0 0,20-8 0,-34 9 0,-1 0 0,0 0 0,0-1 0,0 0 0,0-1 0,0 1 0,-1-1 0,1 0 0,-1 0 0,0-1 0,0 1 0,-1-1 0,1-1 0,-1 1 0,0 0 0,-1-1 0,1 0 0,-1 0 0,4-11 0,-1-5 0,0 0 0,-2-1 0,-1 0 0,0 0 0,-2 0 0,-1 0 0,0 0 0,-8-43 0,4 50 0,-1 1 0,-1-1 0,-1 1 0,0 0 0,0 1 0,-2 0 0,0 0 0,-14-17 0,-23-38 0,19 21 0,2 0 0,-21-61 0,37 83 0,1-1 0,1 1 0,2-2 0,1 1 0,1 0 0,0-38 0,3 33 0,0 13 0,0-1 0,6-33 0,-5 47 0,1 0 0,0 0 0,0 0 0,0 1 0,0-1 0,1 0 0,0 1 0,0 0 0,1 0 0,-1 0 0,1 0 0,9-8 0,-7 7 0,-1 0 0,1 0 0,-2 0 0,1-1 0,-1 0 0,1 1 0,-2-2 0,1 1 0,-1 0 0,0-1 0,2-8 0,1-11 0,5-52 0,-5 27 0,5-29 0,0-87 0,-10 159 0,0-1 0,1 1 0,0 0 0,0 0 0,1 0 0,0 0 0,9-15 0,-7 13 0,0 0 0,-1 0 0,0-1 0,4-18 0,17-105 0,-12 72 0,-2-1 0,4-118 0,-15 178 0,1-14 0,-2 0 0,0 0 0,-1-1 0,-8-31 0,3 23 0,-5-36 0,8 38 0,0 1 0,-11-29 0,-26-48 0,25 66 0,2-2 0,-18-65 0,25 54 0,2-1 0,1-73 0,-2-21 0,-16-340 0,21 459 0,-1 0 0,-9-38 0,6 34 0,-3-35 0,7 43 0,-1 1 0,0 0 0,-1 0 0,-2 0 0,1 1 0,-2-1 0,-1 1 0,-11-24 0,14 37 0,0-1 0,-1 1 0,1 0 0,-1 0 0,0 1 0,-1-1 0,1 1 0,-8-4 0,-22-19 0,-5-15 0,31 30 0,-1 1 0,-1 0 0,0 1 0,0 0 0,-1 1 0,0 0 0,-1 1 0,-17-9 0,19 12 0,-1 0 0,0 0 0,0 1 0,-1 0 0,-18-3 0,28 6 0,0 1 0,0 0 0,0 0 0,0 0 0,1 0 0,-1 0 0,0 1 0,0-1 0,0 1 0,0 0 0,1 0 0,-1 0 0,0 0 0,1 0 0,-1 1 0,1-1 0,-1 1 0,1-1 0,0 1 0,0 0 0,0 0 0,0 0 0,0 0 0,0 1 0,-3 3 0,0 5 0,-1 0 0,2 0 0,-1 0 0,1 1 0,1-1 0,0 1 0,1 0 0,-2 19 0,2 13 0,4 46 0,0-33 0,-2-35-273,0 1 0,-2-1 0,0 0 0,-11 42 0,8-45-6553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8:36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1,'1'20,"1"0,6 28,-2-14,108 523,-107-536,0 0,1 0,19 35,41 52,-41-69,36 73,-43-65,43 83,-18-62,-22-31,-16-27,0 1,-1-1,0 1,-1 0,0 1,-1-1,0 1,0 0,1 12,-1 36,-5 89,-1-68,1-26,-2 0,-3 0,-2-1,-25 88,-108 239,135-368,-1 0,-9 13,11-19,0 0,1 0,0 0,0 1,1 0,0 0,0-1,-2 17,1 32,4 87,2-60,-2-8,-16 115,8-98,4 150,5-137,-1-97,0 0,1 1,0-1,0 0,0 0,1 0,1 0,-1 0,1 0,0 0,1-1,0 0,0 1,1-1,9 11,-5-6,-1 0,0 0,6 16,9 14,-11-20,-2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5T10:18:47.240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150 262 24575,'2'3'0,"0"1"0,-1-1 0,0 0 0,0 1 0,0-1 0,0 1 0,0-1 0,0 5 0,2 14 0,19 84 0,29 169 0,-39-197 0,-5-33 0,4 76 0,-11-117 0,10 292 0,8 14 0,-5-214 0,-7-56 0,3 51 0,-9-80 0,-2 282 0,-12-195 0,8-67 0,-3 52 0,8-46 0,-1-13 0,1 0 0,2 0 0,0 0 0,7 31 0,-1-32 0,2 0 0,0 0 0,18 28 0,-8-14 0,-15-29 0,2 1 0,-1-1 0,1 0 0,0 0 0,1-1 0,0 0 0,0 0 0,9 6 0,11 6 0,30 17 0,-52-33 0,0 1 0,1 0 0,-1 1 0,0-1 0,0 1 0,-1 0 0,1 1 0,-1-1 0,7 12 0,-6-8 0,1 0 0,13 14 0,0-6 0,32 22 0,-32-25 0,32 29 0,-47-37 0,1 0 0,-1 0 0,0 0 0,0 1 0,0-1 0,-1 1 0,0 0 0,-1 0 0,1 0 0,-1 0 0,-1 0 0,1 1 0,0 10 0,-1 12 0,-1 0 0,-3 32 0,0-12 0,2 71 0,2-63 0,-2 0 0,-3 1 0,-15 77 0,2-49 0,9-42 0,-15 47 0,15-71 0,-1 0 0,-17 28 0,17-34 0,0 0 0,2 1 0,0 0 0,1 1 0,-6 19 0,9-22 0,1 0 0,0 1 0,0-1 0,2 1 0,-1-1 0,2 1 0,0-1 0,1 0 0,0 0 0,1 1 0,1-1 0,0-1 0,7 16 0,-1-9 0,0-1 0,1-1 0,1 0 0,0-1 0,31 32 0,-32-39 0,1 1 0,0-2 0,1 1 0,0-2 0,0 0 0,1 0 0,0-1 0,28 9 0,6-2 0,-23-7 0,-1 0 0,0 2 0,36 18 0,-41-17 0,0-1 0,1-1 0,1-1 0,-1-1 0,1 0 0,0-2 0,35 4 0,13-5 0,72-5 0,-50 0 0,-86 2 0,-1 0 0,1 0 0,-1-1 0,1 1 0,-1-1 0,0 0 0,1 0 0,-1-1 0,6-2 0,-8 3 0,0-1 0,0 1 0,0-1 0,0 0 0,0 0 0,0 0 0,0 0 0,-1 0 0,1 0 0,-1 0 0,0 0 0,1-1 0,-1 1 0,0-1 0,-1 1 0,1-1 0,1-3 0,-1-2 0,0 1 0,0 0 0,0-1 0,-1 1 0,0-1 0,-1 1 0,1 0 0,-1-1 0,-1 1 0,-2-9 0,-4-6 0,-20-41 0,20 48 0,1 0 0,0-1 0,1 0 0,1 0 0,-5-27 0,6 19 0,-1 1 0,0 1 0,-2-1 0,-1 1 0,0 0 0,-2 1 0,0 0 0,-2 1 0,0 0 0,-1 0 0,-16-18 0,13 16 0,1-1 0,1-1 0,2 0 0,0-1 0,2 0 0,-10-34 0,3 10 0,11 33 0,2-1 0,0 1 0,1-1 0,-1-34 0,7-68 0,0 101 0,1 1 0,0-1 0,2 0 0,0 1 0,1 0 0,15-27 0,3-8 0,-13 29 0,1 0 0,30-41 0,11-17 0,-49 71 0,0 0 0,0-1 0,-1 1 0,0-1 0,-1-1 0,3-16 0,-3-17 0,-1 0 0,-6-58 0,1 4 0,2 72 0,-1 1 0,-1-1 0,-1 1 0,-15-51 0,5 38 0,-1 0 0,-31-53 0,-29-70 0,25 40 0,41 95 0,-1 1 0,-1 0 0,-2 0 0,0 1 0,-24-33 0,20 36 0,2-2 0,0 1 0,-17-41 0,23 46 0,-1 2 0,-19-26 0,21 33 0,1-1 0,0 0 0,1 0 0,0 0 0,0-1 0,1 0 0,0 0 0,1-1 0,-4-17 0,4-6 0,1-1 0,2 1 0,1-1 0,2 0 0,1 0 0,2 1 0,2 0 0,14-45 0,-13 50 0,-2 0 0,5-56 0,-8 53 0,1 1 0,13-50 0,56-110 0,-28 82 0,-40 97 0,-1 1 0,0-1 0,-1 1 0,0-1 0,-1 0 0,-1 0 0,1-15 0,-3 20 0,0 0 0,0 0 0,0 1 0,-1-1 0,0 0 0,-1 1 0,0-1 0,0 1 0,0 0 0,-1 0 0,0 0 0,-9-11 0,-3-1 0,-25-24 0,26 30 0,1-2 0,0 0 0,-14-21 0,22 28 0,-1 0 0,1 1 0,-2 0 0,1 0 0,-1 0 0,0 1 0,0 1 0,-15-8 0,12 6 0,1 1 0,-1-1 0,1-1 0,1 1 0,-13-14 0,-15-28 0,24 30 0,-20-21 0,27 34 0,0 1 0,0-1 0,0 1 0,0 1 0,-1-1 0,0 1 0,-11-5 0,-2 1 0,-1 0 0,1 2 0,-2 0 0,1 1 0,0 2 0,-34-3 0,42 6 0,1 0 0,0 1 0,-1 0 0,1 1 0,0 0 0,0 1 0,0 0 0,0 1 0,1 1 0,-1-1 0,1 2 0,-20 12 0,20-9 0,1 0 0,-1 0 0,1 2 0,1-1 0,0 1 0,-9 13 0,-40 78 0,17-29 0,-41 52 0,-53 91 0,125-199 0,7-14 0,3-11 0,1 5 0,0-1 0,1 0 0,-1 1 0,1 0 0,0-1 0,0 1 0,0 0 0,0 0 0,1 0 0,2-3 0,34-28 0,-18 16 0,-7 2-1365,-2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8:54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1,'43'60,"148"171,-25-34,-76-88,30 39,-109-131,0 0,-1 1,15 35,13 61,-31-92,-2-6,2-1,0 0,11 17,-9-17,-1 1,8 21,-9-19,18 63,-22-71,-1 1,-1-1,0 1,0-1,-2 21,-9 28,-3-1,-25 74,8-31,-56 237,79-312,0-1,-2 0,-15 31,-43 66,62-112,-18 25,18-27,0-1,0 1,0 0,1 0,0 0,0 0,1 1,1-1,-1 1,1 0,1 0,-2 10,4 5,1 1,0-1,2 0,1 0,1-1,1 0,1 0,1 0,16 29,-20-44,0 0,1 0,0-1,1 1,0-1,0-1,0 1,1-1,15 9,-20-12,1-1,0 2,-1-1,1 0,-1 1,0 0,0-1,-1 1,1 0,-1 0,0 1,0-1,0 0,0 1,1 8,0 5,0 1,-1 34,-2-33,5 30,1-20,2-1,1 0,23 48,-27-62,-1 1,0-1,-1 1,0 0,-1-1,-1 31,-1-30,1 0,0-1,1 1,0-1,1 0,1 1,7 17,29 77,-7-14,-28-82,-1 1,0 0,3 22,4 22,23 47,-34-105,1 0,-1 0,0-1,1 1,-1 0,0 0,0 0,0 0,0-1,0 1,0 0,0 0,0 0,0 0,0 0,0-1,0 1,-1 1,1-1,-1-1,1 0,0 0,-1 0,1 0,-1 0,1 0,0 0,-1 0,1 0,-1 0,1 0,-1 0,1 0,0 0,-1 0,1 0,-1 0,1 0,0 0,-1-1,1 1,-1 0,1 0,-1-1,-32-24,26 19,-9-6,-27-14,29 19,0-1,1-1,-21-17,-3-10,1-1,-54-74,83 100,-1 2,-15-17,11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8:57.0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0,'-93'211,"44"-93,30-80,-26 39,26-46,2 0,-16 38,25-46,1 1,-4 35,9-48,1-7,0 0,1 1,0-1,-1 0,2 0,-1 0,0 0,1 0,0 0,0 0,0 0,0 0,1 0,-1 0,1-1,0 1,0-1,3 5,0-4,-1 1,1-1,-1 0,1 0,1-1,-1 1,0-1,1 0,-1 0,1-1,11 3,5 1,-1-2,1 0,39 1,69-7,-53 0,-42 1,-3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8:59.9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0,'0'0,"-1"0,1 0,0 0,0 0,0 0,-1 0,1 0,0 0,0 0,0 0,-1 0,1 1,0-1,0 0,0 0,0 0,-1 0,1 0,0 0,0 0,0 0,0 1,-1-1,1 0,0 0,0 0,0 0,0 0,0 1,0-1,0 0,0 0,0 0,-1 0,1 1,0-1,0 0,0 0,0 0,0 1,0-1,0 0,0 0,0 0,0 1,0-1,0 0,1 0,-1 0,0 0,0 1,0-1,0 0,8 13,-6-10,14 22,2-2,1 0,32 29,73 54,28 29,-26 3,-123-133,1-1,-1 1,0 0,0 0,0 0,-1 0,0 1,0-1,0 0,-1 1,0 0,0-1,0 1,-1 0,0 0,0-1,0 1,-2 7,-1 10,-2 0,-1-1,-9 25,8-26,-14 40,-2 6,-20 97,32-107,-33 159,40-202,-2 9,-5 32,11-49,-1 1,1-1,0 0,0 0,0 1,1-1,0 0,1 0,-1 0,4 8,23 38,-20-40,-1 1,-1 0,0 0,0 1,5 23,2 35,-9-43,1-1,1 0,2 0,0-1,18 37,-11-34,-2 1,-1 1,-1 0,12 58,-20-69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25T10:19:01.3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1,'-2'96,"-29"187,16-168,6 1,10 222,6-272,2-1,4 0,32 98,-27-109,1 0,3-2,3 0,56 89,-50-88,-21-29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0EF5-D45B-8DB5-FD88-5C31917B2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30B26-3DC0-28E2-5964-4F78C9F17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AF93-3B12-532D-B010-98C8CCFC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BC25-8918-6D27-0A85-4C135E8D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275E-E53B-2D47-6349-21CB132C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2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175D-C111-8BDF-5F72-DDA8D04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760D-D6B4-C3C1-51AC-45357D2A7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BAEB-6CB6-C1BD-B593-66CC951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A52D-69CF-CF1C-419D-AD24EC33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505C-A311-B823-B490-DD4AF420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4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82527-02C9-B35C-1D72-C9E8AE37F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F6D7-FB27-1387-E7BC-46F510F44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8325-A65F-11DE-A094-D73389E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7F4CD-4CE4-0103-920E-E8EEF2A1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D12EB-8FEE-608B-4270-9548FD69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5C1D-3317-26DD-F890-F46FE1D4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6036-4B76-DEDD-D9F5-0C8C20AE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4391-0F0E-32AF-05C0-9F0B475E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FFDB-9809-FB18-E56A-2BC5B7D6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876-5AB6-4C5A-104F-4B6A59CF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74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16D7-8101-511F-B722-9803033B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FB194-E1D8-188A-1415-2E8CBD92C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1233-2292-C894-DD90-5FB75252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918C2-45D9-E473-D9A1-E07601C4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6333-00FF-2DFB-25A2-32C6047E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FE9B-FB95-EFD9-7CCA-90B18842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D283-1D38-28DC-18C2-227C37219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BFC83-99B6-BEEB-67A9-802D5672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3976-38C7-95EC-7A49-868B55D4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7DF7A-FB4B-ED08-D7A3-6B12E079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11F7-D9A2-75DD-3925-6CF21CC4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98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6840-5D82-8F8A-1BCA-19C9FB2C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9785-C5A3-638C-F388-107969E6E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3CFA8-3A8B-AAF9-D3BD-AA685A5A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45D9D-7F3A-2915-F378-88665D08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8133-5825-73D8-30CB-9559ED884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F6F44-C01A-0624-7390-947B5DF1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FE493-7796-1885-72B1-4345070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FF49D-99E1-1FEC-B137-E4568836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0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E955-09E9-60F1-8BF1-EBE07D14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A3117-0FBC-8A9E-9538-D47410D7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50CD9-5B66-064F-232F-CFA5552F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75733-C88F-6C3E-A9A8-41E47D1F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5BA3E-215E-4FB1-E0A9-A5060824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144FC-F424-7C14-C5F7-4972F3AA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B885-6A0C-105E-B27E-E2F341FC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80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EBAC-CAC2-ECAB-146A-308B45AF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E06C-072C-CD5F-5286-F0C42353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7B075-7DC5-0056-6AB4-4BA492D9B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F52F-CF21-8087-9893-94E9A763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B4FE-F4B0-FDD7-2E32-61151B8A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45467-6D4A-9508-7237-338420AC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23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A3B-FC12-31E9-98E1-AC92BFBB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806F6-C131-893A-1F21-5080A8B9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E559D-A448-23B3-12BB-FCBEE92A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8EE5B-FE92-2BB5-AD98-DA0D8CA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E53F-3B06-5CBC-425E-118AAB12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93AE2-764C-BDB2-0AE6-8BE447E7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3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6881-DD72-383D-D4F1-DC0DCC02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C2325-1613-135E-D62B-1CBF8EDE7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F7C6-1FD9-41CD-4380-26C59B58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2574-CE2C-4DBF-8374-6DE023157748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0271-C08F-460D-1AB8-FD705476E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3402-8B21-9C2F-0CB3-5C6885EB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F2ACB-62DD-451F-BBC6-BEB7E9781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0.png"/><Relationship Id="rId3" Type="http://schemas.openxmlformats.org/officeDocument/2006/relationships/image" Target="../media/image560.png"/><Relationship Id="rId7" Type="http://schemas.openxmlformats.org/officeDocument/2006/relationships/image" Target="../media/image580.png"/><Relationship Id="rId12" Type="http://schemas.openxmlformats.org/officeDocument/2006/relationships/customXml" Target="../ink/ink6.xml"/><Relationship Id="rId17" Type="http://schemas.openxmlformats.org/officeDocument/2006/relationships/image" Target="../media/image63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00.png"/><Relationship Id="rId5" Type="http://schemas.openxmlformats.org/officeDocument/2006/relationships/image" Target="../media/image570.png"/><Relationship Id="rId15" Type="http://schemas.openxmlformats.org/officeDocument/2006/relationships/image" Target="../media/image62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90.png"/><Relationship Id="rId14" Type="http://schemas.openxmlformats.org/officeDocument/2006/relationships/customXml" Target="../ink/ink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99227-CB0D-C7B0-8C79-3CA71766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ECC2E-2AD9-882F-A4EC-EE9A0F9B5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6FBB-0435-8759-FBD9-B9307167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8DF2-797B-3973-EFD2-74F1EF18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PROM (Programmable ROM)</a:t>
            </a:r>
            <a:r>
              <a:rPr lang="en-US" dirty="0"/>
              <a:t> allows companies to write to the ROM chip once, not at the time of chip manufacturing</a:t>
            </a:r>
          </a:p>
          <a:p>
            <a:pPr lvl="1"/>
            <a:r>
              <a:rPr lang="en-US" dirty="0"/>
              <a:t>Example: A washing machine manufacturer can buy ROM chips and write its instructions on the chip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7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B067-A1A0-B1A2-E334-9BE4E570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Auxiliary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5EBA-B940-644B-4721-7039B734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Auxiliary storage</a:t>
            </a:r>
            <a:r>
              <a:rPr lang="en-IN" dirty="0"/>
              <a:t>, </a:t>
            </a:r>
            <a:r>
              <a:rPr lang="en-US" dirty="0"/>
              <a:t>also known as </a:t>
            </a:r>
            <a:r>
              <a:rPr lang="en-US" b="1" dirty="0"/>
              <a:t>secondary memory </a:t>
            </a:r>
            <a:r>
              <a:rPr lang="en-US" dirty="0"/>
              <a:t>or </a:t>
            </a:r>
            <a:r>
              <a:rPr lang="en-US" b="1" dirty="0"/>
              <a:t>external storage</a:t>
            </a:r>
            <a:r>
              <a:rPr lang="en-US" dirty="0"/>
              <a:t>, refers to the non-volatile storage devices that retain information even when the power supply is disconnected</a:t>
            </a:r>
          </a:p>
          <a:p>
            <a:r>
              <a:rPr lang="en-US" dirty="0"/>
              <a:t>Examples: HDD, SSD, Flash memory, Optical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47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7-580D-E3D1-431A-D5E7C3B2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 Disk Drive (HDD)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5C94-BDDA-222A-B6F5-4C64E72F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Mechanical storage devices</a:t>
            </a:r>
          </a:p>
          <a:p>
            <a:r>
              <a:rPr lang="en-IN" dirty="0"/>
              <a:t>Use magnetic material to store data</a:t>
            </a:r>
          </a:p>
          <a:p>
            <a:r>
              <a:rPr lang="en-IN" dirty="0"/>
              <a:t>High capacity, low cost</a:t>
            </a:r>
          </a:p>
          <a:p>
            <a:r>
              <a:rPr lang="en-IN" dirty="0"/>
              <a:t>These days replaced by SSD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9FC4C-F647-1A80-333E-6EE2B1248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171" y="1265858"/>
            <a:ext cx="4199408" cy="37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C51-8F5E-782E-39DB-D401958B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Flash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C3D4A-D803-D7E0-7D6E-440C2052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Non-volatile memory</a:t>
            </a:r>
          </a:p>
          <a:p>
            <a:r>
              <a:rPr lang="en-US" dirty="0"/>
              <a:t>Retains data even when there is no power supply</a:t>
            </a:r>
          </a:p>
          <a:p>
            <a:r>
              <a:rPr lang="en-US" dirty="0"/>
              <a:t>Used in Solid State Drives (SSD), USB drives, memory cards</a:t>
            </a:r>
          </a:p>
          <a:p>
            <a:r>
              <a:rPr lang="en-US" dirty="0"/>
              <a:t>Low power consumption and durable</a:t>
            </a:r>
          </a:p>
          <a:p>
            <a:r>
              <a:rPr lang="en-US" dirty="0"/>
              <a:t>Other varieties: NAND flash memory or NOR flash memory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9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7-580D-E3D1-431A-D5E7C3B2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Solid State Drive (SSD)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5C94-BDDA-222A-B6F5-4C64E72F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NAND flash memory</a:t>
            </a:r>
          </a:p>
          <a:p>
            <a:r>
              <a:rPr lang="en-IN" dirty="0"/>
              <a:t>Faster, more durable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1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7-580D-E3D1-431A-D5E7C3B2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Optical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5C94-BDDA-222A-B6F5-4C64E72F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CD-ROM, DVD, </a:t>
            </a:r>
            <a:r>
              <a:rPr lang="en-IN" dirty="0" err="1"/>
              <a:t>Bluray</a:t>
            </a:r>
            <a:r>
              <a:rPr lang="en-IN" dirty="0"/>
              <a:t> disks</a:t>
            </a:r>
          </a:p>
          <a:p>
            <a:r>
              <a:rPr lang="en-IN" dirty="0"/>
              <a:t>Magnetic disk contains information</a:t>
            </a:r>
          </a:p>
          <a:p>
            <a:r>
              <a:rPr lang="en-IN" dirty="0"/>
              <a:t>Used more for music, movies, etc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09E66-F5BB-F5F6-5BEB-B0DC908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54" y="1285966"/>
            <a:ext cx="5429815" cy="34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335B-0391-78F3-33DD-5D127D1A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4F0A-9B7A-F78F-7357-409A952C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Memory interleaving: </a:t>
            </a:r>
            <a:r>
              <a:rPr lang="en-US" dirty="0"/>
              <a:t>Improve memory access performance by distributing data across multiple </a:t>
            </a:r>
            <a:r>
              <a:rPr lang="en-US" b="1" dirty="0"/>
              <a:t>memory modules </a:t>
            </a:r>
            <a:r>
              <a:rPr lang="en-US" dirty="0"/>
              <a:t>or </a:t>
            </a:r>
            <a:r>
              <a:rPr lang="en-US" b="1" dirty="0"/>
              <a:t>banks </a:t>
            </a:r>
            <a:r>
              <a:rPr lang="en-US" dirty="0"/>
              <a:t>or </a:t>
            </a:r>
            <a:r>
              <a:rPr lang="en-US" b="1" dirty="0"/>
              <a:t>interleaves</a:t>
            </a:r>
          </a:p>
          <a:p>
            <a:r>
              <a:rPr lang="en-US" dirty="0"/>
              <a:t>Example: If we have two memory modules, the memory space might be divided into two interleaves: Interleave 0 and Interleave 1</a:t>
            </a:r>
          </a:p>
          <a:p>
            <a:r>
              <a:rPr lang="en-US" dirty="0"/>
              <a:t>Uses </a:t>
            </a:r>
            <a:r>
              <a:rPr lang="en-US" b="1" dirty="0"/>
              <a:t>round robin</a:t>
            </a:r>
            <a:r>
              <a:rPr lang="en-US" dirty="0"/>
              <a:t> algorithm</a:t>
            </a:r>
          </a:p>
          <a:p>
            <a:r>
              <a:rPr lang="en-US" dirty="0"/>
              <a:t>Parallel memory access possible</a:t>
            </a:r>
          </a:p>
          <a:p>
            <a:r>
              <a:rPr lang="en-US" dirty="0"/>
              <a:t>More useful in multi-core processors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20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E71E-F555-C696-8501-2B9FC9D2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Interleaving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DC6E-D75B-A15E-A3BE-E45D649D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Suppose we decide to use 4 interleaved memory modules </a:t>
            </a:r>
          </a:p>
          <a:p>
            <a:pPr lvl="1"/>
            <a:r>
              <a:rPr lang="en-IN" dirty="0"/>
              <a:t>Module 0 will contain memory addresses 0, 4, 8, 12, 16, …</a:t>
            </a:r>
          </a:p>
          <a:p>
            <a:pPr lvl="1"/>
            <a:r>
              <a:rPr lang="en-IN" dirty="0"/>
              <a:t>Module 1 will contain memory addresses 1, 5, 9, 13, 17, …</a:t>
            </a:r>
          </a:p>
          <a:p>
            <a:pPr lvl="1"/>
            <a:r>
              <a:rPr lang="en-IN" dirty="0"/>
              <a:t>Module 2 will contain memory addresses 2, 6, 10, 14, 18, …</a:t>
            </a:r>
          </a:p>
          <a:p>
            <a:pPr lvl="1"/>
            <a:r>
              <a:rPr lang="en-IN" dirty="0"/>
              <a:t>Module 3 will contain memory addresses 3, 7, 11, 15, 19, …</a:t>
            </a:r>
          </a:p>
          <a:p>
            <a:pPr lvl="1"/>
            <a:endParaRPr lang="en-IN" dirty="0"/>
          </a:p>
          <a:p>
            <a:r>
              <a:rPr lang="en-IN" dirty="0"/>
              <a:t>Advantage: The CPU(s) can read memory modules one after the other quickly to access data. For example, suppose an instruction needs data from memory locations 2 to 9. The CPU can quickly go to memory module 2, then to 3, then to 1, then to 2 again, etc.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CB05DC-C2BB-27A4-069F-4C3EB3CEDC5F}"/>
                  </a:ext>
                </a:extLst>
              </p14:cNvPr>
              <p14:cNvContentPartPr/>
              <p14:nvPr/>
            </p14:nvContentPartPr>
            <p14:xfrm>
              <a:off x="6718449" y="2342213"/>
              <a:ext cx="178200" cy="1385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CB05DC-C2BB-27A4-069F-4C3EB3CEDC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4449" y="2234213"/>
                <a:ext cx="285840" cy="16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4BE99E-5194-A021-A7E1-7ECAFCB10445}"/>
                  </a:ext>
                </a:extLst>
              </p14:cNvPr>
              <p14:cNvContentPartPr/>
              <p14:nvPr/>
            </p14:nvContentPartPr>
            <p14:xfrm>
              <a:off x="7005009" y="2198213"/>
              <a:ext cx="281880" cy="1584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4BE99E-5194-A021-A7E1-7ECAFCB104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00689" y="2193893"/>
                <a:ext cx="290520" cy="15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CF931D-FE2A-0C3F-AC8A-F36A6FDB9E4E}"/>
                  </a:ext>
                </a:extLst>
              </p14:cNvPr>
              <p14:cNvContentPartPr/>
              <p14:nvPr/>
            </p14:nvContentPartPr>
            <p14:xfrm>
              <a:off x="7366449" y="2280293"/>
              <a:ext cx="196920" cy="140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CF931D-FE2A-0C3F-AC8A-F36A6FDB9E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2449" y="2172653"/>
                <a:ext cx="30456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44C10E-303D-3852-44CB-F2615701DA7C}"/>
                  </a:ext>
                </a:extLst>
              </p14:cNvPr>
              <p14:cNvContentPartPr/>
              <p14:nvPr/>
            </p14:nvContentPartPr>
            <p14:xfrm>
              <a:off x="7600089" y="2207213"/>
              <a:ext cx="588960" cy="1688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44C10E-303D-3852-44CB-F2615701DA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95769" y="2202893"/>
                <a:ext cx="597600" cy="16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4899F4-AA1C-0260-D51B-C13489C77A80}"/>
                  </a:ext>
                </a:extLst>
              </p14:cNvPr>
              <p14:cNvContentPartPr/>
              <p14:nvPr/>
            </p14:nvContentPartPr>
            <p14:xfrm>
              <a:off x="8116689" y="2321693"/>
              <a:ext cx="326160" cy="140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4899F4-AA1C-0260-D51B-C13489C77A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2689" y="2214053"/>
                <a:ext cx="433800" cy="16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6A2946-988C-2127-1379-6BA8D247FDC7}"/>
                  </a:ext>
                </a:extLst>
              </p14:cNvPr>
              <p14:cNvContentPartPr/>
              <p14:nvPr/>
            </p14:nvContentPartPr>
            <p14:xfrm>
              <a:off x="8119569" y="2660813"/>
              <a:ext cx="177840" cy="300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6A2946-988C-2127-1379-6BA8D247FD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5569" y="2552813"/>
                <a:ext cx="2854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2292977-BF93-B767-00F9-D71CFAF22A1D}"/>
                  </a:ext>
                </a:extLst>
              </p14:cNvPr>
              <p14:cNvContentPartPr/>
              <p14:nvPr/>
            </p14:nvContentPartPr>
            <p14:xfrm>
              <a:off x="8371569" y="2897333"/>
              <a:ext cx="207360" cy="78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2292977-BF93-B767-00F9-D71CFAF22A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17569" y="2789333"/>
                <a:ext cx="315000" cy="9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397BB7-F4EE-D46B-BF47-A7FAB82E07A7}"/>
                  </a:ext>
                </a:extLst>
              </p14:cNvPr>
              <p14:cNvContentPartPr/>
              <p14:nvPr/>
            </p14:nvContentPartPr>
            <p14:xfrm>
              <a:off x="8301009" y="2640293"/>
              <a:ext cx="101520" cy="62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397BB7-F4EE-D46B-BF47-A7FAB82E07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47369" y="2532653"/>
                <a:ext cx="209160" cy="8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83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BE686-418E-7712-17D7-CD5280DD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Memory and Paging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8262-AB52-01F3-48C0-D77416EC8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80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762-7010-9F7C-9562-36F914BD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 Instructions in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CF8E-EE11-A349-FE25-8BBDD2683B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 of Process P1:</a:t>
            </a:r>
          </a:p>
          <a:p>
            <a:r>
              <a:rPr lang="en-US" dirty="0">
                <a:solidFill>
                  <a:srgbClr val="7030A0"/>
                </a:solidFill>
              </a:rPr>
              <a:t>Address 0:      0011 0000 0000 0000 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1:      0010 0010 0000 0110 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2:      0110 0100 0100 0000  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3:      0000 0100 0000 0101 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4:      0001 0010 0110 0001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5:      0000 1110 0000 0001    </a:t>
            </a:r>
          </a:p>
          <a:p>
            <a:r>
              <a:rPr lang="en-US" dirty="0">
                <a:solidFill>
                  <a:srgbClr val="7030A0"/>
                </a:solidFill>
              </a:rPr>
              <a:t>Address 6:      1111 0000 0010 0101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9C18C-4889-8CBD-19E1-8EA7AAFD4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Example of Process P2: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 0:      1111 0000 0010 0101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 1:      1110 0010 0001 1110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 2:      1100 0101 0100 1100 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 3:      1100 1000 0010 0001     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Address 4:      0001 0010 0110 0001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2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FE2-7820-69A5-5536-CCF8380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2C2B-0462-9653-717D-2C081A3F5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Memory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Part of the computer where programs and data are stored</a:t>
            </a:r>
          </a:p>
          <a:p>
            <a:r>
              <a:rPr lang="en-US" dirty="0"/>
              <a:t>Consist of a number of </a:t>
            </a:r>
            <a:r>
              <a:rPr lang="en-US" b="1" dirty="0"/>
              <a:t>cells </a:t>
            </a:r>
            <a:r>
              <a:rPr lang="en-US" dirty="0"/>
              <a:t>(or locations), each of which can store a  piece of information</a:t>
            </a:r>
          </a:p>
          <a:p>
            <a:r>
              <a:rPr lang="en-US" dirty="0"/>
              <a:t>Each cell has a number, called its </a:t>
            </a:r>
            <a:r>
              <a:rPr lang="en-US" b="1" dirty="0"/>
              <a:t>address</a:t>
            </a:r>
            <a:r>
              <a:rPr lang="en-US" dirty="0"/>
              <a:t>, by which programs can refer to it</a:t>
            </a:r>
          </a:p>
          <a:p>
            <a:r>
              <a:rPr lang="en-US" dirty="0"/>
              <a:t>If a memory has n cells, they will have addresses 0 to n − 1</a:t>
            </a:r>
          </a:p>
          <a:p>
            <a:r>
              <a:rPr lang="en-US" dirty="0"/>
              <a:t>All cells in a memory contain the same number of bits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76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762-7010-9F7C-9562-36F914BD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Addresses and Memory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CF8E-EE11-A349-FE25-8BBDD2683B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has cells, numbered using addresses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11A27-06DB-0263-C3E8-BE03BDA20F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5D331E-7DB7-2865-EF46-52CFA0E4FA98}"/>
              </a:ext>
            </a:extLst>
          </p:cNvPr>
          <p:cNvGraphicFramePr>
            <a:graphicFrameLocks noGrp="1"/>
          </p:cNvGraphicFramePr>
          <p:nvPr/>
        </p:nvGraphicFramePr>
        <p:xfrm>
          <a:off x="6318504" y="1343216"/>
          <a:ext cx="4682744" cy="52082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1372">
                  <a:extLst>
                    <a:ext uri="{9D8B030D-6E8A-4147-A177-3AD203B41FA5}">
                      <a16:colId xmlns:a16="http://schemas.microsoft.com/office/drawing/2014/main" val="3075757359"/>
                    </a:ext>
                  </a:extLst>
                </a:gridCol>
                <a:gridCol w="2341372">
                  <a:extLst>
                    <a:ext uri="{9D8B030D-6E8A-4147-A177-3AD203B41FA5}">
                      <a16:colId xmlns:a16="http://schemas.microsoft.com/office/drawing/2014/main" val="594461153"/>
                    </a:ext>
                  </a:extLst>
                </a:gridCol>
              </a:tblGrid>
              <a:tr h="284855">
                <a:tc>
                  <a:txBody>
                    <a:bodyPr/>
                    <a:lstStyle/>
                    <a:p>
                      <a:r>
                        <a:rPr lang="en-US" dirty="0"/>
                        <a:t>Memory 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02304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2171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33657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08764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0874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87129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89306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753797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37576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1303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3202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50871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4308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78230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5282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93892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77269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343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C299-A158-D833-BAAC-CAC5B9A5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Accommodating Multiple Processes in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B090B-683D-03C4-DB06-FF0497203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06E816-0A75-0918-0357-B16260E4E49A}"/>
              </a:ext>
            </a:extLst>
          </p:cNvPr>
          <p:cNvGraphicFramePr>
            <a:graphicFrameLocks noGrp="1"/>
          </p:cNvGraphicFramePr>
          <p:nvPr/>
        </p:nvGraphicFramePr>
        <p:xfrm>
          <a:off x="3754628" y="1105472"/>
          <a:ext cx="4682744" cy="520829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41372">
                  <a:extLst>
                    <a:ext uri="{9D8B030D-6E8A-4147-A177-3AD203B41FA5}">
                      <a16:colId xmlns:a16="http://schemas.microsoft.com/office/drawing/2014/main" val="3075757359"/>
                    </a:ext>
                  </a:extLst>
                </a:gridCol>
                <a:gridCol w="2341372">
                  <a:extLst>
                    <a:ext uri="{9D8B030D-6E8A-4147-A177-3AD203B41FA5}">
                      <a16:colId xmlns:a16="http://schemas.microsoft.com/office/drawing/2014/main" val="594461153"/>
                    </a:ext>
                  </a:extLst>
                </a:gridCol>
              </a:tblGrid>
              <a:tr h="284855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Memory address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</a:rPr>
                        <a:t>Contents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802304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0011 0000 0000 0000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2171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0010 0010 0000 0110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733657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0110 0100 0100 0000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08764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0000 0100 0000 0101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80874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0001 0010 0110 0001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687129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0000 1110 0000 0001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89306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n>
                            <a:noFill/>
                          </a:ln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</a:rPr>
                        <a:t>1111 0000 0010 0101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753797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537576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1111 0000 0010 0101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131303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1110 0010 0001 1110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3202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1100 1000 0010 0001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750871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0001 0010 0110 0001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64308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0001 0010 0110 0001</a:t>
                      </a:r>
                      <a:endParaRPr lang="en-US" sz="1200" b="1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78230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52825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093892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n>
                          <a:noFill/>
                        </a:ln>
                      </a:endParaRP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77269"/>
                  </a:ext>
                </a:extLst>
              </a:tr>
              <a:tr h="284855"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n>
                            <a:noFill/>
                          </a:ln>
                        </a:rPr>
                        <a:t>…</a:t>
                      </a:r>
                    </a:p>
                  </a:txBody>
                  <a:tcPr>
                    <a:solidFill>
                      <a:schemeClr val="accent2">
                        <a:lumMod val="50000"/>
                        <a:alpha val="9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539329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5B9C12D6-7E42-5302-0590-B369DF53C1B8}"/>
              </a:ext>
            </a:extLst>
          </p:cNvPr>
          <p:cNvSpPr/>
          <p:nvPr/>
        </p:nvSpPr>
        <p:spPr>
          <a:xfrm>
            <a:off x="7635240" y="1499616"/>
            <a:ext cx="393192" cy="1929384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39951-CB87-B136-A7C5-B21788A999D0}"/>
              </a:ext>
            </a:extLst>
          </p:cNvPr>
          <p:cNvSpPr txBox="1"/>
          <p:nvPr/>
        </p:nvSpPr>
        <p:spPr>
          <a:xfrm>
            <a:off x="8275320" y="2267712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FC9D4AC-D094-1110-A4E9-B5D755DD867C}"/>
              </a:ext>
            </a:extLst>
          </p:cNvPr>
          <p:cNvSpPr/>
          <p:nvPr/>
        </p:nvSpPr>
        <p:spPr>
          <a:xfrm>
            <a:off x="7635240" y="3823144"/>
            <a:ext cx="431546" cy="133407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2BEA5-42D5-3699-9603-38AE3F339343}"/>
              </a:ext>
            </a:extLst>
          </p:cNvPr>
          <p:cNvSpPr txBox="1"/>
          <p:nvPr/>
        </p:nvSpPr>
        <p:spPr>
          <a:xfrm>
            <a:off x="8275320" y="4136350"/>
            <a:ext cx="126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66E4-B411-8194-480C-2293D763B54F}"/>
              </a:ext>
            </a:extLst>
          </p:cNvPr>
          <p:cNvSpPr txBox="1"/>
          <p:nvPr/>
        </p:nvSpPr>
        <p:spPr>
          <a:xfrm>
            <a:off x="595122" y="2122360"/>
            <a:ext cx="2788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P1’s addresses and real memory’ addresses map one-to-one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Process P2’s addresses 0 to 4 are mapped to real memory addresses 8 to 12</a:t>
            </a:r>
          </a:p>
        </p:txBody>
      </p:sp>
    </p:spTree>
    <p:extLst>
      <p:ext uri="{BB962C8B-B14F-4D97-AF65-F5344CB8AC3E}">
        <p14:creationId xmlns:p14="http://schemas.microsoft.com/office/powerpoint/2010/main" val="3548431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0F20-12FD-EE48-1E2C-964A12EF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Memory: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BF770-606C-0967-250D-9DD6B80066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56B98D-1EDE-6C18-AFAC-2DB3F88D2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887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Physical memory (RAM) size = 4096 bytes</a:t>
            </a:r>
          </a:p>
          <a:p>
            <a:r>
              <a:rPr lang="en-US" dirty="0"/>
              <a:t>Process needs ~1 MB</a:t>
            </a:r>
          </a:p>
          <a:p>
            <a:r>
              <a:rPr lang="en-US" dirty="0"/>
              <a:t>Solution: Bring only 4096 bytes of addressable memory (process data) into the physical memory at a time and keep the rest in secondary storage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0 to 4,095 OR</a:t>
            </a:r>
          </a:p>
          <a:p>
            <a:r>
              <a:rPr lang="en-US" dirty="0"/>
              <a:t>4,096 to 8,191 OR</a:t>
            </a:r>
          </a:p>
          <a:p>
            <a:r>
              <a:rPr lang="en-US" dirty="0"/>
              <a:t>8,192 to 12,287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F61559-C17E-BA75-50A0-774F9BE3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44" y="2372443"/>
            <a:ext cx="5153507" cy="20557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6C3ABB-D3C6-44D0-E100-F0DC50D8CD82}"/>
              </a:ext>
            </a:extLst>
          </p:cNvPr>
          <p:cNvCxnSpPr/>
          <p:nvPr/>
        </p:nvCxnSpPr>
        <p:spPr>
          <a:xfrm>
            <a:off x="4572000" y="4325420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1F981-41E7-1DA7-0C8C-3F85C9DFE879}"/>
              </a:ext>
            </a:extLst>
          </p:cNvPr>
          <p:cNvCxnSpPr/>
          <p:nvPr/>
        </p:nvCxnSpPr>
        <p:spPr>
          <a:xfrm>
            <a:off x="2433263" y="4335694"/>
            <a:ext cx="0" cy="78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C9978-75F1-6C99-83E9-325069850A5E}"/>
              </a:ext>
            </a:extLst>
          </p:cNvPr>
          <p:cNvSpPr txBox="1"/>
          <p:nvPr/>
        </p:nvSpPr>
        <p:spPr>
          <a:xfrm>
            <a:off x="969616" y="5219272"/>
            <a:ext cx="250304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Addressable memory (Process memory)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33145-D699-A264-6D70-03D90C211FEB}"/>
              </a:ext>
            </a:extLst>
          </p:cNvPr>
          <p:cNvSpPr txBox="1"/>
          <p:nvPr/>
        </p:nvSpPr>
        <p:spPr>
          <a:xfrm>
            <a:off x="3648170" y="5197011"/>
            <a:ext cx="2002618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Available memory (RAM)</a:t>
            </a:r>
          </a:p>
        </p:txBody>
      </p:sp>
    </p:spTree>
    <p:extLst>
      <p:ext uri="{BB962C8B-B14F-4D97-AF65-F5344CB8AC3E}">
        <p14:creationId xmlns:p14="http://schemas.microsoft.com/office/powerpoint/2010/main" val="131806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3997A8-ADCA-30A3-E5EE-776698DC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7D0E3-1C8B-51C9-30FC-2D4B22E9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 memory: Locations 0 to ~1 MB: </a:t>
            </a:r>
            <a:r>
              <a:rPr lang="en-IN" b="1" dirty="0"/>
              <a:t>Virtual address space</a:t>
            </a:r>
            <a:endParaRPr lang="en-IN" dirty="0"/>
          </a:p>
          <a:p>
            <a:r>
              <a:rPr lang="en-IN" dirty="0"/>
              <a:t>Real physical memory/RAM: Locations 0 to 4095 (</a:t>
            </a:r>
            <a:r>
              <a:rPr lang="en-IN" b="1" dirty="0"/>
              <a:t>Physical address space</a:t>
            </a:r>
            <a:r>
              <a:rPr lang="en-IN" dirty="0"/>
              <a:t>)</a:t>
            </a:r>
          </a:p>
          <a:p>
            <a:r>
              <a:rPr lang="en-US" b="1" dirty="0"/>
              <a:t>Page table </a:t>
            </a:r>
            <a:r>
              <a:rPr lang="en-US" dirty="0"/>
              <a:t>or </a:t>
            </a:r>
            <a:r>
              <a:rPr lang="en-US" b="1" dirty="0"/>
              <a:t>Page map table: </a:t>
            </a:r>
            <a:r>
              <a:rPr lang="en-US" dirty="0"/>
              <a:t>Maps virtual address to physical address</a:t>
            </a:r>
          </a:p>
          <a:p>
            <a:r>
              <a:rPr lang="en-US" dirty="0"/>
              <a:t>Result: </a:t>
            </a:r>
            <a:r>
              <a:rPr lang="en-US" b="1" dirty="0"/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97802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04B8-E08D-58F1-7407-6B397DB2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Memory: Modernization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DD14-74D7-59E8-A500-F52976AE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physical memory is much more than 4096 bytes (e.g. 8/16 GB)</a:t>
            </a:r>
          </a:p>
          <a:p>
            <a:r>
              <a:rPr lang="en-US" dirty="0"/>
              <a:t>It is </a:t>
            </a:r>
            <a:r>
              <a:rPr lang="en-US" i="1" dirty="0"/>
              <a:t>logically</a:t>
            </a:r>
            <a:r>
              <a:rPr lang="en-US" dirty="0"/>
              <a:t> divided into </a:t>
            </a:r>
            <a:r>
              <a:rPr lang="en-US" b="1" dirty="0"/>
              <a:t>page frames</a:t>
            </a:r>
          </a:p>
          <a:p>
            <a:r>
              <a:rPr lang="en-US" dirty="0"/>
              <a:t>Example: One page frame = 1 MB</a:t>
            </a:r>
          </a:p>
          <a:p>
            <a:r>
              <a:rPr lang="en-US" dirty="0"/>
              <a:t>So, number of page frames = 16 GB / 1 MB = (16 * 1024) / 1 = 16,384</a:t>
            </a:r>
          </a:p>
          <a:p>
            <a:r>
              <a:rPr lang="en-US" dirty="0"/>
              <a:t>Process memory is divided into </a:t>
            </a:r>
            <a:r>
              <a:rPr lang="en-US" b="1" dirty="0"/>
              <a:t>virtual pages</a:t>
            </a:r>
            <a:endParaRPr lang="en-US" dirty="0"/>
          </a:p>
          <a:p>
            <a:r>
              <a:rPr lang="en-US" dirty="0"/>
              <a:t>Some </a:t>
            </a:r>
            <a:r>
              <a:rPr lang="en-US" i="1" dirty="0"/>
              <a:t>virtual pages</a:t>
            </a:r>
            <a:r>
              <a:rPr lang="en-US" dirty="0"/>
              <a:t> are loaded into </a:t>
            </a:r>
            <a:r>
              <a:rPr lang="en-US" i="1" dirty="0"/>
              <a:t>page frames</a:t>
            </a:r>
            <a:r>
              <a:rPr lang="en-US" dirty="0"/>
              <a:t>, and the remaining ones are in the secondary memory</a:t>
            </a:r>
          </a:p>
          <a:p>
            <a:r>
              <a:rPr lang="en-US" dirty="0"/>
              <a:t>See next slide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C2A-EDE2-6510-E98A-BF5AAE2C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Mapping Table or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C58F-4CAC-6CD4-DC2B-5B750E54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4F0D9-8CF2-CAB2-A9E1-2A20C07B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21" y="1452436"/>
            <a:ext cx="3902547" cy="5040439"/>
          </a:xfrm>
          <a:prstGeom prst="rect">
            <a:avLst/>
          </a:prstGeom>
        </p:spPr>
      </p:pic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97A7DC9C-214A-B132-D267-329C1C73815C}"/>
              </a:ext>
            </a:extLst>
          </p:cNvPr>
          <p:cNvSpPr/>
          <p:nvPr/>
        </p:nvSpPr>
        <p:spPr>
          <a:xfrm>
            <a:off x="1335640" y="1509713"/>
            <a:ext cx="2250040" cy="133564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memory</a:t>
            </a:r>
          </a:p>
        </p:txBody>
      </p:sp>
      <p:sp>
        <p:nvSpPr>
          <p:cNvPr id="5" name="Flowchart: Sequential Access Storage 4">
            <a:extLst>
              <a:ext uri="{FF2B5EF4-FFF2-40B4-BE49-F238E27FC236}">
                <a16:creationId xmlns:a16="http://schemas.microsoft.com/office/drawing/2014/main" id="{22380509-2F15-97CC-68BB-5363FE99DB99}"/>
              </a:ext>
            </a:extLst>
          </p:cNvPr>
          <p:cNvSpPr/>
          <p:nvPr/>
        </p:nvSpPr>
        <p:spPr>
          <a:xfrm flipH="1">
            <a:off x="7263828" y="3497745"/>
            <a:ext cx="2195245" cy="1570409"/>
          </a:xfrm>
          <a:prstGeom prst="flowChartMagneticTap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53900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F22D-748E-2293-1713-DF706216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Replacement –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5A95-0F09-267D-A4BE-FCF53807F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Page fault</a:t>
            </a:r>
            <a:r>
              <a:rPr lang="en-IN" dirty="0"/>
              <a:t>: Program refers to a virtual memory address that is not present in the physical/real main memory</a:t>
            </a:r>
          </a:p>
          <a:p>
            <a:r>
              <a:rPr lang="en-US" b="1" dirty="0"/>
              <a:t>Working set</a:t>
            </a:r>
            <a:r>
              <a:rPr lang="en-US" dirty="0"/>
              <a:t>: Set of pages that a program is actively and heavily using</a:t>
            </a:r>
          </a:p>
          <a:p>
            <a:r>
              <a:rPr lang="en-US" b="1" dirty="0"/>
              <a:t>Page replacement policy</a:t>
            </a:r>
            <a:r>
              <a:rPr lang="en-US" dirty="0"/>
              <a:t>: Decides how to handle </a:t>
            </a:r>
            <a:r>
              <a:rPr lang="en-US" b="1" dirty="0"/>
              <a:t>page faults</a:t>
            </a:r>
          </a:p>
          <a:p>
            <a:pPr lvl="1"/>
            <a:r>
              <a:rPr lang="en-US" b="1" dirty="0"/>
              <a:t>Least Recently Used (LRU)</a:t>
            </a:r>
            <a:r>
              <a:rPr lang="en-US" dirty="0"/>
              <a:t>: Evicts the page least recently used</a:t>
            </a:r>
          </a:p>
          <a:p>
            <a:pPr lvl="1"/>
            <a:r>
              <a:rPr lang="en-US" b="1" dirty="0"/>
              <a:t>First In First Out (FIFO)</a:t>
            </a:r>
            <a:r>
              <a:rPr lang="en-US" dirty="0"/>
              <a:t>: Removes the first loaded page</a:t>
            </a:r>
          </a:p>
          <a:p>
            <a:r>
              <a:rPr lang="en-US" b="1" dirty="0"/>
              <a:t>Thrashing</a:t>
            </a:r>
            <a:r>
              <a:rPr lang="en-US" dirty="0"/>
              <a:t>: A program that generates </a:t>
            </a:r>
            <a:r>
              <a:rPr lang="en-US" b="1" dirty="0"/>
              <a:t>page faults </a:t>
            </a:r>
            <a:r>
              <a:rPr lang="en-US" dirty="0"/>
              <a:t>frequently</a:t>
            </a:r>
          </a:p>
          <a:p>
            <a:r>
              <a:rPr lang="en-US" b="1" dirty="0"/>
              <a:t>Demand paging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Load pages only on demand, not in advance</a:t>
            </a:r>
          </a:p>
          <a:p>
            <a:r>
              <a:rPr lang="en-US" b="1" dirty="0"/>
              <a:t>Dirty bit</a:t>
            </a:r>
            <a:r>
              <a:rPr lang="en-US" dirty="0"/>
              <a:t>: Tells the OS if the page contents were modified, so as to not lose the changes in the event of page replacement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104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1277-554D-FEF9-AD4D-F4CF90BA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Associative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EE1A7-8805-D190-E0AB-A13E488E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Associative memory:</a:t>
            </a:r>
            <a:r>
              <a:rPr lang="en-US" dirty="0"/>
              <a:t> Also called </a:t>
            </a:r>
            <a:r>
              <a:rPr lang="en-US" b="1" dirty="0"/>
              <a:t>Content-Addressable Memory (CAM)</a:t>
            </a:r>
            <a:r>
              <a:rPr lang="en-US" dirty="0"/>
              <a:t> </a:t>
            </a:r>
          </a:p>
          <a:p>
            <a:r>
              <a:rPr lang="en-US" dirty="0"/>
              <a:t>Allows data to be retrieved based on its content rather than its specific memory address</a:t>
            </a:r>
          </a:p>
          <a:p>
            <a:r>
              <a:rPr lang="en-US" dirty="0"/>
              <a:t>Search keywords/patterns and stored with the data</a:t>
            </a:r>
          </a:p>
          <a:p>
            <a:r>
              <a:rPr lang="en-US" dirty="0"/>
              <a:t>We search for content or pattern, instead of providing memory address</a:t>
            </a:r>
          </a:p>
          <a:p>
            <a:r>
              <a:rPr lang="en-US" dirty="0"/>
              <a:t>Parallel search is possible: High performance</a:t>
            </a:r>
          </a:p>
          <a:p>
            <a:r>
              <a:rPr lang="en-US" dirty="0"/>
              <a:t>No need to sequentially look up memory addresses, so fast</a:t>
            </a:r>
          </a:p>
          <a:p>
            <a:r>
              <a:rPr lang="en-US" dirty="0"/>
              <a:t>Used in cache memory, network routers and applications where fast search is needed</a:t>
            </a:r>
          </a:p>
        </p:txBody>
      </p:sp>
    </p:spTree>
    <p:extLst>
      <p:ext uri="{BB962C8B-B14F-4D97-AF65-F5344CB8AC3E}">
        <p14:creationId xmlns:p14="http://schemas.microsoft.com/office/powerpoint/2010/main" val="2428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FE2-7820-69A5-5536-CCF8380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2C033D-05D4-977E-FCA6-9C97387B5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626" y="1455317"/>
            <a:ext cx="2182788" cy="4799722"/>
          </a:xfrm>
        </p:spPr>
      </p:pic>
    </p:spTree>
    <p:extLst>
      <p:ext uri="{BB962C8B-B14F-4D97-AF65-F5344CB8AC3E}">
        <p14:creationId xmlns:p14="http://schemas.microsoft.com/office/powerpoint/2010/main" val="303515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4C6-7C0D-C666-8CAB-A24CDE89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1D07E-87FE-3371-710F-E8322E3A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355F3-A837-ADA6-838A-315E3640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93" y="2144124"/>
            <a:ext cx="5549365" cy="3465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3FA2C-76A3-DEB6-90FA-8F6091C4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71" y="2647558"/>
            <a:ext cx="5927246" cy="20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4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21A3-134B-D31E-9C86-9EC8AE5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CDD0-9065-3F3A-95BF-F335CEDB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93B6C-E673-FE10-5807-394B2873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92" y="2226050"/>
            <a:ext cx="10152656" cy="3310045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D3F4401-6434-CAA1-65AD-DE9F253DB580}"/>
              </a:ext>
            </a:extLst>
          </p:cNvPr>
          <p:cNvSpPr/>
          <p:nvPr/>
        </p:nvSpPr>
        <p:spPr>
          <a:xfrm>
            <a:off x="6096000" y="2008920"/>
            <a:ext cx="1506876" cy="997966"/>
          </a:xfrm>
          <a:prstGeom prst="wedgeRectCallout">
            <a:avLst>
              <a:gd name="adj1" fmla="val -20833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Fastest access, Most expensive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5717A96-6488-1FEC-30F3-1022DCD77C23}"/>
              </a:ext>
            </a:extLst>
          </p:cNvPr>
          <p:cNvSpPr/>
          <p:nvPr/>
        </p:nvSpPr>
        <p:spPr>
          <a:xfrm>
            <a:off x="8223002" y="5321710"/>
            <a:ext cx="1835397" cy="863029"/>
          </a:xfrm>
          <a:prstGeom prst="wedgeRectCallout">
            <a:avLst>
              <a:gd name="adj1" fmla="val -52821"/>
              <a:gd name="adj2" fmla="val -7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Slowest access, Least costly</a:t>
            </a:r>
          </a:p>
        </p:txBody>
      </p:sp>
    </p:spTree>
    <p:extLst>
      <p:ext uri="{BB962C8B-B14F-4D97-AF65-F5344CB8AC3E}">
        <p14:creationId xmlns:p14="http://schemas.microsoft.com/office/powerpoint/2010/main" val="173747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21AB-D688-E085-CD79-77AD5860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60A2-DA16-90F1-5C13-9A108FA3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Working of Cache Memory in Computer">
            <a:extLst>
              <a:ext uri="{FF2B5EF4-FFF2-40B4-BE49-F238E27FC236}">
                <a16:creationId xmlns:a16="http://schemas.microsoft.com/office/drawing/2014/main" id="{3D167A75-2944-8548-D81D-3B313ABE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2302450"/>
            <a:ext cx="10043160" cy="290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6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6CCC-8A45-B95B-EDE7-E3BA9FBF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in Memory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506B-4896-6D4C-A6BD-7F87DD45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memories</a:t>
            </a:r>
          </a:p>
          <a:p>
            <a:pPr lvl="1"/>
            <a:r>
              <a:rPr lang="en-IN" b="1" dirty="0"/>
              <a:t>Random Access Memory (RAM)</a:t>
            </a:r>
            <a:r>
              <a:rPr lang="en-IN" dirty="0"/>
              <a:t>: Memory from where data can be read and where data can be written – Volatile</a:t>
            </a:r>
          </a:p>
          <a:p>
            <a:pPr lvl="2"/>
            <a:r>
              <a:rPr lang="en-IN" b="1" dirty="0"/>
              <a:t>Static RAM (SRAM)</a:t>
            </a:r>
          </a:p>
          <a:p>
            <a:pPr lvl="2"/>
            <a:r>
              <a:rPr lang="en-IN" b="1" dirty="0"/>
              <a:t>Dynamic RAM (DRAM)</a:t>
            </a:r>
          </a:p>
          <a:p>
            <a:pPr lvl="1"/>
            <a:r>
              <a:rPr lang="en-IN" b="1" dirty="0"/>
              <a:t>Read Only Memory (ROM)</a:t>
            </a:r>
            <a:r>
              <a:rPr lang="en-IN" dirty="0"/>
              <a:t>: Memory from where data can be read, but not where data can be written</a:t>
            </a:r>
          </a:p>
          <a:p>
            <a:pPr lvl="2"/>
            <a:r>
              <a:rPr lang="en-IN" dirty="0"/>
              <a:t>Useful for booting up, fixed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97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A094-1389-883E-5536-BA8EBB62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DRAM versus SRAM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C30B-E16E-9490-94FB-327597454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1141F-5D75-B823-294D-58BE2D5D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82" y="2067522"/>
            <a:ext cx="10868418" cy="377847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CA8F6E0-22B3-891C-3D0E-B59ED3579072}"/>
              </a:ext>
            </a:extLst>
          </p:cNvPr>
          <p:cNvSpPr/>
          <p:nvPr/>
        </p:nvSpPr>
        <p:spPr>
          <a:xfrm>
            <a:off x="7736440" y="1690688"/>
            <a:ext cx="1941816" cy="764836"/>
          </a:xfrm>
          <a:prstGeom prst="wedgeRectCallo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as </a:t>
            </a:r>
            <a:r>
              <a:rPr lang="en-US" b="1" dirty="0"/>
              <a:t>cache memory</a:t>
            </a:r>
          </a:p>
        </p:txBody>
      </p:sp>
    </p:spTree>
    <p:extLst>
      <p:ext uri="{BB962C8B-B14F-4D97-AF65-F5344CB8AC3E}">
        <p14:creationId xmlns:p14="http://schemas.microsoft.com/office/powerpoint/2010/main" val="246442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43A4-9720-5D1C-C4B1-F4B953F4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 versus 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166A-5765-329B-F460-EAE2E477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EE361-0412-259A-B9C7-D286B34B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62" y="2011950"/>
            <a:ext cx="10731312" cy="30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3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1210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Memory</vt:lpstr>
      <vt:lpstr>Memory</vt:lpstr>
      <vt:lpstr>Memory Example</vt:lpstr>
      <vt:lpstr>Memory Classification</vt:lpstr>
      <vt:lpstr>Memory Hierarchy</vt:lpstr>
      <vt:lpstr>Cache Memory Placement</vt:lpstr>
      <vt:lpstr>Technologies used in Memory Design</vt:lpstr>
      <vt:lpstr>DRAM versus SRAM</vt:lpstr>
      <vt:lpstr>RAM versus ROM</vt:lpstr>
      <vt:lpstr>PROM</vt:lpstr>
      <vt:lpstr>Auxiliary Storage</vt:lpstr>
      <vt:lpstr>Hard Disk Drive (HDD)</vt:lpstr>
      <vt:lpstr>Flash Memory</vt:lpstr>
      <vt:lpstr>Solid State Drive (SSD)</vt:lpstr>
      <vt:lpstr>Optical Storage</vt:lpstr>
      <vt:lpstr>Memory Interleaving</vt:lpstr>
      <vt:lpstr>Memory Interleaving Example</vt:lpstr>
      <vt:lpstr>Virtual Memory and Paging</vt:lpstr>
      <vt:lpstr>Machine Language Instructions in a Process</vt:lpstr>
      <vt:lpstr>Process Addresses and Memory Addresses</vt:lpstr>
      <vt:lpstr>Accommodating Multiple Processes in Memory</vt:lpstr>
      <vt:lpstr>Virtual Memory: Need</vt:lpstr>
      <vt:lpstr>Terminology</vt:lpstr>
      <vt:lpstr>Virtual Memory: Modernization</vt:lpstr>
      <vt:lpstr>Page Mapping Table or Page Table</vt:lpstr>
      <vt:lpstr>Page Replacement – Basic idea</vt:lpstr>
      <vt:lpstr>Associative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2024-09-12T05:26:27Z</dcterms:created>
  <dcterms:modified xsi:type="dcterms:W3CDTF">2024-09-12T05:28:06Z</dcterms:modified>
</cp:coreProperties>
</file>