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97" r:id="rId2"/>
    <p:sldId id="793" r:id="rId3"/>
    <p:sldId id="1003" r:id="rId4"/>
    <p:sldId id="796" r:id="rId5"/>
    <p:sldId id="1305" r:id="rId6"/>
    <p:sldId id="801" r:id="rId7"/>
    <p:sldId id="1047" r:id="rId8"/>
    <p:sldId id="1048" r:id="rId9"/>
    <p:sldId id="797" r:id="rId10"/>
    <p:sldId id="1306" r:id="rId11"/>
    <p:sldId id="1307" r:id="rId12"/>
    <p:sldId id="1308" r:id="rId13"/>
    <p:sldId id="1309" r:id="rId14"/>
    <p:sldId id="1310" r:id="rId15"/>
    <p:sldId id="1058" r:id="rId16"/>
    <p:sldId id="10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9ECE-ADD8-2E99-4CF2-5CABE2F14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9D626A-9930-B1BB-F992-A40AEBD37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57D24F-B455-8CE0-6786-B3E7394E081F}"/>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5" name="Footer Placeholder 4">
            <a:extLst>
              <a:ext uri="{FF2B5EF4-FFF2-40B4-BE49-F238E27FC236}">
                <a16:creationId xmlns:a16="http://schemas.microsoft.com/office/drawing/2014/main" id="{6562DDB6-79BB-1A1B-A27A-CED2E6597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4D6A9-557D-9565-98ED-0F8B8A676FD6}"/>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91981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0930-7B24-7DE9-3C7A-F60E9E7D55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D52B9-07DB-7CA9-CD6B-72202575F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04F70-47A6-EFCE-69EC-7F5DFEE1AE02}"/>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5" name="Footer Placeholder 4">
            <a:extLst>
              <a:ext uri="{FF2B5EF4-FFF2-40B4-BE49-F238E27FC236}">
                <a16:creationId xmlns:a16="http://schemas.microsoft.com/office/drawing/2014/main" id="{35F8F72E-0139-0F1E-A12D-B72658855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167E1-15F7-3068-80DA-097AB340DD3E}"/>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164789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7D8DCF-BF22-7633-38E8-CC387A0595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B7147E-ED9C-CF80-22CF-F6C1B76EA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868EC-DE39-A1C9-5332-407E483E05A5}"/>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5" name="Footer Placeholder 4">
            <a:extLst>
              <a:ext uri="{FF2B5EF4-FFF2-40B4-BE49-F238E27FC236}">
                <a16:creationId xmlns:a16="http://schemas.microsoft.com/office/drawing/2014/main" id="{25A92440-0AF9-918E-BBFA-43FD71EE6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133FF-27E1-0CDA-E06B-AD027C7E661A}"/>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224721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E44E-3D4D-E0EE-E325-06BE08773A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1555D4-D2C6-3FDA-E862-673414A95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800B35-E132-329F-743F-05206C8BCE42}"/>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5" name="Footer Placeholder 4">
            <a:extLst>
              <a:ext uri="{FF2B5EF4-FFF2-40B4-BE49-F238E27FC236}">
                <a16:creationId xmlns:a16="http://schemas.microsoft.com/office/drawing/2014/main" id="{31A6AB4A-05DD-A614-4F66-45A50A24C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9EB1A-698E-71EA-CF62-575BAB177C8B}"/>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346991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2FB6-D5AB-838E-403B-1A52CF198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1ACF7D-3CE0-69E7-FA41-EEC18F6F4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8451E-4296-1EB2-30CA-A36769DCC391}"/>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5" name="Footer Placeholder 4">
            <a:extLst>
              <a:ext uri="{FF2B5EF4-FFF2-40B4-BE49-F238E27FC236}">
                <a16:creationId xmlns:a16="http://schemas.microsoft.com/office/drawing/2014/main" id="{1F135252-D392-82AF-8AF8-057C9C9AC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13A72-97F9-BEF9-1BC8-F5A648267A26}"/>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270061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6E15-7B63-8209-4ABF-C3993F4626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2EF9FC-AE88-E7CA-7AD9-04D334AA5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B21247-E657-86C3-1E5E-33AD6F080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875C2-2CD9-2FC0-F6BB-06A456FCB276}"/>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6" name="Footer Placeholder 5">
            <a:extLst>
              <a:ext uri="{FF2B5EF4-FFF2-40B4-BE49-F238E27FC236}">
                <a16:creationId xmlns:a16="http://schemas.microsoft.com/office/drawing/2014/main" id="{A2459951-B15D-4147-F64E-6DAA843C95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5F50BB-DF46-8A90-F14B-F5C4D19EFAC0}"/>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148797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25B9-1D83-0258-A41A-C0776683E9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56E9E1-1E68-053D-2B03-A88484A5D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A1E181-D415-A5CB-0203-AFEDBF215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6E01C5-C97B-3DBB-3A60-487D77B65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51105-C9FB-9A50-5C98-2A6B87B93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2990CF-0AC3-AB88-EF78-F5A8182FCD60}"/>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8" name="Footer Placeholder 7">
            <a:extLst>
              <a:ext uri="{FF2B5EF4-FFF2-40B4-BE49-F238E27FC236}">
                <a16:creationId xmlns:a16="http://schemas.microsoft.com/office/drawing/2014/main" id="{833B7191-71E7-88E9-5F03-C365CA22AF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8F6E78-CCD9-BA3C-0FD2-CE9B931F13B6}"/>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149263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3272-0920-85BE-ACFA-84C3E7D53A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CD8CBB-EDF9-55B4-30F5-487751301A8E}"/>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4" name="Footer Placeholder 3">
            <a:extLst>
              <a:ext uri="{FF2B5EF4-FFF2-40B4-BE49-F238E27FC236}">
                <a16:creationId xmlns:a16="http://schemas.microsoft.com/office/drawing/2014/main" id="{933D7784-FEC9-7401-9F2E-81982AE2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09DF85-9B1B-9580-FF28-CD4D5305D963}"/>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116619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B0946-3A31-2AD2-0697-1F95600DE62A}"/>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3" name="Footer Placeholder 2">
            <a:extLst>
              <a:ext uri="{FF2B5EF4-FFF2-40B4-BE49-F238E27FC236}">
                <a16:creationId xmlns:a16="http://schemas.microsoft.com/office/drawing/2014/main" id="{C200D886-5422-4236-5008-8F5BC4F2E9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81658E-B184-82D9-42A5-17DA311A6404}"/>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219886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6379-BA31-33D0-7A1F-F67F9BE7E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42929B-021B-D90F-2C59-E2C47B034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B1314A-A850-49A7-FFAD-9D29C54DB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8090E-D6C9-96C3-6AB5-3D5BA3701A42}"/>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6" name="Footer Placeholder 5">
            <a:extLst>
              <a:ext uri="{FF2B5EF4-FFF2-40B4-BE49-F238E27FC236}">
                <a16:creationId xmlns:a16="http://schemas.microsoft.com/office/drawing/2014/main" id="{90E18804-9EA3-77B5-9055-C61792DAA9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8BA31-0051-5293-70FA-A33BC84166B5}"/>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306512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9FFC-40F4-862A-A187-22F519750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14AD6B-CDEC-844D-37AD-91B3145E3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EE9C9F-4F4A-8905-71FF-5FB734526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62AA0-C103-121B-9B7D-D0A48BC3BDA7}"/>
              </a:ext>
            </a:extLst>
          </p:cNvPr>
          <p:cNvSpPr>
            <a:spLocks noGrp="1"/>
          </p:cNvSpPr>
          <p:nvPr>
            <p:ph type="dt" sz="half" idx="10"/>
          </p:nvPr>
        </p:nvSpPr>
        <p:spPr/>
        <p:txBody>
          <a:bodyPr/>
          <a:lstStyle/>
          <a:p>
            <a:fld id="{739F3E00-5E56-4D89-8C2E-D00AF3A595D6}" type="datetimeFigureOut">
              <a:rPr lang="en-IN" smtClean="0"/>
              <a:t>13-09-2024</a:t>
            </a:fld>
            <a:endParaRPr lang="en-IN"/>
          </a:p>
        </p:txBody>
      </p:sp>
      <p:sp>
        <p:nvSpPr>
          <p:cNvPr id="6" name="Footer Placeholder 5">
            <a:extLst>
              <a:ext uri="{FF2B5EF4-FFF2-40B4-BE49-F238E27FC236}">
                <a16:creationId xmlns:a16="http://schemas.microsoft.com/office/drawing/2014/main" id="{CB12ED55-3D15-35A7-A2AE-974CD6656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780AA-D598-8ADD-9DAD-7B34747A4A50}"/>
              </a:ext>
            </a:extLst>
          </p:cNvPr>
          <p:cNvSpPr>
            <a:spLocks noGrp="1"/>
          </p:cNvSpPr>
          <p:nvPr>
            <p:ph type="sldNum" sz="quarter" idx="12"/>
          </p:nvPr>
        </p:nvSpPr>
        <p:spPr/>
        <p:txBody>
          <a:bodyPr/>
          <a:lstStyle/>
          <a:p>
            <a:fld id="{4C02D26F-BAA3-4D0B-89BE-5E28381A72C4}" type="slidenum">
              <a:rPr lang="en-IN" smtClean="0"/>
              <a:t>‹#›</a:t>
            </a:fld>
            <a:endParaRPr lang="en-IN"/>
          </a:p>
        </p:txBody>
      </p:sp>
    </p:spTree>
    <p:extLst>
      <p:ext uri="{BB962C8B-B14F-4D97-AF65-F5344CB8AC3E}">
        <p14:creationId xmlns:p14="http://schemas.microsoft.com/office/powerpoint/2010/main" val="271030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C4C10-53D7-41B1-2586-DE5B57C50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03189-4436-D0FB-555D-325CEBBC1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F4C28-EBA4-12F4-2CEF-603A30335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F3E00-5E56-4D89-8C2E-D00AF3A595D6}" type="datetimeFigureOut">
              <a:rPr lang="en-IN" smtClean="0"/>
              <a:t>13-09-2024</a:t>
            </a:fld>
            <a:endParaRPr lang="en-IN"/>
          </a:p>
        </p:txBody>
      </p:sp>
      <p:sp>
        <p:nvSpPr>
          <p:cNvPr id="5" name="Footer Placeholder 4">
            <a:extLst>
              <a:ext uri="{FF2B5EF4-FFF2-40B4-BE49-F238E27FC236}">
                <a16:creationId xmlns:a16="http://schemas.microsoft.com/office/drawing/2014/main" id="{E6F2A8E1-D51F-B1F0-C80C-43B7F1AEA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EBA051-7F13-C619-2550-F08D7F4FE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2D26F-BAA3-4D0B-89BE-5E28381A72C4}" type="slidenum">
              <a:rPr lang="en-IN" smtClean="0"/>
              <a:t>‹#›</a:t>
            </a:fld>
            <a:endParaRPr lang="en-IN"/>
          </a:p>
        </p:txBody>
      </p:sp>
    </p:spTree>
    <p:extLst>
      <p:ext uri="{BB962C8B-B14F-4D97-AF65-F5344CB8AC3E}">
        <p14:creationId xmlns:p14="http://schemas.microsoft.com/office/powerpoint/2010/main" val="26730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AE566C-0632-17B6-56C3-9ADF5B01179C}"/>
              </a:ext>
            </a:extLst>
          </p:cNvPr>
          <p:cNvSpPr>
            <a:spLocks noGrp="1"/>
          </p:cNvSpPr>
          <p:nvPr>
            <p:ph type="title"/>
          </p:nvPr>
        </p:nvSpPr>
        <p:spPr/>
        <p:txBody>
          <a:bodyPr/>
          <a:lstStyle/>
          <a:p>
            <a:r>
              <a:rPr lang="en-IN" dirty="0"/>
              <a:t>Cache Memory</a:t>
            </a:r>
          </a:p>
        </p:txBody>
      </p:sp>
      <p:sp>
        <p:nvSpPr>
          <p:cNvPr id="5" name="Text Placeholder 4">
            <a:extLst>
              <a:ext uri="{FF2B5EF4-FFF2-40B4-BE49-F238E27FC236}">
                <a16:creationId xmlns:a16="http://schemas.microsoft.com/office/drawing/2014/main" id="{C80E77CB-728D-0CC5-08F3-5E0CDBBC43A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94239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B384-FA55-3754-5925-263E0A574044}"/>
              </a:ext>
            </a:extLst>
          </p:cNvPr>
          <p:cNvSpPr>
            <a:spLocks noGrp="1"/>
          </p:cNvSpPr>
          <p:nvPr>
            <p:ph type="title"/>
          </p:nvPr>
        </p:nvSpPr>
        <p:spPr/>
        <p:txBody>
          <a:bodyPr/>
          <a:lstStyle/>
          <a:p>
            <a:r>
              <a:rPr lang="en-IN" dirty="0"/>
              <a:t>UMA (Unified Memory Access) Symmetric Multiprocessor Architecture</a:t>
            </a:r>
          </a:p>
        </p:txBody>
      </p:sp>
      <p:sp>
        <p:nvSpPr>
          <p:cNvPr id="3" name="Content Placeholder 2">
            <a:extLst>
              <a:ext uri="{FF2B5EF4-FFF2-40B4-BE49-F238E27FC236}">
                <a16:creationId xmlns:a16="http://schemas.microsoft.com/office/drawing/2014/main" id="{3237113A-3E9C-F2E2-42B5-9EA0ABCC7D87}"/>
              </a:ext>
            </a:extLst>
          </p:cNvPr>
          <p:cNvSpPr>
            <a:spLocks noGrp="1"/>
          </p:cNvSpPr>
          <p:nvPr>
            <p:ph idx="1"/>
          </p:nvPr>
        </p:nvSpPr>
        <p:spPr/>
        <p:txBody>
          <a:bodyPr>
            <a:normAutofit/>
          </a:bodyPr>
          <a:lstStyle/>
          <a:p>
            <a:r>
              <a:rPr lang="en-IN" b="1" dirty="0"/>
              <a:t>Multiprocessor</a:t>
            </a:r>
            <a:r>
              <a:rPr lang="en-IN" dirty="0"/>
              <a:t> = Multicore = Multiple CPUs in one computer</a:t>
            </a:r>
          </a:p>
          <a:p>
            <a:r>
              <a:rPr lang="en-IN" dirty="0"/>
              <a:t>Simplest architecture: Single bus</a:t>
            </a:r>
          </a:p>
          <a:p>
            <a:r>
              <a:rPr lang="en-IN" dirty="0"/>
              <a:t>All CPUs and memory modules use the same bus</a:t>
            </a:r>
          </a:p>
          <a:p>
            <a:r>
              <a:rPr lang="en-IN" dirty="0"/>
              <a:t>If number of CPUs is very high, it will be a bottleneck</a:t>
            </a:r>
          </a:p>
          <a:p>
            <a:r>
              <a:rPr lang="en-IN" dirty="0"/>
              <a:t>Solution: Add a cache to each CPU</a:t>
            </a:r>
          </a:p>
          <a:p>
            <a:r>
              <a:rPr lang="en-IN" dirty="0"/>
              <a:t>Need to use memory will reduce</a:t>
            </a:r>
          </a:p>
          <a:p>
            <a:r>
              <a:rPr lang="en-IN" dirty="0"/>
              <a:t>Another approach: Each CPU will have its cache and also private memory and some shared memory</a:t>
            </a:r>
          </a:p>
          <a:p>
            <a:endParaRPr lang="en-IN" dirty="0"/>
          </a:p>
        </p:txBody>
      </p:sp>
      <p:pic>
        <p:nvPicPr>
          <p:cNvPr id="5" name="Picture 4">
            <a:extLst>
              <a:ext uri="{FF2B5EF4-FFF2-40B4-BE49-F238E27FC236}">
                <a16:creationId xmlns:a16="http://schemas.microsoft.com/office/drawing/2014/main" id="{CD8E5173-A3BC-DFE3-6FD6-AD7FE7722ED7}"/>
              </a:ext>
            </a:extLst>
          </p:cNvPr>
          <p:cNvPicPr>
            <a:picLocks noChangeAspect="1"/>
          </p:cNvPicPr>
          <p:nvPr/>
        </p:nvPicPr>
        <p:blipFill>
          <a:blip r:embed="rId2"/>
          <a:stretch>
            <a:fillRect/>
          </a:stretch>
        </p:blipFill>
        <p:spPr>
          <a:xfrm>
            <a:off x="9360454" y="2202312"/>
            <a:ext cx="2286319" cy="1467055"/>
          </a:xfrm>
          <a:prstGeom prst="rect">
            <a:avLst/>
          </a:prstGeom>
        </p:spPr>
      </p:pic>
      <p:pic>
        <p:nvPicPr>
          <p:cNvPr id="7" name="Picture 6">
            <a:extLst>
              <a:ext uri="{FF2B5EF4-FFF2-40B4-BE49-F238E27FC236}">
                <a16:creationId xmlns:a16="http://schemas.microsoft.com/office/drawing/2014/main" id="{A6CF1CBF-DA6E-BBD7-2BFC-D44251E7AC5F}"/>
              </a:ext>
            </a:extLst>
          </p:cNvPr>
          <p:cNvPicPr>
            <a:picLocks noChangeAspect="1"/>
          </p:cNvPicPr>
          <p:nvPr/>
        </p:nvPicPr>
        <p:blipFill>
          <a:blip r:embed="rId3"/>
          <a:stretch>
            <a:fillRect/>
          </a:stretch>
        </p:blipFill>
        <p:spPr>
          <a:xfrm>
            <a:off x="6451924" y="3785639"/>
            <a:ext cx="2000529" cy="971686"/>
          </a:xfrm>
          <a:prstGeom prst="rect">
            <a:avLst/>
          </a:prstGeom>
        </p:spPr>
      </p:pic>
      <p:pic>
        <p:nvPicPr>
          <p:cNvPr id="9" name="Picture 8">
            <a:extLst>
              <a:ext uri="{FF2B5EF4-FFF2-40B4-BE49-F238E27FC236}">
                <a16:creationId xmlns:a16="http://schemas.microsoft.com/office/drawing/2014/main" id="{01CBB119-F576-E5D4-B9DA-99055FFEA3CB}"/>
              </a:ext>
            </a:extLst>
          </p:cNvPr>
          <p:cNvPicPr>
            <a:picLocks noChangeAspect="1"/>
          </p:cNvPicPr>
          <p:nvPr/>
        </p:nvPicPr>
        <p:blipFill>
          <a:blip r:embed="rId4"/>
          <a:stretch>
            <a:fillRect/>
          </a:stretch>
        </p:blipFill>
        <p:spPr>
          <a:xfrm>
            <a:off x="9140576" y="5324261"/>
            <a:ext cx="1952898" cy="1533739"/>
          </a:xfrm>
          <a:prstGeom prst="rect">
            <a:avLst/>
          </a:prstGeom>
        </p:spPr>
      </p:pic>
    </p:spTree>
    <p:extLst>
      <p:ext uri="{BB962C8B-B14F-4D97-AF65-F5344CB8AC3E}">
        <p14:creationId xmlns:p14="http://schemas.microsoft.com/office/powerpoint/2010/main" val="19705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8348-1E1E-17BB-A8AD-123F65274D68}"/>
              </a:ext>
            </a:extLst>
          </p:cNvPr>
          <p:cNvSpPr>
            <a:spLocks noGrp="1"/>
          </p:cNvSpPr>
          <p:nvPr>
            <p:ph type="title"/>
          </p:nvPr>
        </p:nvSpPr>
        <p:spPr/>
        <p:txBody>
          <a:bodyPr/>
          <a:lstStyle/>
          <a:p>
            <a:r>
              <a:rPr lang="en-IN" dirty="0"/>
              <a:t>Snooping Cache</a:t>
            </a:r>
          </a:p>
        </p:txBody>
      </p:sp>
      <p:sp>
        <p:nvSpPr>
          <p:cNvPr id="3" name="Content Placeholder 2">
            <a:extLst>
              <a:ext uri="{FF2B5EF4-FFF2-40B4-BE49-F238E27FC236}">
                <a16:creationId xmlns:a16="http://schemas.microsoft.com/office/drawing/2014/main" id="{D11DB6A1-C4FE-018B-426E-6E6D2AA41371}"/>
              </a:ext>
            </a:extLst>
          </p:cNvPr>
          <p:cNvSpPr>
            <a:spLocks noGrp="1"/>
          </p:cNvSpPr>
          <p:nvPr>
            <p:ph idx="1"/>
          </p:nvPr>
        </p:nvSpPr>
        <p:spPr/>
        <p:txBody>
          <a:bodyPr/>
          <a:lstStyle/>
          <a:p>
            <a:r>
              <a:rPr lang="en-IN" b="1" dirty="0"/>
              <a:t>Cache coherence/Cache inconsistency</a:t>
            </a:r>
            <a:endParaRPr lang="en-IN" dirty="0"/>
          </a:p>
          <a:p>
            <a:pPr lvl="1"/>
            <a:r>
              <a:rPr lang="en-IN" dirty="0"/>
              <a:t>CPU 1 has a cache line (Data read from main memory into its cache) </a:t>
            </a:r>
          </a:p>
          <a:p>
            <a:pPr lvl="1"/>
            <a:r>
              <a:rPr lang="en-IN" dirty="0"/>
              <a:t>CPU 2 also has the same cache line next</a:t>
            </a:r>
          </a:p>
          <a:p>
            <a:pPr lvl="1"/>
            <a:r>
              <a:rPr lang="en-IN" dirty="0"/>
              <a:t>CPU 1 modifies the line</a:t>
            </a:r>
          </a:p>
          <a:p>
            <a:pPr lvl="1"/>
            <a:r>
              <a:rPr lang="en-IN" dirty="0"/>
              <a:t>Now CPU 2 has </a:t>
            </a:r>
            <a:r>
              <a:rPr lang="en-IN" b="1" dirty="0"/>
              <a:t>stale data</a:t>
            </a:r>
          </a:p>
          <a:p>
            <a:r>
              <a:rPr lang="en-IN" dirty="0"/>
              <a:t>Solution: </a:t>
            </a:r>
            <a:r>
              <a:rPr lang="en-IN" b="1" dirty="0"/>
              <a:t>Cache snooping</a:t>
            </a:r>
          </a:p>
          <a:p>
            <a:r>
              <a:rPr lang="en-IN" dirty="0"/>
              <a:t>Options: </a:t>
            </a:r>
            <a:r>
              <a:rPr lang="en-IN" b="1" dirty="0"/>
              <a:t>Write-through</a:t>
            </a:r>
            <a:r>
              <a:rPr lang="en-IN" dirty="0"/>
              <a:t>, </a:t>
            </a:r>
            <a:r>
              <a:rPr lang="en-IN" b="1" dirty="0"/>
              <a:t>MESI</a:t>
            </a:r>
          </a:p>
          <a:p>
            <a:endParaRPr lang="en-IN" dirty="0"/>
          </a:p>
        </p:txBody>
      </p:sp>
      <p:pic>
        <p:nvPicPr>
          <p:cNvPr id="4" name="Picture 3">
            <a:extLst>
              <a:ext uri="{FF2B5EF4-FFF2-40B4-BE49-F238E27FC236}">
                <a16:creationId xmlns:a16="http://schemas.microsoft.com/office/drawing/2014/main" id="{70444772-F749-7A4A-27CD-B0A2B73E2828}"/>
              </a:ext>
            </a:extLst>
          </p:cNvPr>
          <p:cNvPicPr>
            <a:picLocks noChangeAspect="1"/>
          </p:cNvPicPr>
          <p:nvPr/>
        </p:nvPicPr>
        <p:blipFill>
          <a:blip r:embed="rId2"/>
          <a:stretch>
            <a:fillRect/>
          </a:stretch>
        </p:blipFill>
        <p:spPr>
          <a:xfrm>
            <a:off x="9007012" y="156949"/>
            <a:ext cx="1952898" cy="1533739"/>
          </a:xfrm>
          <a:prstGeom prst="rect">
            <a:avLst/>
          </a:prstGeom>
        </p:spPr>
      </p:pic>
    </p:spTree>
    <p:extLst>
      <p:ext uri="{BB962C8B-B14F-4D97-AF65-F5344CB8AC3E}">
        <p14:creationId xmlns:p14="http://schemas.microsoft.com/office/powerpoint/2010/main" val="426540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A79-3F65-2243-A8F0-7C6997D21C83}"/>
              </a:ext>
            </a:extLst>
          </p:cNvPr>
          <p:cNvSpPr>
            <a:spLocks noGrp="1"/>
          </p:cNvSpPr>
          <p:nvPr>
            <p:ph type="title"/>
          </p:nvPr>
        </p:nvSpPr>
        <p:spPr/>
        <p:txBody>
          <a:bodyPr/>
          <a:lstStyle/>
          <a:p>
            <a:r>
              <a:rPr lang="en-IN" dirty="0"/>
              <a:t>Write-through Cache Coherence Protocol</a:t>
            </a:r>
          </a:p>
        </p:txBody>
      </p:sp>
      <p:sp>
        <p:nvSpPr>
          <p:cNvPr id="3" name="Content Placeholder 2">
            <a:extLst>
              <a:ext uri="{FF2B5EF4-FFF2-40B4-BE49-F238E27FC236}">
                <a16:creationId xmlns:a16="http://schemas.microsoft.com/office/drawing/2014/main" id="{0E058467-FA8C-9A7C-3EF9-C11B8A3805D4}"/>
              </a:ext>
            </a:extLst>
          </p:cNvPr>
          <p:cNvSpPr>
            <a:spLocks noGrp="1"/>
          </p:cNvSpPr>
          <p:nvPr>
            <p:ph idx="1"/>
          </p:nvPr>
        </p:nvSpPr>
        <p:spPr/>
        <p:txBody>
          <a:bodyPr>
            <a:normAutofit fontScale="92500" lnSpcReduction="10000"/>
          </a:bodyPr>
          <a:lstStyle/>
          <a:p>
            <a:r>
              <a:rPr lang="en-IN" dirty="0"/>
              <a:t>Four cases</a:t>
            </a:r>
          </a:p>
          <a:p>
            <a:endParaRPr lang="en-IN" dirty="0"/>
          </a:p>
          <a:p>
            <a:endParaRPr lang="en-IN" dirty="0"/>
          </a:p>
          <a:p>
            <a:endParaRPr lang="en-IN" dirty="0"/>
          </a:p>
          <a:p>
            <a:r>
              <a:rPr lang="en-IN" dirty="0"/>
              <a:t>Example</a:t>
            </a:r>
          </a:p>
          <a:p>
            <a:pPr lvl="1"/>
            <a:r>
              <a:rPr lang="en-IN" dirty="0"/>
              <a:t>CPU 1 does a write </a:t>
            </a:r>
          </a:p>
          <a:p>
            <a:pPr lvl="1"/>
            <a:r>
              <a:rPr lang="en-IN" dirty="0"/>
              <a:t>Cache 1 will make a write request on the bus</a:t>
            </a:r>
          </a:p>
          <a:p>
            <a:pPr lvl="1"/>
            <a:r>
              <a:rPr lang="en-IN" dirty="0"/>
              <a:t>Does cache 2 has the data which is now being updated in Cache 1 (i.e. Do CPU 1 and CPU 2 both have the same data in their cache?)</a:t>
            </a:r>
          </a:p>
          <a:p>
            <a:pPr lvl="2"/>
            <a:r>
              <a:rPr lang="en-IN" dirty="0"/>
              <a:t>If not (Remote Write miss), cache 2 does nothing</a:t>
            </a:r>
          </a:p>
          <a:p>
            <a:pPr lvl="2"/>
            <a:r>
              <a:rPr lang="en-IN" dirty="0"/>
              <a:t>If yes (Remote Write hit), it marks its cache entry as invalid, otherwise it will have stale data</a:t>
            </a:r>
          </a:p>
        </p:txBody>
      </p:sp>
      <p:graphicFrame>
        <p:nvGraphicFramePr>
          <p:cNvPr id="4" name="Table 3">
            <a:extLst>
              <a:ext uri="{FF2B5EF4-FFF2-40B4-BE49-F238E27FC236}">
                <a16:creationId xmlns:a16="http://schemas.microsoft.com/office/drawing/2014/main" id="{6B15136B-C184-1696-2CD1-6E7E7A22F3D9}"/>
              </a:ext>
            </a:extLst>
          </p:cNvPr>
          <p:cNvGraphicFramePr>
            <a:graphicFrameLocks noGrp="1"/>
          </p:cNvGraphicFramePr>
          <p:nvPr/>
        </p:nvGraphicFramePr>
        <p:xfrm>
          <a:off x="2864208" y="1690688"/>
          <a:ext cx="9125733" cy="2123440"/>
        </p:xfrm>
        <a:graphic>
          <a:graphicData uri="http://schemas.openxmlformats.org/drawingml/2006/table">
            <a:tbl>
              <a:tblPr firstRow="1" bandRow="1">
                <a:tableStyleId>{5202B0CA-FC54-4496-8BCA-5EF66A818D29}</a:tableStyleId>
              </a:tblPr>
              <a:tblGrid>
                <a:gridCol w="1563954">
                  <a:extLst>
                    <a:ext uri="{9D8B030D-6E8A-4147-A177-3AD203B41FA5}">
                      <a16:colId xmlns:a16="http://schemas.microsoft.com/office/drawing/2014/main" val="549496660"/>
                    </a:ext>
                  </a:extLst>
                </a:gridCol>
                <a:gridCol w="4519868">
                  <a:extLst>
                    <a:ext uri="{9D8B030D-6E8A-4147-A177-3AD203B41FA5}">
                      <a16:colId xmlns:a16="http://schemas.microsoft.com/office/drawing/2014/main" val="1941907399"/>
                    </a:ext>
                  </a:extLst>
                </a:gridCol>
                <a:gridCol w="3041911">
                  <a:extLst>
                    <a:ext uri="{9D8B030D-6E8A-4147-A177-3AD203B41FA5}">
                      <a16:colId xmlns:a16="http://schemas.microsoft.com/office/drawing/2014/main" val="1094253263"/>
                    </a:ext>
                  </a:extLst>
                </a:gridCol>
              </a:tblGrid>
              <a:tr h="370840">
                <a:tc>
                  <a:txBody>
                    <a:bodyPr/>
                    <a:lstStyle/>
                    <a:p>
                      <a:r>
                        <a:rPr lang="en-IN" sz="1800" dirty="0"/>
                        <a:t>Action</a:t>
                      </a:r>
                    </a:p>
                  </a:txBody>
                  <a:tcPr/>
                </a:tc>
                <a:tc>
                  <a:txBody>
                    <a:bodyPr/>
                    <a:lstStyle/>
                    <a:p>
                      <a:r>
                        <a:rPr lang="en-IN" sz="1800" dirty="0"/>
                        <a:t>Local request</a:t>
                      </a:r>
                    </a:p>
                  </a:txBody>
                  <a:tcPr/>
                </a:tc>
                <a:tc>
                  <a:txBody>
                    <a:bodyPr/>
                    <a:lstStyle/>
                    <a:p>
                      <a:r>
                        <a:rPr lang="en-IN" sz="1800" dirty="0"/>
                        <a:t>Remote request</a:t>
                      </a:r>
                    </a:p>
                  </a:txBody>
                  <a:tcPr/>
                </a:tc>
                <a:extLst>
                  <a:ext uri="{0D108BD9-81ED-4DB2-BD59-A6C34878D82A}">
                    <a16:rowId xmlns:a16="http://schemas.microsoft.com/office/drawing/2014/main" val="2890342738"/>
                  </a:ext>
                </a:extLst>
              </a:tr>
              <a:tr h="370840">
                <a:tc>
                  <a:txBody>
                    <a:bodyPr/>
                    <a:lstStyle/>
                    <a:p>
                      <a:r>
                        <a:rPr lang="en-IN" sz="1800" dirty="0"/>
                        <a:t>Read miss</a:t>
                      </a:r>
                    </a:p>
                  </a:txBody>
                  <a:tcPr/>
                </a:tc>
                <a:tc>
                  <a:txBody>
                    <a:bodyPr/>
                    <a:lstStyle/>
                    <a:p>
                      <a:r>
                        <a:rPr lang="en-IN" sz="1800" dirty="0"/>
                        <a:t>Fetch data from memory</a:t>
                      </a:r>
                    </a:p>
                  </a:txBody>
                  <a:tcPr/>
                </a:tc>
                <a:tc>
                  <a:txBody>
                    <a:bodyPr/>
                    <a:lstStyle/>
                    <a:p>
                      <a:endParaRPr lang="en-IN" sz="1800" dirty="0"/>
                    </a:p>
                  </a:txBody>
                  <a:tcPr/>
                </a:tc>
                <a:extLst>
                  <a:ext uri="{0D108BD9-81ED-4DB2-BD59-A6C34878D82A}">
                    <a16:rowId xmlns:a16="http://schemas.microsoft.com/office/drawing/2014/main" val="4225429173"/>
                  </a:ext>
                </a:extLst>
              </a:tr>
              <a:tr h="370840">
                <a:tc>
                  <a:txBody>
                    <a:bodyPr/>
                    <a:lstStyle/>
                    <a:p>
                      <a:r>
                        <a:rPr lang="en-IN" sz="1800" dirty="0"/>
                        <a:t>Read hit</a:t>
                      </a:r>
                    </a:p>
                  </a:txBody>
                  <a:tcPr/>
                </a:tc>
                <a:tc>
                  <a:txBody>
                    <a:bodyPr/>
                    <a:lstStyle/>
                    <a:p>
                      <a:r>
                        <a:rPr lang="en-IN" sz="1800" dirty="0"/>
                        <a:t>Use data from local cache</a:t>
                      </a:r>
                    </a:p>
                  </a:txBody>
                  <a:tcPr/>
                </a:tc>
                <a:tc>
                  <a:txBody>
                    <a:bodyPr/>
                    <a:lstStyle/>
                    <a:p>
                      <a:endParaRPr lang="en-IN" sz="1800" dirty="0"/>
                    </a:p>
                  </a:txBody>
                  <a:tcPr/>
                </a:tc>
                <a:extLst>
                  <a:ext uri="{0D108BD9-81ED-4DB2-BD59-A6C34878D82A}">
                    <a16:rowId xmlns:a16="http://schemas.microsoft.com/office/drawing/2014/main" val="1275639295"/>
                  </a:ext>
                </a:extLst>
              </a:tr>
              <a:tr h="370840">
                <a:tc>
                  <a:txBody>
                    <a:bodyPr/>
                    <a:lstStyle/>
                    <a:p>
                      <a:r>
                        <a:rPr lang="en-IN" sz="1800" dirty="0"/>
                        <a:t>Write miss</a:t>
                      </a:r>
                    </a:p>
                  </a:txBody>
                  <a:tcPr/>
                </a:tc>
                <a:tc>
                  <a:txBody>
                    <a:bodyPr/>
                    <a:lstStyle/>
                    <a:p>
                      <a:r>
                        <a:rPr lang="en-IN" sz="1800" dirty="0"/>
                        <a:t>Update data in memory and do not load this data from memory till update is complete</a:t>
                      </a:r>
                    </a:p>
                  </a:txBody>
                  <a:tcPr/>
                </a:tc>
                <a:tc>
                  <a:txBody>
                    <a:bodyPr/>
                    <a:lstStyle/>
                    <a:p>
                      <a:endParaRPr lang="en-IN" sz="1800" dirty="0"/>
                    </a:p>
                  </a:txBody>
                  <a:tcPr/>
                </a:tc>
                <a:extLst>
                  <a:ext uri="{0D108BD9-81ED-4DB2-BD59-A6C34878D82A}">
                    <a16:rowId xmlns:a16="http://schemas.microsoft.com/office/drawing/2014/main" val="3934472989"/>
                  </a:ext>
                </a:extLst>
              </a:tr>
              <a:tr h="370840">
                <a:tc>
                  <a:txBody>
                    <a:bodyPr/>
                    <a:lstStyle/>
                    <a:p>
                      <a:r>
                        <a:rPr lang="en-IN" sz="1800" dirty="0"/>
                        <a:t>Write hit</a:t>
                      </a:r>
                    </a:p>
                  </a:txBody>
                  <a:tcPr/>
                </a:tc>
                <a:tc>
                  <a:txBody>
                    <a:bodyPr/>
                    <a:lstStyle/>
                    <a:p>
                      <a:r>
                        <a:rPr lang="en-IN" sz="1800" dirty="0"/>
                        <a:t>Update cache and memory</a:t>
                      </a:r>
                    </a:p>
                  </a:txBody>
                  <a:tcPr/>
                </a:tc>
                <a:tc>
                  <a:txBody>
                    <a:bodyPr/>
                    <a:lstStyle/>
                    <a:p>
                      <a:r>
                        <a:rPr lang="en-IN" sz="1800" dirty="0"/>
                        <a:t>Invalidate cache entry</a:t>
                      </a:r>
                    </a:p>
                  </a:txBody>
                  <a:tcPr/>
                </a:tc>
                <a:extLst>
                  <a:ext uri="{0D108BD9-81ED-4DB2-BD59-A6C34878D82A}">
                    <a16:rowId xmlns:a16="http://schemas.microsoft.com/office/drawing/2014/main" val="6529256"/>
                  </a:ext>
                </a:extLst>
              </a:tr>
            </a:tbl>
          </a:graphicData>
        </a:graphic>
      </p:graphicFrame>
    </p:spTree>
    <p:extLst>
      <p:ext uri="{BB962C8B-B14F-4D97-AF65-F5344CB8AC3E}">
        <p14:creationId xmlns:p14="http://schemas.microsoft.com/office/powerpoint/2010/main" val="239185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E3B-FF87-D0BF-3948-F97A55410903}"/>
              </a:ext>
            </a:extLst>
          </p:cNvPr>
          <p:cNvSpPr>
            <a:spLocks noGrp="1"/>
          </p:cNvSpPr>
          <p:nvPr>
            <p:ph type="title"/>
          </p:nvPr>
        </p:nvSpPr>
        <p:spPr/>
        <p:txBody>
          <a:bodyPr/>
          <a:lstStyle/>
          <a:p>
            <a:r>
              <a:rPr lang="en-IN" dirty="0"/>
              <a:t>MESI</a:t>
            </a:r>
          </a:p>
        </p:txBody>
      </p:sp>
      <p:sp>
        <p:nvSpPr>
          <p:cNvPr id="3" name="Content Placeholder 2">
            <a:extLst>
              <a:ext uri="{FF2B5EF4-FFF2-40B4-BE49-F238E27FC236}">
                <a16:creationId xmlns:a16="http://schemas.microsoft.com/office/drawing/2014/main" id="{5D8CE5FC-C0A0-82D5-92E7-9685F533807E}"/>
              </a:ext>
            </a:extLst>
          </p:cNvPr>
          <p:cNvSpPr>
            <a:spLocks noGrp="1"/>
          </p:cNvSpPr>
          <p:nvPr>
            <p:ph idx="1"/>
          </p:nvPr>
        </p:nvSpPr>
        <p:spPr/>
        <p:txBody>
          <a:bodyPr>
            <a:normAutofit fontScale="92500" lnSpcReduction="20000"/>
          </a:bodyPr>
          <a:lstStyle/>
          <a:p>
            <a:r>
              <a:rPr lang="en-IN" dirty="0"/>
              <a:t>Each cache entry can be in one of the four states</a:t>
            </a:r>
          </a:p>
          <a:p>
            <a:pPr lvl="1"/>
            <a:r>
              <a:rPr lang="en-IN" dirty="0"/>
              <a:t>Invalid: Cache entry does not contain valid data</a:t>
            </a:r>
          </a:p>
          <a:p>
            <a:pPr lvl="1"/>
            <a:r>
              <a:rPr lang="en-IN" dirty="0"/>
              <a:t>Shared: Multiple caches may hold the line, data is up to date</a:t>
            </a:r>
          </a:p>
          <a:p>
            <a:pPr lvl="1"/>
            <a:r>
              <a:rPr lang="en-IN" dirty="0"/>
              <a:t>Exclusive: No other cache holds the line, data is up to date</a:t>
            </a:r>
          </a:p>
          <a:p>
            <a:pPr lvl="1"/>
            <a:r>
              <a:rPr lang="en-IN" dirty="0"/>
              <a:t>Modified: The entry is valid, memory is invalid, no copies exist</a:t>
            </a:r>
          </a:p>
          <a:p>
            <a:r>
              <a:rPr lang="en-IN" dirty="0"/>
              <a:t>Initial boot: All CPUs mark their cache entries as invalid (Next slide)</a:t>
            </a:r>
          </a:p>
          <a:p>
            <a:r>
              <a:rPr lang="en-IN" dirty="0"/>
              <a:t>Suppose CPU 1 reads line A – Exclusive (a)</a:t>
            </a:r>
          </a:p>
          <a:p>
            <a:r>
              <a:rPr lang="en-IN" dirty="0"/>
              <a:t>CPU 2 also reads it – Shared (b)</a:t>
            </a:r>
          </a:p>
          <a:p>
            <a:r>
              <a:rPr lang="en-IN" dirty="0"/>
              <a:t>CPU 2 writes – Sends </a:t>
            </a:r>
            <a:r>
              <a:rPr lang="en-IN" i="1" dirty="0"/>
              <a:t>invalidate </a:t>
            </a:r>
            <a:r>
              <a:rPr lang="en-IN" dirty="0"/>
              <a:t>signal on the bus so that all other CPUs discard their copies – The cached copy now becomes Modified (c)</a:t>
            </a:r>
          </a:p>
          <a:p>
            <a:r>
              <a:rPr lang="en-IN" dirty="0"/>
              <a:t>CPU 3 wants a copy – CPU 2 asks it to wait, and when it finishes, CPU 3 fetches a copy – Shared (d)</a:t>
            </a:r>
          </a:p>
        </p:txBody>
      </p:sp>
    </p:spTree>
    <p:extLst>
      <p:ext uri="{BB962C8B-B14F-4D97-AF65-F5344CB8AC3E}">
        <p14:creationId xmlns:p14="http://schemas.microsoft.com/office/powerpoint/2010/main" val="414569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343C-7046-A889-B9F2-E4F15FA70F39}"/>
              </a:ext>
            </a:extLst>
          </p:cNvPr>
          <p:cNvSpPr>
            <a:spLocks noGrp="1"/>
          </p:cNvSpPr>
          <p:nvPr>
            <p:ph type="title"/>
          </p:nvPr>
        </p:nvSpPr>
        <p:spPr/>
        <p:txBody>
          <a:bodyPr/>
          <a:lstStyle/>
          <a:p>
            <a:r>
              <a:rPr lang="en-IN" dirty="0"/>
              <a:t>MESI</a:t>
            </a:r>
          </a:p>
        </p:txBody>
      </p:sp>
      <p:sp>
        <p:nvSpPr>
          <p:cNvPr id="3" name="Content Placeholder 2">
            <a:extLst>
              <a:ext uri="{FF2B5EF4-FFF2-40B4-BE49-F238E27FC236}">
                <a16:creationId xmlns:a16="http://schemas.microsoft.com/office/drawing/2014/main" id="{E9C6DB1E-ACBA-01DC-18DF-C262A2AD631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94324EB-E486-C708-8FFD-9F3D24D07F63}"/>
              </a:ext>
            </a:extLst>
          </p:cNvPr>
          <p:cNvPicPr>
            <a:picLocks noChangeAspect="1"/>
          </p:cNvPicPr>
          <p:nvPr/>
        </p:nvPicPr>
        <p:blipFill>
          <a:blip r:embed="rId2"/>
          <a:stretch>
            <a:fillRect/>
          </a:stretch>
        </p:blipFill>
        <p:spPr>
          <a:xfrm>
            <a:off x="3610261" y="261112"/>
            <a:ext cx="4334480" cy="5915851"/>
          </a:xfrm>
          <a:prstGeom prst="rect">
            <a:avLst/>
          </a:prstGeom>
        </p:spPr>
      </p:pic>
    </p:spTree>
    <p:extLst>
      <p:ext uri="{BB962C8B-B14F-4D97-AF65-F5344CB8AC3E}">
        <p14:creationId xmlns:p14="http://schemas.microsoft.com/office/powerpoint/2010/main" val="279791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DBF6-008E-FAA6-1F74-79AFFF1D3915}"/>
              </a:ext>
            </a:extLst>
          </p:cNvPr>
          <p:cNvSpPr>
            <a:spLocks noGrp="1"/>
          </p:cNvSpPr>
          <p:nvPr>
            <p:ph type="title"/>
          </p:nvPr>
        </p:nvSpPr>
        <p:spPr/>
        <p:txBody>
          <a:bodyPr/>
          <a:lstStyle/>
          <a:p>
            <a:r>
              <a:rPr lang="en-US" dirty="0"/>
              <a:t>Using a Finite-State Machine to Control a Simple Cache</a:t>
            </a:r>
            <a:endParaRPr lang="en-IN" dirty="0"/>
          </a:p>
        </p:txBody>
      </p:sp>
      <p:sp>
        <p:nvSpPr>
          <p:cNvPr id="3" name="Content Placeholder 2">
            <a:extLst>
              <a:ext uri="{FF2B5EF4-FFF2-40B4-BE49-F238E27FC236}">
                <a16:creationId xmlns:a16="http://schemas.microsoft.com/office/drawing/2014/main" id="{7250D9D3-FE25-69DC-00A1-59507C5E942C}"/>
              </a:ext>
            </a:extLst>
          </p:cNvPr>
          <p:cNvSpPr>
            <a:spLocks noGrp="1"/>
          </p:cNvSpPr>
          <p:nvPr>
            <p:ph idx="1"/>
          </p:nvPr>
        </p:nvSpPr>
        <p:spPr/>
        <p:txBody>
          <a:bodyPr>
            <a:normAutofit fontScale="85000" lnSpcReduction="20000"/>
          </a:bodyPr>
          <a:lstStyle/>
          <a:p>
            <a:r>
              <a:rPr lang="en-US" dirty="0"/>
              <a:t>Using a </a:t>
            </a:r>
            <a:r>
              <a:rPr lang="en-US" b="1" dirty="0"/>
              <a:t>Finite State Machine (FSM)</a:t>
            </a:r>
            <a:r>
              <a:rPr lang="en-US" dirty="0"/>
              <a:t> to control a simple cache involves designing a set of states and transitions that manage cache operations</a:t>
            </a:r>
          </a:p>
          <a:p>
            <a:r>
              <a:rPr lang="en-US" dirty="0"/>
              <a:t>A cache FSM typically handles read and write operations, cache coherence, cache line replacement, and other control tasks</a:t>
            </a:r>
          </a:p>
          <a:p>
            <a:r>
              <a:rPr lang="en-US" dirty="0"/>
              <a:t>Defines states, inputs (events) and outputs (actions) using transition logic</a:t>
            </a:r>
          </a:p>
          <a:p>
            <a:r>
              <a:rPr lang="en-US" dirty="0"/>
              <a:t>States: Idle, Read, Write, Cache miss, Cache coherence</a:t>
            </a:r>
          </a:p>
          <a:p>
            <a:r>
              <a:rPr lang="en-US" dirty="0"/>
              <a:t>Inputs: External commands that change the state – Read, Write, Cache miss signal, Cache coherence signal</a:t>
            </a:r>
          </a:p>
          <a:p>
            <a:r>
              <a:rPr lang="en-US" dirty="0"/>
              <a:t>Outputs: Read requests to main memory, Updating of cache lines, Notifying the CPU of cache hits/misses, </a:t>
            </a:r>
            <a:r>
              <a:rPr lang="en-US" dirty="0" err="1"/>
              <a:t>etc</a:t>
            </a:r>
            <a:endParaRPr lang="en-US" dirty="0"/>
          </a:p>
          <a:p>
            <a:r>
              <a:rPr lang="en-US" dirty="0"/>
              <a:t>Transition logic: Conditions under which state transitions can occur (Example: When a Read request is received, state might change from </a:t>
            </a:r>
            <a:r>
              <a:rPr lang="en-US" i="1" dirty="0"/>
              <a:t>idle</a:t>
            </a:r>
            <a:r>
              <a:rPr lang="en-US" dirty="0"/>
              <a:t> to </a:t>
            </a:r>
            <a:r>
              <a:rPr lang="en-US" i="1" dirty="0"/>
              <a:t>read</a:t>
            </a:r>
            <a:r>
              <a:rPr lang="en-US" dirty="0"/>
              <a:t>)</a:t>
            </a:r>
            <a:endParaRPr lang="en-IN" dirty="0"/>
          </a:p>
        </p:txBody>
      </p:sp>
    </p:spTree>
    <p:extLst>
      <p:ext uri="{BB962C8B-B14F-4D97-AF65-F5344CB8AC3E}">
        <p14:creationId xmlns:p14="http://schemas.microsoft.com/office/powerpoint/2010/main" val="20510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9829-7761-46BC-1843-A213357A6DE0}"/>
              </a:ext>
            </a:extLst>
          </p:cNvPr>
          <p:cNvSpPr>
            <a:spLocks noGrp="1"/>
          </p:cNvSpPr>
          <p:nvPr>
            <p:ph type="title"/>
          </p:nvPr>
        </p:nvSpPr>
        <p:spPr/>
        <p:txBody>
          <a:bodyPr/>
          <a:lstStyle/>
          <a:p>
            <a:r>
              <a:rPr lang="en-IN" dirty="0"/>
              <a:t>Sample FSM for Cache Operations</a:t>
            </a:r>
          </a:p>
        </p:txBody>
      </p:sp>
      <p:sp>
        <p:nvSpPr>
          <p:cNvPr id="3" name="Content Placeholder 2">
            <a:extLst>
              <a:ext uri="{FF2B5EF4-FFF2-40B4-BE49-F238E27FC236}">
                <a16:creationId xmlns:a16="http://schemas.microsoft.com/office/drawing/2014/main" id="{D57B0F46-FC14-7D83-D3BE-E4380359DB9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EBA499-9569-D443-62ED-5D03FD69ADB5}"/>
              </a:ext>
            </a:extLst>
          </p:cNvPr>
          <p:cNvPicPr>
            <a:picLocks noChangeAspect="1"/>
          </p:cNvPicPr>
          <p:nvPr/>
        </p:nvPicPr>
        <p:blipFill>
          <a:blip r:embed="rId2"/>
          <a:stretch>
            <a:fillRect/>
          </a:stretch>
        </p:blipFill>
        <p:spPr>
          <a:xfrm>
            <a:off x="2316641" y="1342738"/>
            <a:ext cx="7330794" cy="5014965"/>
          </a:xfrm>
          <a:prstGeom prst="rect">
            <a:avLst/>
          </a:prstGeom>
        </p:spPr>
      </p:pic>
    </p:spTree>
    <p:extLst>
      <p:ext uri="{BB962C8B-B14F-4D97-AF65-F5344CB8AC3E}">
        <p14:creationId xmlns:p14="http://schemas.microsoft.com/office/powerpoint/2010/main" val="369404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560C-50B2-D920-8716-D2AF54C93B98}"/>
              </a:ext>
            </a:extLst>
          </p:cNvPr>
          <p:cNvSpPr>
            <a:spLocks noGrp="1"/>
          </p:cNvSpPr>
          <p:nvPr>
            <p:ph type="title"/>
          </p:nvPr>
        </p:nvSpPr>
        <p:spPr/>
        <p:txBody>
          <a:bodyPr/>
          <a:lstStyle/>
          <a:p>
            <a:r>
              <a:rPr lang="en-IN" dirty="0"/>
              <a:t>Cache Memory</a:t>
            </a:r>
          </a:p>
        </p:txBody>
      </p:sp>
      <p:sp>
        <p:nvSpPr>
          <p:cNvPr id="3" name="Content Placeholder 2">
            <a:extLst>
              <a:ext uri="{FF2B5EF4-FFF2-40B4-BE49-F238E27FC236}">
                <a16:creationId xmlns:a16="http://schemas.microsoft.com/office/drawing/2014/main" id="{2EBA85C1-DBF3-A4F1-D4CA-8C4C517D3F2B}"/>
              </a:ext>
            </a:extLst>
          </p:cNvPr>
          <p:cNvSpPr>
            <a:spLocks noGrp="1"/>
          </p:cNvSpPr>
          <p:nvPr>
            <p:ph idx="1"/>
          </p:nvPr>
        </p:nvSpPr>
        <p:spPr/>
        <p:txBody>
          <a:bodyPr>
            <a:normAutofit/>
          </a:bodyPr>
          <a:lstStyle/>
          <a:p>
            <a:endParaRPr lang="en-US" dirty="0"/>
          </a:p>
          <a:p>
            <a:endParaRPr lang="en-US" dirty="0"/>
          </a:p>
          <a:p>
            <a:endParaRPr lang="en-US" dirty="0"/>
          </a:p>
          <a:p>
            <a:r>
              <a:rPr lang="en-US" dirty="0"/>
              <a:t>CPU registers are limited in number (cost, CPU chip size are key factors)</a:t>
            </a:r>
          </a:p>
          <a:p>
            <a:r>
              <a:rPr lang="en-US" dirty="0"/>
              <a:t>More small,  fast memory called </a:t>
            </a:r>
            <a:r>
              <a:rPr lang="en-US" b="1" dirty="0"/>
              <a:t>cache memory</a:t>
            </a:r>
            <a:r>
              <a:rPr lang="en-US" dirty="0"/>
              <a:t> is used</a:t>
            </a:r>
            <a:r>
              <a:rPr lang="en-US" b="1" dirty="0"/>
              <a:t> </a:t>
            </a:r>
            <a:r>
              <a:rPr lang="en-US" dirty="0"/>
              <a:t>(</a:t>
            </a:r>
            <a:r>
              <a:rPr lang="en-US" i="1" dirty="0" err="1"/>
              <a:t>cacher</a:t>
            </a:r>
            <a:r>
              <a:rPr lang="en-US" dirty="0"/>
              <a:t>: </a:t>
            </a:r>
            <a:r>
              <a:rPr lang="en-US" i="1" dirty="0"/>
              <a:t>to hide</a:t>
            </a:r>
            <a:r>
              <a:rPr lang="en-US" dirty="0"/>
              <a:t> in French, and pronounced ‘cash’)</a:t>
            </a:r>
          </a:p>
          <a:p>
            <a:r>
              <a:rPr lang="en-US" dirty="0"/>
              <a:t>The most heavily used memory words  are copied in the cache – CPU first checks cache, if data is not in cache, it goes to main memory</a:t>
            </a:r>
          </a:p>
          <a:p>
            <a:endParaRPr lang="en-US" dirty="0"/>
          </a:p>
          <a:p>
            <a:endParaRPr lang="en-IN" dirty="0"/>
          </a:p>
        </p:txBody>
      </p:sp>
      <p:pic>
        <p:nvPicPr>
          <p:cNvPr id="4" name="Picture 3">
            <a:extLst>
              <a:ext uri="{FF2B5EF4-FFF2-40B4-BE49-F238E27FC236}">
                <a16:creationId xmlns:a16="http://schemas.microsoft.com/office/drawing/2014/main" id="{8E92A4B1-E535-125A-E24C-DB8B1EE6C199}"/>
              </a:ext>
            </a:extLst>
          </p:cNvPr>
          <p:cNvPicPr>
            <a:picLocks noChangeAspect="1"/>
          </p:cNvPicPr>
          <p:nvPr/>
        </p:nvPicPr>
        <p:blipFill>
          <a:blip r:embed="rId2"/>
          <a:stretch>
            <a:fillRect/>
          </a:stretch>
        </p:blipFill>
        <p:spPr>
          <a:xfrm>
            <a:off x="5107547" y="365125"/>
            <a:ext cx="6050188" cy="3087789"/>
          </a:xfrm>
          <a:prstGeom prst="rect">
            <a:avLst/>
          </a:prstGeom>
        </p:spPr>
      </p:pic>
    </p:spTree>
    <p:extLst>
      <p:ext uri="{BB962C8B-B14F-4D97-AF65-F5344CB8AC3E}">
        <p14:creationId xmlns:p14="http://schemas.microsoft.com/office/powerpoint/2010/main" val="263614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165D-6D93-9536-0445-E641242332AE}"/>
              </a:ext>
            </a:extLst>
          </p:cNvPr>
          <p:cNvSpPr>
            <a:spLocks noGrp="1"/>
          </p:cNvSpPr>
          <p:nvPr>
            <p:ph type="title"/>
          </p:nvPr>
        </p:nvSpPr>
        <p:spPr/>
        <p:txBody>
          <a:bodyPr/>
          <a:lstStyle/>
          <a:p>
            <a:r>
              <a:rPr lang="en-IN" dirty="0"/>
              <a:t>Principle of Locality</a:t>
            </a:r>
          </a:p>
        </p:txBody>
      </p:sp>
      <p:sp>
        <p:nvSpPr>
          <p:cNvPr id="3" name="Content Placeholder 2">
            <a:extLst>
              <a:ext uri="{FF2B5EF4-FFF2-40B4-BE49-F238E27FC236}">
                <a16:creationId xmlns:a16="http://schemas.microsoft.com/office/drawing/2014/main" id="{D31B3887-F937-1761-AC84-8E7D148C2EE1}"/>
              </a:ext>
            </a:extLst>
          </p:cNvPr>
          <p:cNvSpPr>
            <a:spLocks noGrp="1"/>
          </p:cNvSpPr>
          <p:nvPr>
            <p:ph idx="1"/>
          </p:nvPr>
        </p:nvSpPr>
        <p:spPr/>
        <p:txBody>
          <a:bodyPr/>
          <a:lstStyle/>
          <a:p>
            <a:r>
              <a:rPr lang="en-IN" dirty="0"/>
              <a:t>A program accesses a relatively small portion of address space at any given time</a:t>
            </a:r>
          </a:p>
          <a:p>
            <a:r>
              <a:rPr lang="en-IN" dirty="0"/>
              <a:t>Two types of </a:t>
            </a:r>
            <a:r>
              <a:rPr lang="en-IN" b="1" dirty="0"/>
              <a:t>principle of locality</a:t>
            </a:r>
          </a:p>
          <a:p>
            <a:pPr lvl="1"/>
            <a:r>
              <a:rPr lang="en-IN" b="1" dirty="0"/>
              <a:t>Temporal locality</a:t>
            </a:r>
            <a:r>
              <a:rPr lang="en-IN" dirty="0"/>
              <a:t> (Locality in time): If some data is referenced, it will be referenced again soon</a:t>
            </a:r>
          </a:p>
          <a:p>
            <a:pPr lvl="1"/>
            <a:endParaRPr lang="en-IN" dirty="0"/>
          </a:p>
          <a:p>
            <a:pPr lvl="1"/>
            <a:endParaRPr lang="en-IN" dirty="0"/>
          </a:p>
          <a:p>
            <a:pPr lvl="1"/>
            <a:r>
              <a:rPr lang="en-IN" b="1" dirty="0"/>
              <a:t>Spatial locality </a:t>
            </a:r>
            <a:r>
              <a:rPr lang="en-IN" dirty="0"/>
              <a:t>(Locality in space): If some data is referenced, data near it will also be referenced</a:t>
            </a:r>
          </a:p>
        </p:txBody>
      </p:sp>
      <p:pic>
        <p:nvPicPr>
          <p:cNvPr id="5" name="Picture 4">
            <a:extLst>
              <a:ext uri="{FF2B5EF4-FFF2-40B4-BE49-F238E27FC236}">
                <a16:creationId xmlns:a16="http://schemas.microsoft.com/office/drawing/2014/main" id="{79CE5BA6-28F6-749B-AF07-0382BF96DF07}"/>
              </a:ext>
            </a:extLst>
          </p:cNvPr>
          <p:cNvPicPr>
            <a:picLocks noChangeAspect="1"/>
          </p:cNvPicPr>
          <p:nvPr/>
        </p:nvPicPr>
        <p:blipFill>
          <a:blip r:embed="rId2"/>
          <a:stretch>
            <a:fillRect/>
          </a:stretch>
        </p:blipFill>
        <p:spPr>
          <a:xfrm>
            <a:off x="6096000" y="3524659"/>
            <a:ext cx="2441837" cy="985696"/>
          </a:xfrm>
          <a:prstGeom prst="rect">
            <a:avLst/>
          </a:prstGeom>
        </p:spPr>
      </p:pic>
      <p:pic>
        <p:nvPicPr>
          <p:cNvPr id="7" name="Picture 6">
            <a:extLst>
              <a:ext uri="{FF2B5EF4-FFF2-40B4-BE49-F238E27FC236}">
                <a16:creationId xmlns:a16="http://schemas.microsoft.com/office/drawing/2014/main" id="{0EB51E5C-43E9-9009-DCD8-A197CA6BF30B}"/>
              </a:ext>
            </a:extLst>
          </p:cNvPr>
          <p:cNvPicPr>
            <a:picLocks noChangeAspect="1"/>
          </p:cNvPicPr>
          <p:nvPr/>
        </p:nvPicPr>
        <p:blipFill>
          <a:blip r:embed="rId3"/>
          <a:stretch>
            <a:fillRect/>
          </a:stretch>
        </p:blipFill>
        <p:spPr>
          <a:xfrm>
            <a:off x="6095999" y="5053607"/>
            <a:ext cx="2486641" cy="985696"/>
          </a:xfrm>
          <a:prstGeom prst="rect">
            <a:avLst/>
          </a:prstGeom>
        </p:spPr>
      </p:pic>
    </p:spTree>
    <p:extLst>
      <p:ext uri="{BB962C8B-B14F-4D97-AF65-F5344CB8AC3E}">
        <p14:creationId xmlns:p14="http://schemas.microsoft.com/office/powerpoint/2010/main" val="401192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7442-A90A-A15E-2ADA-634AEE00C596}"/>
              </a:ext>
            </a:extLst>
          </p:cNvPr>
          <p:cNvSpPr>
            <a:spLocks noGrp="1"/>
          </p:cNvSpPr>
          <p:nvPr>
            <p:ph type="title"/>
          </p:nvPr>
        </p:nvSpPr>
        <p:spPr/>
        <p:txBody>
          <a:bodyPr/>
          <a:lstStyle/>
          <a:p>
            <a:r>
              <a:rPr lang="en-IN" dirty="0"/>
              <a:t>Hit Ratio, Miss Ratio</a:t>
            </a:r>
          </a:p>
        </p:txBody>
      </p:sp>
      <p:sp>
        <p:nvSpPr>
          <p:cNvPr id="3" name="Content Placeholder 2">
            <a:extLst>
              <a:ext uri="{FF2B5EF4-FFF2-40B4-BE49-F238E27FC236}">
                <a16:creationId xmlns:a16="http://schemas.microsoft.com/office/drawing/2014/main" id="{0A7A6C5A-B393-4262-08C7-E28AD8692F23}"/>
              </a:ext>
            </a:extLst>
          </p:cNvPr>
          <p:cNvSpPr>
            <a:spLocks noGrp="1"/>
          </p:cNvSpPr>
          <p:nvPr>
            <p:ph idx="1"/>
          </p:nvPr>
        </p:nvSpPr>
        <p:spPr/>
        <p:txBody>
          <a:bodyPr>
            <a:normAutofit lnSpcReduction="10000"/>
          </a:bodyPr>
          <a:lstStyle/>
          <a:p>
            <a:r>
              <a:rPr lang="en-US" b="1" dirty="0"/>
              <a:t>Hit Ratio (%)</a:t>
            </a:r>
            <a:r>
              <a:rPr lang="en-US" dirty="0"/>
              <a:t> = (Number of Cache Hits / Total Memory Accesses) × 100%</a:t>
            </a:r>
          </a:p>
          <a:p>
            <a:r>
              <a:rPr lang="en-US" b="1" dirty="0"/>
              <a:t>Miss Ratio </a:t>
            </a:r>
            <a:r>
              <a:rPr lang="en-US" dirty="0"/>
              <a:t>= 100% - Hit Ratio</a:t>
            </a:r>
          </a:p>
          <a:p>
            <a:r>
              <a:rPr lang="en-US" dirty="0"/>
              <a:t>Example: Suppose you have a cache system in a web server that receives 1,000 requests for web pages, and the cache is able to serve 800 of those requests from the cache (cache hits), while the remaining 200 requests had to be fetched from the main server (cache misses)</a:t>
            </a:r>
          </a:p>
          <a:p>
            <a:r>
              <a:rPr lang="en-US" dirty="0"/>
              <a:t>Hit Ratio = (800/1000) x 100 = 80% </a:t>
            </a:r>
          </a:p>
          <a:p>
            <a:r>
              <a:rPr lang="en-US" dirty="0"/>
              <a:t>Miss Ratio = 100% - 80% = 20%</a:t>
            </a:r>
            <a:endParaRPr lang="en-IN" dirty="0"/>
          </a:p>
        </p:txBody>
      </p:sp>
    </p:spTree>
    <p:extLst>
      <p:ext uri="{BB962C8B-B14F-4D97-AF65-F5344CB8AC3E}">
        <p14:creationId xmlns:p14="http://schemas.microsoft.com/office/powerpoint/2010/main" val="126813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57BB-1643-D8C4-FFDC-1628DD7C952B}"/>
              </a:ext>
            </a:extLst>
          </p:cNvPr>
          <p:cNvSpPr>
            <a:spLocks noGrp="1"/>
          </p:cNvSpPr>
          <p:nvPr>
            <p:ph type="title"/>
          </p:nvPr>
        </p:nvSpPr>
        <p:spPr/>
        <p:txBody>
          <a:bodyPr/>
          <a:lstStyle/>
          <a:p>
            <a:r>
              <a:rPr lang="en-IN" dirty="0"/>
              <a:t>Cache Line</a:t>
            </a:r>
          </a:p>
        </p:txBody>
      </p:sp>
      <p:sp>
        <p:nvSpPr>
          <p:cNvPr id="3" name="Content Placeholder 2">
            <a:extLst>
              <a:ext uri="{FF2B5EF4-FFF2-40B4-BE49-F238E27FC236}">
                <a16:creationId xmlns:a16="http://schemas.microsoft.com/office/drawing/2014/main" id="{1BD45837-5E5F-1982-3C56-EC2CDA48869F}"/>
              </a:ext>
            </a:extLst>
          </p:cNvPr>
          <p:cNvSpPr>
            <a:spLocks noGrp="1"/>
          </p:cNvSpPr>
          <p:nvPr>
            <p:ph sz="half" idx="1"/>
          </p:nvPr>
        </p:nvSpPr>
        <p:spPr>
          <a:xfrm>
            <a:off x="838199" y="1825625"/>
            <a:ext cx="5757809" cy="4351338"/>
          </a:xfrm>
        </p:spPr>
        <p:txBody>
          <a:bodyPr>
            <a:normAutofit fontScale="85000" lnSpcReduction="20000"/>
          </a:bodyPr>
          <a:lstStyle/>
          <a:p>
            <a:r>
              <a:rPr lang="en-IN" b="1" dirty="0"/>
              <a:t>Cache line</a:t>
            </a:r>
            <a:r>
              <a:rPr lang="en-IN" dirty="0"/>
              <a:t>: Divide main memory and cache into fixed-size blocks</a:t>
            </a:r>
          </a:p>
          <a:p>
            <a:r>
              <a:rPr lang="en-IN" dirty="0"/>
              <a:t>Cache miss -&gt; Entire cache is loaded into main memory, not just the needed word? Why? </a:t>
            </a:r>
            <a:r>
              <a:rPr lang="en-IN" i="1" dirty="0"/>
              <a:t>Principle of locality</a:t>
            </a:r>
          </a:p>
          <a:p>
            <a:r>
              <a:rPr lang="en-IN" dirty="0"/>
              <a:t>Example: Suppose cache line size is 64 bytes</a:t>
            </a:r>
          </a:p>
          <a:p>
            <a:r>
              <a:rPr lang="en-IN" dirty="0"/>
              <a:t>CPU wants data at memory address 260</a:t>
            </a:r>
          </a:p>
          <a:p>
            <a:r>
              <a:rPr lang="en-IN" dirty="0"/>
              <a:t>Result: Entire line consisting of bytes 256 to 319 will be loaded into a cache line</a:t>
            </a:r>
          </a:p>
          <a:p>
            <a:r>
              <a:rPr lang="en-IN" dirty="0"/>
              <a:t>Reason: The CPU will most likely need words around this address soon (</a:t>
            </a:r>
            <a:r>
              <a:rPr lang="en-IN" i="1" dirty="0"/>
              <a:t>Principle of locality</a:t>
            </a:r>
            <a:r>
              <a:rPr lang="en-IN" dirty="0"/>
              <a:t>)</a:t>
            </a:r>
          </a:p>
          <a:p>
            <a:endParaRPr lang="en-IN" dirty="0"/>
          </a:p>
          <a:p>
            <a:endParaRPr lang="en-IN" dirty="0"/>
          </a:p>
        </p:txBody>
      </p:sp>
      <p:graphicFrame>
        <p:nvGraphicFramePr>
          <p:cNvPr id="6" name="Content Placeholder 5">
            <a:extLst>
              <a:ext uri="{FF2B5EF4-FFF2-40B4-BE49-F238E27FC236}">
                <a16:creationId xmlns:a16="http://schemas.microsoft.com/office/drawing/2014/main" id="{053A9488-8B5C-CB7A-D2D5-9E93F9349C47}"/>
              </a:ext>
            </a:extLst>
          </p:cNvPr>
          <p:cNvGraphicFramePr>
            <a:graphicFrameLocks noGrp="1"/>
          </p:cNvGraphicFramePr>
          <p:nvPr>
            <p:ph sz="half" idx="2"/>
          </p:nvPr>
        </p:nvGraphicFramePr>
        <p:xfrm>
          <a:off x="9622035" y="3429000"/>
          <a:ext cx="2539999" cy="741680"/>
        </p:xfrm>
        <a:graphic>
          <a:graphicData uri="http://schemas.openxmlformats.org/drawingml/2006/table">
            <a:tbl>
              <a:tblPr firstRow="1" bandRow="1">
                <a:tableStyleId>{93296810-A885-4BE3-A3E7-6D5BEEA58F35}</a:tableStyleId>
              </a:tblPr>
              <a:tblGrid>
                <a:gridCol w="2539999">
                  <a:extLst>
                    <a:ext uri="{9D8B030D-6E8A-4147-A177-3AD203B41FA5}">
                      <a16:colId xmlns:a16="http://schemas.microsoft.com/office/drawing/2014/main" val="3257876494"/>
                    </a:ext>
                  </a:extLst>
                </a:gridCol>
              </a:tblGrid>
              <a:tr h="370840">
                <a:tc>
                  <a:txBody>
                    <a:bodyPr/>
                    <a:lstStyle/>
                    <a:p>
                      <a:pPr algn="ctr"/>
                      <a:r>
                        <a:rPr lang="en-IN" dirty="0"/>
                        <a:t>Cache</a:t>
                      </a:r>
                    </a:p>
                  </a:txBody>
                  <a:tcPr/>
                </a:tc>
                <a:extLst>
                  <a:ext uri="{0D108BD9-81ED-4DB2-BD59-A6C34878D82A}">
                    <a16:rowId xmlns:a16="http://schemas.microsoft.com/office/drawing/2014/main" val="2519303525"/>
                  </a:ext>
                </a:extLst>
              </a:tr>
              <a:tr h="370840">
                <a:tc>
                  <a:txBody>
                    <a:bodyPr/>
                    <a:lstStyle/>
                    <a:p>
                      <a:pPr algn="l"/>
                      <a:r>
                        <a:rPr lang="en-IN" b="1" dirty="0"/>
                        <a:t>Block 5: Bytes 256-319</a:t>
                      </a:r>
                    </a:p>
                  </a:txBody>
                  <a:tcPr/>
                </a:tc>
                <a:extLst>
                  <a:ext uri="{0D108BD9-81ED-4DB2-BD59-A6C34878D82A}">
                    <a16:rowId xmlns:a16="http://schemas.microsoft.com/office/drawing/2014/main" val="3772847702"/>
                  </a:ext>
                </a:extLst>
              </a:tr>
            </a:tbl>
          </a:graphicData>
        </a:graphic>
      </p:graphicFrame>
      <p:graphicFrame>
        <p:nvGraphicFramePr>
          <p:cNvPr id="4" name="Table 3">
            <a:extLst>
              <a:ext uri="{FF2B5EF4-FFF2-40B4-BE49-F238E27FC236}">
                <a16:creationId xmlns:a16="http://schemas.microsoft.com/office/drawing/2014/main" id="{9BBE9A4C-5BE1-4063-E674-2F2DC77F384D}"/>
              </a:ext>
            </a:extLst>
          </p:cNvPr>
          <p:cNvGraphicFramePr>
            <a:graphicFrameLocks noGrp="1"/>
          </p:cNvGraphicFramePr>
          <p:nvPr/>
        </p:nvGraphicFramePr>
        <p:xfrm>
          <a:off x="6510391" y="2687320"/>
          <a:ext cx="2539999" cy="2225040"/>
        </p:xfrm>
        <a:graphic>
          <a:graphicData uri="http://schemas.openxmlformats.org/drawingml/2006/table">
            <a:tbl>
              <a:tblPr firstRow="1" bandRow="1">
                <a:tableStyleId>{21E4AEA4-8DFA-4A89-87EB-49C32662AFE0}</a:tableStyleId>
              </a:tblPr>
              <a:tblGrid>
                <a:gridCol w="2539999">
                  <a:extLst>
                    <a:ext uri="{9D8B030D-6E8A-4147-A177-3AD203B41FA5}">
                      <a16:colId xmlns:a16="http://schemas.microsoft.com/office/drawing/2014/main" val="736041571"/>
                    </a:ext>
                  </a:extLst>
                </a:gridCol>
              </a:tblGrid>
              <a:tr h="370840">
                <a:tc>
                  <a:txBody>
                    <a:bodyPr/>
                    <a:lstStyle/>
                    <a:p>
                      <a:pPr algn="ctr"/>
                      <a:r>
                        <a:rPr lang="en-IN" dirty="0"/>
                        <a:t>Memory Blocks</a:t>
                      </a:r>
                    </a:p>
                  </a:txBody>
                  <a:tcPr/>
                </a:tc>
                <a:extLst>
                  <a:ext uri="{0D108BD9-81ED-4DB2-BD59-A6C34878D82A}">
                    <a16:rowId xmlns:a16="http://schemas.microsoft.com/office/drawing/2014/main" val="4040507318"/>
                  </a:ext>
                </a:extLst>
              </a:tr>
              <a:tr h="370840">
                <a:tc>
                  <a:txBody>
                    <a:bodyPr/>
                    <a:lstStyle/>
                    <a:p>
                      <a:pPr algn="l"/>
                      <a:r>
                        <a:rPr lang="en-IN" b="1" dirty="0"/>
                        <a:t>Block 1: Bytes 0-63</a:t>
                      </a:r>
                    </a:p>
                  </a:txBody>
                  <a:tcPr/>
                </a:tc>
                <a:extLst>
                  <a:ext uri="{0D108BD9-81ED-4DB2-BD59-A6C34878D82A}">
                    <a16:rowId xmlns:a16="http://schemas.microsoft.com/office/drawing/2014/main" val="2328402600"/>
                  </a:ext>
                </a:extLst>
              </a:tr>
              <a:tr h="370840">
                <a:tc>
                  <a:txBody>
                    <a:bodyPr/>
                    <a:lstStyle/>
                    <a:p>
                      <a:pPr algn="l"/>
                      <a:r>
                        <a:rPr lang="en-IN" b="1" dirty="0"/>
                        <a:t>Block 2: Bytes 63-127</a:t>
                      </a:r>
                    </a:p>
                  </a:txBody>
                  <a:tcPr/>
                </a:tc>
                <a:extLst>
                  <a:ext uri="{0D108BD9-81ED-4DB2-BD59-A6C34878D82A}">
                    <a16:rowId xmlns:a16="http://schemas.microsoft.com/office/drawing/2014/main" val="3696280447"/>
                  </a:ext>
                </a:extLst>
              </a:tr>
              <a:tr h="370840">
                <a:tc>
                  <a:txBody>
                    <a:bodyPr/>
                    <a:lstStyle/>
                    <a:p>
                      <a:pPr algn="l"/>
                      <a:r>
                        <a:rPr lang="en-IN" b="1" dirty="0"/>
                        <a:t>Block 3: Bytes 128-191</a:t>
                      </a:r>
                    </a:p>
                  </a:txBody>
                  <a:tcPr/>
                </a:tc>
                <a:extLst>
                  <a:ext uri="{0D108BD9-81ED-4DB2-BD59-A6C34878D82A}">
                    <a16:rowId xmlns:a16="http://schemas.microsoft.com/office/drawing/2014/main" val="703260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Block 4: Bytes 192-255</a:t>
                      </a:r>
                    </a:p>
                  </a:txBody>
                  <a:tcPr/>
                </a:tc>
                <a:extLst>
                  <a:ext uri="{0D108BD9-81ED-4DB2-BD59-A6C34878D82A}">
                    <a16:rowId xmlns:a16="http://schemas.microsoft.com/office/drawing/2014/main" val="1048376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Block 5: Bytes 256-319</a:t>
                      </a:r>
                    </a:p>
                  </a:txBody>
                  <a:tcPr/>
                </a:tc>
                <a:extLst>
                  <a:ext uri="{0D108BD9-81ED-4DB2-BD59-A6C34878D82A}">
                    <a16:rowId xmlns:a16="http://schemas.microsoft.com/office/drawing/2014/main" val="3204821244"/>
                  </a:ext>
                </a:extLst>
              </a:tr>
            </a:tbl>
          </a:graphicData>
        </a:graphic>
      </p:graphicFrame>
      <p:cxnSp>
        <p:nvCxnSpPr>
          <p:cNvPr id="8" name="Straight Connector 7">
            <a:extLst>
              <a:ext uri="{FF2B5EF4-FFF2-40B4-BE49-F238E27FC236}">
                <a16:creationId xmlns:a16="http://schemas.microsoft.com/office/drawing/2014/main" id="{01B860A7-6915-BBA5-DBEE-0C4184490189}"/>
              </a:ext>
            </a:extLst>
          </p:cNvPr>
          <p:cNvCxnSpPr>
            <a:cxnSpLocks/>
          </p:cNvCxnSpPr>
          <p:nvPr/>
        </p:nvCxnSpPr>
        <p:spPr>
          <a:xfrm>
            <a:off x="9051533" y="4726112"/>
            <a:ext cx="277402"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329945-117A-5EC4-BE7A-291DB04A9941}"/>
              </a:ext>
            </a:extLst>
          </p:cNvPr>
          <p:cNvCxnSpPr>
            <a:cxnSpLocks/>
          </p:cNvCxnSpPr>
          <p:nvPr/>
        </p:nvCxnSpPr>
        <p:spPr>
          <a:xfrm flipV="1">
            <a:off x="9328935" y="4001294"/>
            <a:ext cx="0" cy="7248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45368-C44B-77D9-2FEF-8AE6B32D3679}"/>
              </a:ext>
            </a:extLst>
          </p:cNvPr>
          <p:cNvCxnSpPr>
            <a:cxnSpLocks/>
          </p:cNvCxnSpPr>
          <p:nvPr/>
        </p:nvCxnSpPr>
        <p:spPr>
          <a:xfrm>
            <a:off x="9328935" y="4001294"/>
            <a:ext cx="2931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02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9803-2B4A-91A1-737E-8AE774D38022}"/>
              </a:ext>
            </a:extLst>
          </p:cNvPr>
          <p:cNvSpPr>
            <a:spLocks noGrp="1"/>
          </p:cNvSpPr>
          <p:nvPr>
            <p:ph type="title"/>
          </p:nvPr>
        </p:nvSpPr>
        <p:spPr/>
        <p:txBody>
          <a:bodyPr/>
          <a:lstStyle/>
          <a:p>
            <a:r>
              <a:rPr lang="en-IN" dirty="0"/>
              <a:t>Direct-mapped Cache</a:t>
            </a:r>
          </a:p>
        </p:txBody>
      </p:sp>
      <p:sp>
        <p:nvSpPr>
          <p:cNvPr id="3" name="Content Placeholder 2">
            <a:extLst>
              <a:ext uri="{FF2B5EF4-FFF2-40B4-BE49-F238E27FC236}">
                <a16:creationId xmlns:a16="http://schemas.microsoft.com/office/drawing/2014/main" id="{5AFFA0E2-52F8-6EFB-C040-0F2F8211B21B}"/>
              </a:ext>
            </a:extLst>
          </p:cNvPr>
          <p:cNvSpPr>
            <a:spLocks noGrp="1"/>
          </p:cNvSpPr>
          <p:nvPr>
            <p:ph idx="1"/>
          </p:nvPr>
        </p:nvSpPr>
        <p:spPr/>
        <p:txBody>
          <a:bodyPr>
            <a:normAutofit fontScale="92500" lnSpcReduction="20000"/>
          </a:bodyPr>
          <a:lstStyle/>
          <a:p>
            <a:r>
              <a:rPr lang="en-IN" dirty="0"/>
              <a:t>Remember, cache line = 32 or 64 or 128 bytes at a time</a:t>
            </a:r>
          </a:p>
          <a:p>
            <a:r>
              <a:rPr lang="en-IN" dirty="0"/>
              <a:t>But generally, the CPU needs one/two bytes from this at a time, not the whole 32/64/128 bytes</a:t>
            </a:r>
          </a:p>
          <a:p>
            <a:r>
              <a:rPr lang="en-IN" b="1" dirty="0"/>
              <a:t>Direct-mapped cache</a:t>
            </a:r>
            <a:r>
              <a:rPr lang="en-IN" dirty="0"/>
              <a:t>: Identify the exact word/byte in a cache line?</a:t>
            </a:r>
          </a:p>
          <a:p>
            <a:r>
              <a:rPr lang="en-IN" dirty="0"/>
              <a:t>How? Map One memory location -&gt; One cache location using cache index + offset</a:t>
            </a:r>
          </a:p>
          <a:p>
            <a:r>
              <a:rPr lang="en-IN" dirty="0"/>
              <a:t>Example: Suppose our program now wants to read from memory location 1010000001100100</a:t>
            </a:r>
          </a:p>
          <a:p>
            <a:r>
              <a:rPr lang="en-IN" dirty="0"/>
              <a:t>A memory address is divided into three parts:</a:t>
            </a:r>
          </a:p>
          <a:p>
            <a:pPr lvl="1"/>
            <a:r>
              <a:rPr lang="en-IN" b="1" dirty="0"/>
              <a:t>Tag</a:t>
            </a:r>
            <a:r>
              <a:rPr lang="en-IN" dirty="0"/>
              <a:t>: Real address in the main memory</a:t>
            </a:r>
          </a:p>
          <a:p>
            <a:pPr lvl="1"/>
            <a:r>
              <a:rPr lang="en-IN" b="1" dirty="0"/>
              <a:t>Index</a:t>
            </a:r>
            <a:r>
              <a:rPr lang="en-IN" dirty="0"/>
              <a:t>: For the above address, cache line containing 32 bits</a:t>
            </a:r>
          </a:p>
          <a:p>
            <a:pPr lvl="1"/>
            <a:r>
              <a:rPr lang="en-IN" b="1" dirty="0"/>
              <a:t>Offset</a:t>
            </a:r>
            <a:r>
              <a:rPr lang="en-IN" dirty="0"/>
              <a:t>: Specific byte within a cache line</a:t>
            </a:r>
          </a:p>
          <a:p>
            <a:endParaRPr lang="en-IN" dirty="0"/>
          </a:p>
        </p:txBody>
      </p:sp>
    </p:spTree>
    <p:extLst>
      <p:ext uri="{BB962C8B-B14F-4D97-AF65-F5344CB8AC3E}">
        <p14:creationId xmlns:p14="http://schemas.microsoft.com/office/powerpoint/2010/main" val="277526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E8F6-C0CB-9972-A86A-B7372C58C63E}"/>
              </a:ext>
            </a:extLst>
          </p:cNvPr>
          <p:cNvSpPr>
            <a:spLocks noGrp="1"/>
          </p:cNvSpPr>
          <p:nvPr>
            <p:ph type="title"/>
          </p:nvPr>
        </p:nvSpPr>
        <p:spPr/>
        <p:txBody>
          <a:bodyPr/>
          <a:lstStyle/>
          <a:p>
            <a:r>
              <a:rPr lang="en-IN" dirty="0"/>
              <a:t>Direct-Mapped Cache</a:t>
            </a:r>
          </a:p>
        </p:txBody>
      </p:sp>
      <p:sp>
        <p:nvSpPr>
          <p:cNvPr id="3" name="Content Placeholder 2">
            <a:extLst>
              <a:ext uri="{FF2B5EF4-FFF2-40B4-BE49-F238E27FC236}">
                <a16:creationId xmlns:a16="http://schemas.microsoft.com/office/drawing/2014/main" id="{BF077C03-5CC5-D32A-7ADD-68C31D211C57}"/>
              </a:ext>
            </a:extLst>
          </p:cNvPr>
          <p:cNvSpPr>
            <a:spLocks noGrp="1"/>
          </p:cNvSpPr>
          <p:nvPr>
            <p:ph idx="1"/>
          </p:nvPr>
        </p:nvSpPr>
        <p:spPr/>
        <p:txBody>
          <a:bodyPr/>
          <a:lstStyle/>
          <a:p>
            <a:r>
              <a:rPr lang="en-IN" dirty="0"/>
              <a:t>Example: Suppose our program now wants to read from memory location 1010000001100100 and cache is blank</a:t>
            </a: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r>
              <a:rPr lang="en-IN" dirty="0"/>
              <a:t>This index binary value 0000</a:t>
            </a:r>
            <a:r>
              <a:rPr lang="en-IN" dirty="0">
                <a:solidFill>
                  <a:srgbClr val="FF0000"/>
                </a:solidFill>
              </a:rPr>
              <a:t>011 </a:t>
            </a:r>
            <a:r>
              <a:rPr lang="en-IN" dirty="0"/>
              <a:t>i.e. </a:t>
            </a:r>
            <a:r>
              <a:rPr lang="en-IN" dirty="0">
                <a:solidFill>
                  <a:srgbClr val="FF0000"/>
                </a:solidFill>
              </a:rPr>
              <a:t>3</a:t>
            </a:r>
            <a:r>
              <a:rPr lang="en-IN" dirty="0"/>
              <a:t> in decimal is used to lookup the cache</a:t>
            </a:r>
          </a:p>
          <a:p>
            <a:endParaRPr lang="en-IN" dirty="0"/>
          </a:p>
        </p:txBody>
      </p:sp>
      <p:pic>
        <p:nvPicPr>
          <p:cNvPr id="5" name="Picture 4">
            <a:extLst>
              <a:ext uri="{FF2B5EF4-FFF2-40B4-BE49-F238E27FC236}">
                <a16:creationId xmlns:a16="http://schemas.microsoft.com/office/drawing/2014/main" id="{A3882705-1934-1BEC-3948-EE7545FA2202}"/>
              </a:ext>
            </a:extLst>
          </p:cNvPr>
          <p:cNvPicPr>
            <a:picLocks noChangeAspect="1"/>
          </p:cNvPicPr>
          <p:nvPr/>
        </p:nvPicPr>
        <p:blipFill>
          <a:blip r:embed="rId2"/>
          <a:stretch>
            <a:fillRect/>
          </a:stretch>
        </p:blipFill>
        <p:spPr>
          <a:xfrm>
            <a:off x="2132902" y="2811186"/>
            <a:ext cx="7454968" cy="2007394"/>
          </a:xfrm>
          <a:prstGeom prst="rect">
            <a:avLst/>
          </a:prstGeom>
        </p:spPr>
      </p:pic>
      <p:sp>
        <p:nvSpPr>
          <p:cNvPr id="4" name="TextBox 3">
            <a:extLst>
              <a:ext uri="{FF2B5EF4-FFF2-40B4-BE49-F238E27FC236}">
                <a16:creationId xmlns:a16="http://schemas.microsoft.com/office/drawing/2014/main" id="{DE09B312-54DA-979A-46EB-916EE8C93C5A}"/>
              </a:ext>
            </a:extLst>
          </p:cNvPr>
          <p:cNvSpPr txBox="1"/>
          <p:nvPr/>
        </p:nvSpPr>
        <p:spPr>
          <a:xfrm>
            <a:off x="7140539" y="3729519"/>
            <a:ext cx="636998" cy="565079"/>
          </a:xfrm>
          <a:prstGeom prst="rect">
            <a:avLst/>
          </a:prstGeom>
          <a:solidFill>
            <a:srgbClr val="FF0000">
              <a:alpha val="20000"/>
            </a:srgb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86B46C5F-7ABD-CD61-C6D9-9DFA48E0141D}"/>
              </a:ext>
            </a:extLst>
          </p:cNvPr>
          <p:cNvSpPr txBox="1"/>
          <p:nvPr/>
        </p:nvSpPr>
        <p:spPr>
          <a:xfrm>
            <a:off x="4776996" y="3874664"/>
            <a:ext cx="1058725" cy="317192"/>
          </a:xfrm>
          <a:prstGeom prst="rect">
            <a:avLst/>
          </a:prstGeom>
          <a:solidFill>
            <a:schemeClr val="accent6">
              <a:lumMod val="50000"/>
              <a:alpha val="20000"/>
            </a:schemeClr>
          </a:solidFill>
        </p:spPr>
        <p:txBody>
          <a:bodyPr wrap="square" bIns="36000" rtlCol="0">
            <a:spAutoFit/>
          </a:bodyPr>
          <a:lstStyle/>
          <a:p>
            <a:endParaRPr lang="en-IN" dirty="0"/>
          </a:p>
        </p:txBody>
      </p:sp>
    </p:spTree>
    <p:extLst>
      <p:ext uri="{BB962C8B-B14F-4D97-AF65-F5344CB8AC3E}">
        <p14:creationId xmlns:p14="http://schemas.microsoft.com/office/powerpoint/2010/main" val="61701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E8F6-C0CB-9972-A86A-B7372C58C63E}"/>
              </a:ext>
            </a:extLst>
          </p:cNvPr>
          <p:cNvSpPr>
            <a:spLocks noGrp="1"/>
          </p:cNvSpPr>
          <p:nvPr>
            <p:ph type="title"/>
          </p:nvPr>
        </p:nvSpPr>
        <p:spPr/>
        <p:txBody>
          <a:bodyPr/>
          <a:lstStyle/>
          <a:p>
            <a:r>
              <a:rPr lang="en-IN" dirty="0"/>
              <a:t>Direct-Mapped Cache</a:t>
            </a:r>
          </a:p>
        </p:txBody>
      </p:sp>
      <p:sp>
        <p:nvSpPr>
          <p:cNvPr id="3" name="Content Placeholder 2">
            <a:extLst>
              <a:ext uri="{FF2B5EF4-FFF2-40B4-BE49-F238E27FC236}">
                <a16:creationId xmlns:a16="http://schemas.microsoft.com/office/drawing/2014/main" id="{BF077C03-5CC5-D32A-7ADD-68C31D211C57}"/>
              </a:ext>
            </a:extLst>
          </p:cNvPr>
          <p:cNvSpPr>
            <a:spLocks noGrp="1"/>
          </p:cNvSpPr>
          <p:nvPr>
            <p:ph idx="1"/>
          </p:nvPr>
        </p:nvSpPr>
        <p:spPr/>
        <p:txBody>
          <a:bodyPr/>
          <a:lstStyle/>
          <a:p>
            <a:endParaRPr lang="en-IN" dirty="0"/>
          </a:p>
        </p:txBody>
      </p:sp>
      <p:pic>
        <p:nvPicPr>
          <p:cNvPr id="1026" name="Picture 2" descr="read from address 1010000001100100">
            <a:extLst>
              <a:ext uri="{FF2B5EF4-FFF2-40B4-BE49-F238E27FC236}">
                <a16:creationId xmlns:a16="http://schemas.microsoft.com/office/drawing/2014/main" id="{4057FE03-A72A-42D3-C3C7-812974F41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39" y="1130729"/>
            <a:ext cx="10895461" cy="3282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1D6A36-227C-954A-9A76-BD19208C37B7}"/>
              </a:ext>
            </a:extLst>
          </p:cNvPr>
          <p:cNvSpPr txBox="1"/>
          <p:nvPr/>
        </p:nvSpPr>
        <p:spPr>
          <a:xfrm>
            <a:off x="604176" y="4548491"/>
            <a:ext cx="10603786" cy="1938992"/>
          </a:xfrm>
          <a:prstGeom prst="rect">
            <a:avLst/>
          </a:prstGeom>
          <a:solidFill>
            <a:schemeClr val="accent4">
              <a:lumMod val="40000"/>
              <a:lumOff val="60000"/>
            </a:schemeClr>
          </a:solidFill>
        </p:spPr>
        <p:txBody>
          <a:bodyPr wrap="square" rtlCol="0">
            <a:spAutoFit/>
          </a:bodyPr>
          <a:lstStyle/>
          <a:p>
            <a:r>
              <a:rPr lang="en-IN" sz="2400" dirty="0"/>
              <a:t>Since the cache line was empty, this was a </a:t>
            </a:r>
            <a:r>
              <a:rPr lang="en-IN" sz="2400" b="1" dirty="0"/>
              <a:t>cache miss</a:t>
            </a:r>
            <a:r>
              <a:rPr lang="en-IN" sz="2400" dirty="0"/>
              <a:t>. We need to go to main memory location 1010, get the 32-byte block from there, write in the cache at index 00000011, update the valid flag to 1 and return the 32-bit block to the program. Next time whenever anyone wants to read the 32-byte block at memory location 1010, we will have a </a:t>
            </a:r>
            <a:r>
              <a:rPr lang="en-IN" sz="2400" b="1" dirty="0"/>
              <a:t>cache hit</a:t>
            </a:r>
            <a:r>
              <a:rPr lang="en-IN" sz="2400" dirty="0"/>
              <a:t>.</a:t>
            </a:r>
          </a:p>
        </p:txBody>
      </p:sp>
      <p:sp>
        <p:nvSpPr>
          <p:cNvPr id="5" name="TextBox 4">
            <a:extLst>
              <a:ext uri="{FF2B5EF4-FFF2-40B4-BE49-F238E27FC236}">
                <a16:creationId xmlns:a16="http://schemas.microsoft.com/office/drawing/2014/main" id="{CECA13B2-A993-438A-9BB4-BAC5BBAF07F0}"/>
              </a:ext>
            </a:extLst>
          </p:cNvPr>
          <p:cNvSpPr txBox="1"/>
          <p:nvPr/>
        </p:nvSpPr>
        <p:spPr>
          <a:xfrm>
            <a:off x="3298005" y="1566000"/>
            <a:ext cx="421240" cy="359517"/>
          </a:xfrm>
          <a:prstGeom prst="rect">
            <a:avLst/>
          </a:prstGeom>
          <a:solidFill>
            <a:srgbClr val="FF0000">
              <a:alpha val="20000"/>
            </a:srgbClr>
          </a:solidFill>
        </p:spPr>
        <p:txBody>
          <a:bodyPr wrap="square" bIns="36000" rtlCol="0">
            <a:spAutoFit/>
          </a:bodyPr>
          <a:lstStyle/>
          <a:p>
            <a:endParaRPr lang="en-IN" dirty="0"/>
          </a:p>
        </p:txBody>
      </p:sp>
      <p:sp>
        <p:nvSpPr>
          <p:cNvPr id="6" name="TextBox 5">
            <a:extLst>
              <a:ext uri="{FF2B5EF4-FFF2-40B4-BE49-F238E27FC236}">
                <a16:creationId xmlns:a16="http://schemas.microsoft.com/office/drawing/2014/main" id="{505A8D29-916A-F6C5-1CEE-7F1D3891DB52}"/>
              </a:ext>
            </a:extLst>
          </p:cNvPr>
          <p:cNvSpPr txBox="1"/>
          <p:nvPr/>
        </p:nvSpPr>
        <p:spPr>
          <a:xfrm>
            <a:off x="7025811" y="2899928"/>
            <a:ext cx="597613" cy="274787"/>
          </a:xfrm>
          <a:prstGeom prst="rect">
            <a:avLst/>
          </a:prstGeom>
          <a:solidFill>
            <a:schemeClr val="accent6">
              <a:lumMod val="50000"/>
              <a:alpha val="20000"/>
            </a:schemeClr>
          </a:solidFill>
        </p:spPr>
        <p:txBody>
          <a:bodyPr wrap="square" bIns="36000" rtlCol="0">
            <a:spAutoFit/>
          </a:bodyPr>
          <a:lstStyle/>
          <a:p>
            <a:endParaRPr lang="en-IN" dirty="0"/>
          </a:p>
        </p:txBody>
      </p:sp>
      <p:sp>
        <p:nvSpPr>
          <p:cNvPr id="7" name="TextBox 6">
            <a:extLst>
              <a:ext uri="{FF2B5EF4-FFF2-40B4-BE49-F238E27FC236}">
                <a16:creationId xmlns:a16="http://schemas.microsoft.com/office/drawing/2014/main" id="{862833E1-1BB9-3376-354A-504062EFD938}"/>
              </a:ext>
            </a:extLst>
          </p:cNvPr>
          <p:cNvSpPr txBox="1"/>
          <p:nvPr/>
        </p:nvSpPr>
        <p:spPr>
          <a:xfrm>
            <a:off x="5997539" y="484398"/>
            <a:ext cx="1224337" cy="646331"/>
          </a:xfrm>
          <a:prstGeom prst="rect">
            <a:avLst/>
          </a:prstGeom>
          <a:solidFill>
            <a:srgbClr val="7030A0"/>
          </a:solidFill>
        </p:spPr>
        <p:txBody>
          <a:bodyPr wrap="square" rtlCol="0">
            <a:spAutoFit/>
          </a:bodyPr>
          <a:lstStyle/>
          <a:p>
            <a:r>
              <a:rPr lang="en-IN" dirty="0">
                <a:solidFill>
                  <a:schemeClr val="bg1"/>
                </a:solidFill>
              </a:rPr>
              <a:t>V = Valid?</a:t>
            </a:r>
          </a:p>
          <a:p>
            <a:r>
              <a:rPr lang="en-IN" dirty="0">
                <a:solidFill>
                  <a:schemeClr val="bg1"/>
                </a:solidFill>
              </a:rPr>
              <a:t>D = Dirty?</a:t>
            </a:r>
          </a:p>
        </p:txBody>
      </p:sp>
    </p:spTree>
    <p:extLst>
      <p:ext uri="{BB962C8B-B14F-4D97-AF65-F5344CB8AC3E}">
        <p14:creationId xmlns:p14="http://schemas.microsoft.com/office/powerpoint/2010/main" val="314312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15FA-EC34-EF91-7DD2-11E9C73FDCBD}"/>
              </a:ext>
            </a:extLst>
          </p:cNvPr>
          <p:cNvSpPr>
            <a:spLocks noGrp="1"/>
          </p:cNvSpPr>
          <p:nvPr>
            <p:ph type="title"/>
          </p:nvPr>
        </p:nvSpPr>
        <p:spPr/>
        <p:txBody>
          <a:bodyPr/>
          <a:lstStyle/>
          <a:p>
            <a:r>
              <a:rPr lang="en-IN" dirty="0"/>
              <a:t>Cache Optimizing Techniques</a:t>
            </a:r>
          </a:p>
        </p:txBody>
      </p:sp>
      <p:sp>
        <p:nvSpPr>
          <p:cNvPr id="3" name="Content Placeholder 2">
            <a:extLst>
              <a:ext uri="{FF2B5EF4-FFF2-40B4-BE49-F238E27FC236}">
                <a16:creationId xmlns:a16="http://schemas.microsoft.com/office/drawing/2014/main" id="{9DA3EF4E-0B18-22B4-6594-3A3055CB95F6}"/>
              </a:ext>
            </a:extLst>
          </p:cNvPr>
          <p:cNvSpPr>
            <a:spLocks noGrp="1"/>
          </p:cNvSpPr>
          <p:nvPr>
            <p:ph idx="1"/>
          </p:nvPr>
        </p:nvSpPr>
        <p:spPr/>
        <p:txBody>
          <a:bodyPr>
            <a:normAutofit fontScale="85000" lnSpcReduction="10000"/>
          </a:bodyPr>
          <a:lstStyle/>
          <a:p>
            <a:r>
              <a:rPr lang="en-US" b="1" dirty="0"/>
              <a:t>Cache size optimization</a:t>
            </a:r>
            <a:r>
              <a:rPr lang="en-US" dirty="0"/>
              <a:t>: Increase cache size (but cost will increase)</a:t>
            </a:r>
          </a:p>
          <a:p>
            <a:r>
              <a:rPr lang="en-US" b="1" dirty="0"/>
              <a:t>Cache replacement policies</a:t>
            </a:r>
            <a:r>
              <a:rPr lang="en-US" dirty="0"/>
              <a:t>: </a:t>
            </a:r>
            <a:r>
              <a:rPr lang="en-US" b="1" dirty="0"/>
              <a:t>Least Recently Used (LRU), Most Recently Used (MRU), Random</a:t>
            </a:r>
          </a:p>
          <a:p>
            <a:r>
              <a:rPr lang="en-US" b="1" dirty="0"/>
              <a:t>Cache associativity</a:t>
            </a:r>
            <a:r>
              <a:rPr lang="en-US" dirty="0"/>
              <a:t>: Mapping of cache lines to cache sets (Discussed separately)</a:t>
            </a:r>
          </a:p>
          <a:p>
            <a:r>
              <a:rPr lang="en-US" b="1" dirty="0"/>
              <a:t>Prefetching</a:t>
            </a:r>
            <a:r>
              <a:rPr lang="en-US" dirty="0"/>
              <a:t>: Cache anticipates and fetches data before it is actually demanded</a:t>
            </a:r>
          </a:p>
          <a:p>
            <a:r>
              <a:rPr lang="en-US" b="1" dirty="0"/>
              <a:t>Write policies</a:t>
            </a:r>
            <a:r>
              <a:rPr lang="en-US" dirty="0"/>
              <a:t>: </a:t>
            </a:r>
            <a:r>
              <a:rPr lang="en-US" b="1" dirty="0"/>
              <a:t>Write-back</a:t>
            </a:r>
            <a:r>
              <a:rPr lang="en-US" dirty="0"/>
              <a:t> (Write only in cache and update main memory only when necessary) or </a:t>
            </a:r>
            <a:r>
              <a:rPr lang="en-US" b="1" dirty="0"/>
              <a:t>Write-through</a:t>
            </a:r>
            <a:r>
              <a:rPr lang="en-US" dirty="0"/>
              <a:t> (Write to cache and to main memory)</a:t>
            </a:r>
          </a:p>
          <a:p>
            <a:r>
              <a:rPr lang="en-US" b="1" dirty="0"/>
              <a:t>Data locality</a:t>
            </a:r>
            <a:r>
              <a:rPr lang="en-US" dirty="0"/>
              <a:t>: Repeated access to same instructions/data</a:t>
            </a:r>
            <a:endParaRPr lang="en-US" b="1" dirty="0"/>
          </a:p>
          <a:p>
            <a:r>
              <a:rPr lang="en-US" b="1" dirty="0"/>
              <a:t>Multi-level cache</a:t>
            </a:r>
            <a:r>
              <a:rPr lang="en-US" dirty="0"/>
              <a:t>: L1 (Fastest) to L3 (Slowest) … Still, L3 will be faster than main memory</a:t>
            </a:r>
          </a:p>
        </p:txBody>
      </p:sp>
    </p:spTree>
    <p:extLst>
      <p:ext uri="{BB962C8B-B14F-4D97-AF65-F5344CB8AC3E}">
        <p14:creationId xmlns:p14="http://schemas.microsoft.com/office/powerpoint/2010/main" val="80265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Cache Memory</vt:lpstr>
      <vt:lpstr>Cache Memory</vt:lpstr>
      <vt:lpstr>Principle of Locality</vt:lpstr>
      <vt:lpstr>Hit Ratio, Miss Ratio</vt:lpstr>
      <vt:lpstr>Cache Line</vt:lpstr>
      <vt:lpstr>Direct-mapped Cache</vt:lpstr>
      <vt:lpstr>Direct-Mapped Cache</vt:lpstr>
      <vt:lpstr>Direct-Mapped Cache</vt:lpstr>
      <vt:lpstr>Cache Optimizing Techniques</vt:lpstr>
      <vt:lpstr>UMA (Unified Memory Access) Symmetric Multiprocessor Architecture</vt:lpstr>
      <vt:lpstr>Snooping Cache</vt:lpstr>
      <vt:lpstr>Write-through Cache Coherence Protocol</vt:lpstr>
      <vt:lpstr>MESI</vt:lpstr>
      <vt:lpstr>MESI</vt:lpstr>
      <vt:lpstr>Using a Finite-State Machine to Control a Simple Cache</vt:lpstr>
      <vt:lpstr>Sample FSM for Cache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Kahate</dc:creator>
  <cp:lastModifiedBy>Atul Kahate</cp:lastModifiedBy>
  <cp:revision>1</cp:revision>
  <dcterms:created xsi:type="dcterms:W3CDTF">2024-09-13T05:25:35Z</dcterms:created>
  <dcterms:modified xsi:type="dcterms:W3CDTF">2024-09-13T05:25:48Z</dcterms:modified>
</cp:coreProperties>
</file>