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8" r:id="rId2"/>
    <p:sldId id="1063" r:id="rId3"/>
    <p:sldId id="1312" r:id="rId4"/>
    <p:sldId id="1313" r:id="rId5"/>
    <p:sldId id="856" r:id="rId6"/>
    <p:sldId id="1068" r:id="rId7"/>
    <p:sldId id="1069" r:id="rId8"/>
    <p:sldId id="1070" r:id="rId9"/>
    <p:sldId id="1071" r:id="rId10"/>
    <p:sldId id="723" r:id="rId11"/>
    <p:sldId id="1040" r:id="rId12"/>
    <p:sldId id="912" r:id="rId13"/>
    <p:sldId id="731" r:id="rId14"/>
    <p:sldId id="869" r:id="rId15"/>
    <p:sldId id="1328" r:id="rId16"/>
    <p:sldId id="987" r:id="rId17"/>
    <p:sldId id="1329" r:id="rId18"/>
    <p:sldId id="133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2DCB-FCF7-86A3-3AE6-619EA6691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C1D73-24DB-EA6B-30CC-6DC0C6583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3228-1EB8-1AAF-58C4-33C080EC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3B1-3B02-4766-BE55-6C5B3851DEB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698C0-7563-AEBB-6D45-E8608A02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9D4D2-C9C4-6C54-62A4-991AB081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C21-E9CF-4A22-A692-CABACB8A1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4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329F-54AA-8321-743D-573F62D1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20E96-5047-0645-9AE9-EC256FD2D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AD02-2E7B-42F6-F10B-7BC4133E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3B1-3B02-4766-BE55-6C5B3851DEB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069BB-1BD5-3E6C-916A-ABA16A4C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C5C97-C8CB-66FB-C52E-42618AA3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C21-E9CF-4A22-A692-CABACB8A1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62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91E43-CEE1-8265-3C44-A52932FAF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3AF31-86C8-AFB4-211C-0109D338F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35024-4EF9-1F2D-671E-22BDA2EF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3B1-3B02-4766-BE55-6C5B3851DEB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D0A97-A236-B299-F17C-E990D579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46BD-8636-6952-51C5-44355A3D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C21-E9CF-4A22-A692-CABACB8A1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72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1EB-FC4F-3DDC-D386-FDF9987B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5CEB4-E149-04DD-4FF7-4F6F62DDA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13B8D-BB9E-F3D4-1014-C37FF0AD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3B1-3B02-4766-BE55-6C5B3851DEB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2B033-09A2-E0F0-588C-07B5F1A7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58FB4-B1F9-816E-3139-D318C6B9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C21-E9CF-4A22-A692-CABACB8A1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01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F4C7-0204-01FF-5BF4-D5491D37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2AD05-521A-57BE-C952-E6A1A4AF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2564-7AB0-09CB-A9C8-76C38B3C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3B1-3B02-4766-BE55-6C5B3851DEB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13BA4-DECB-04DB-DFEE-C34396BC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0E181-E38E-655E-2FED-0C5B2232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C21-E9CF-4A22-A692-CABACB8A1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03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E7DB-8914-24B1-5D73-1033EF08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459D2-7965-86DB-3E52-47250D84D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22198-9F0B-83E6-ADF4-CB64E2058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867B7-6C1E-FA2B-61F8-3C00CC36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3B1-3B02-4766-BE55-6C5B3851DEB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C2D1D-06A4-8491-C20A-27313DB6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09457-00B8-4BD5-0B1E-D210FEF2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C21-E9CF-4A22-A692-CABACB8A1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7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9E6F-F95D-6ACE-A18A-AFD9C4BE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FEB3B-4344-171D-6B25-18AE4B96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27B17-65CD-6931-481B-264A6D344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CE97F-EFDF-0288-C9BE-2E3C20964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CFD5E-A922-FD45-BDFC-D5A9FAC5A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36AD1-B7A4-DB7A-AE89-D0D38082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3B1-3B02-4766-BE55-6C5B3851DEB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4B4AD-FC3F-0994-44AF-72AB8D4E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904F0-1EAC-42F1-A072-27BC32B1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C21-E9CF-4A22-A692-CABACB8A1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76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B062-FD7F-086C-CBDC-674483B7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B3169-5955-6F1A-7590-2CB54B3F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3B1-3B02-4766-BE55-6C5B3851DEB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129CA-8BAD-9671-A54D-D2FBDC1D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96C0B-71B7-B591-2776-8921F799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C21-E9CF-4A22-A692-CABACB8A1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88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3DD8B-2AF2-787E-BFAE-D1A7190A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3B1-3B02-4766-BE55-6C5B3851DEB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02E76-B8FF-A9A2-2C0A-7301A381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E47B-8B0C-F28A-A573-CC1B69CE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C21-E9CF-4A22-A692-CABACB8A1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81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501A-B637-F862-B7AB-3119C245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C6C7-E974-75F0-35DC-406989163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34E3E-02BD-3EE4-769F-ADF639428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1E596-F20D-3FBE-B30E-32967D2A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3B1-3B02-4766-BE55-6C5B3851DEB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80327-C4ED-A130-46F6-F3DED63F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49E64-6D5E-D79F-2488-B735FAC1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C21-E9CF-4A22-A692-CABACB8A1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55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2FE7-C6C1-EA5F-0D1F-8701BB49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A890E-5A81-FCB9-1C00-D51439AA5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7210E-AA7E-56FA-EB77-21E975034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A8A3A-DDD9-BCF9-ED53-9AB44DE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3B1-3B02-4766-BE55-6C5B3851DEB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F1B99-3F44-1A44-8AD6-13822ACE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621A9-A689-18EA-1540-62B30AD8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C21-E9CF-4A22-A692-CABACB8A1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9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50DF5-33C3-3F6E-A0A8-072A7937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08DEB-EF9C-0717-757D-9344AC4F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D12B-0754-E0EB-AE5B-55A1AF1ED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63B1-3B02-4766-BE55-6C5B3851DEB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0FDCB-0497-6548-1A1D-AC912EBEF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32B7F-8B62-0B4D-C624-72EAFD2BD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E6C21-E9CF-4A22-A692-CABACB8A1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70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9EF74-AD34-2ACC-0E7D-8998325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Input/Output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C0B20-42E9-53DF-4027-F960E09C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0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16AA14-50C3-1094-DC7D-8FBA6A1A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CISC (Complex Instruction Set Computer) versus RISC (Reduced Instruction Set Computer)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216CA-1B9E-71AF-E868-4D63FC422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08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BF74E6-BC39-2991-070A-A6306926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CISC versus RISC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26EA78-C1B7-F092-2DC2-446E4AACB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CISC: Fetch-&gt;Decode (</a:t>
            </a:r>
            <a:r>
              <a:rPr lang="en-IN" dirty="0">
                <a:highlight>
                  <a:srgbClr val="FFFF00"/>
                </a:highlight>
              </a:rPr>
              <a:t>and Interpret</a:t>
            </a:r>
            <a:r>
              <a:rPr lang="en-IN" dirty="0"/>
              <a:t>)-&gt;Execute</a:t>
            </a:r>
          </a:p>
          <a:p>
            <a:r>
              <a:rPr lang="en-IN" dirty="0"/>
              <a:t>RISC: Fetch-&gt;Decode-&gt;Execute</a:t>
            </a:r>
          </a:p>
          <a:p>
            <a:endParaRPr lang="en-IN" dirty="0"/>
          </a:p>
          <a:p>
            <a:r>
              <a:rPr lang="en-IN" b="1" dirty="0"/>
              <a:t>More</a:t>
            </a:r>
            <a:r>
              <a:rPr lang="en-IN" dirty="0"/>
              <a:t> Important: </a:t>
            </a:r>
            <a:r>
              <a:rPr lang="en-IN" dirty="0">
                <a:solidFill>
                  <a:srgbClr val="FF0000"/>
                </a:solidFill>
              </a:rPr>
              <a:t>How many instructions we can start at the same time </a:t>
            </a:r>
          </a:p>
          <a:p>
            <a:r>
              <a:rPr lang="en-IN" b="1" dirty="0"/>
              <a:t>Less</a:t>
            </a:r>
            <a:r>
              <a:rPr lang="en-IN" dirty="0"/>
              <a:t> important: </a:t>
            </a:r>
            <a:r>
              <a:rPr lang="en-IN" dirty="0">
                <a:solidFill>
                  <a:srgbClr val="FF0000"/>
                </a:solidFill>
              </a:rPr>
              <a:t>How much time a single instruction requires</a:t>
            </a:r>
          </a:p>
          <a:p>
            <a:r>
              <a:rPr lang="en-IN" dirty="0">
                <a:solidFill>
                  <a:srgbClr val="FF0000"/>
                </a:solidFill>
              </a:rPr>
              <a:t>Fetch = Slow, Execute = Fast</a:t>
            </a:r>
          </a:p>
          <a:p>
            <a:r>
              <a:rPr lang="en-IN" dirty="0"/>
              <a:t>Reason: Fetch = CPU + Memory , Execute = Generally within the CPU</a:t>
            </a:r>
          </a:p>
        </p:txBody>
      </p:sp>
    </p:spTree>
    <p:extLst>
      <p:ext uri="{BB962C8B-B14F-4D97-AF65-F5344CB8AC3E}">
        <p14:creationId xmlns:p14="http://schemas.microsoft.com/office/powerpoint/2010/main" val="260966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CC8FFB-0012-8C5D-C326-390D3CB7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CISC versus RISC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8AEB62-7AB0-D827-752C-CD1FE4BD27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ADD A, B, C</a:t>
            </a:r>
          </a:p>
          <a:p>
            <a:endParaRPr lang="en-IN" dirty="0"/>
          </a:p>
          <a:p>
            <a:r>
              <a:rPr lang="en-US" dirty="0"/>
              <a:t>Single instruction</a:t>
            </a:r>
          </a:p>
          <a:p>
            <a:r>
              <a:rPr lang="en-US" dirty="0"/>
              <a:t>Added interpretation step</a:t>
            </a:r>
          </a:p>
          <a:p>
            <a:r>
              <a:rPr lang="en-US" dirty="0"/>
              <a:t>Requires many internal sub-instructions</a:t>
            </a:r>
          </a:p>
          <a:p>
            <a:r>
              <a:rPr lang="en-US" dirty="0"/>
              <a:t>Takes multiple clock cycles</a:t>
            </a:r>
          </a:p>
          <a:p>
            <a:r>
              <a:rPr lang="en-US" dirty="0"/>
              <a:t>Less work for the programmer</a:t>
            </a:r>
          </a:p>
          <a:p>
            <a:r>
              <a:rPr lang="en-US" dirty="0"/>
              <a:t>More work for the processor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86B95-27BA-9045-7356-F3392F6B86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LOAD X, A</a:t>
            </a:r>
          </a:p>
          <a:p>
            <a:r>
              <a:rPr lang="en-US" dirty="0">
                <a:solidFill>
                  <a:srgbClr val="FF0000"/>
                </a:solidFill>
              </a:rPr>
              <a:t>LOAD Y, B</a:t>
            </a:r>
          </a:p>
          <a:p>
            <a:r>
              <a:rPr lang="en-US" dirty="0">
                <a:solidFill>
                  <a:srgbClr val="FF0000"/>
                </a:solidFill>
              </a:rPr>
              <a:t>ADD Y, X</a:t>
            </a:r>
          </a:p>
          <a:p>
            <a:r>
              <a:rPr lang="en-US" dirty="0">
                <a:solidFill>
                  <a:srgbClr val="FF0000"/>
                </a:solidFill>
              </a:rPr>
              <a:t>STORE Z</a:t>
            </a:r>
          </a:p>
          <a:p>
            <a:endParaRPr lang="en-US" dirty="0"/>
          </a:p>
          <a:p>
            <a:r>
              <a:rPr lang="en-US" dirty="0"/>
              <a:t>Each instruction needs one clock cycle</a:t>
            </a:r>
          </a:p>
          <a:p>
            <a:r>
              <a:rPr lang="en-US" dirty="0"/>
              <a:t>More work for the programmer</a:t>
            </a:r>
          </a:p>
          <a:p>
            <a:r>
              <a:rPr lang="en-US" dirty="0"/>
              <a:t>Less work for the processor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3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204C-8DDC-EC48-054D-0158EED8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RISC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64FA-853F-FEFB-BD37-AE4374D68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077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/>
              <a:t>All instructions are directly executed by the hardware</a:t>
            </a:r>
          </a:p>
          <a:p>
            <a:r>
              <a:rPr lang="en-US" dirty="0"/>
              <a:t>Maximize the rate at which instructions are issued</a:t>
            </a:r>
          </a:p>
          <a:p>
            <a:r>
              <a:rPr lang="en-US" dirty="0"/>
              <a:t>Instructions should be easy to decode</a:t>
            </a:r>
          </a:p>
          <a:p>
            <a:r>
              <a:rPr lang="en-US" dirty="0"/>
              <a:t>Only LOAD and STORE instructions should use memory</a:t>
            </a:r>
          </a:p>
          <a:p>
            <a:r>
              <a:rPr lang="en-US" dirty="0"/>
              <a:t>Provide a lot of registers</a:t>
            </a:r>
          </a:p>
          <a:p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766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AE2B-0310-432B-42C2-D126DA18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ARM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7BCF-1A78-A06F-0759-074007E5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1980: A group at Berkley designed a VLSI chip with a design different from the CISC architecture – They called it RISC</a:t>
            </a:r>
          </a:p>
          <a:p>
            <a:r>
              <a:rPr lang="en-US" dirty="0"/>
              <a:t>1981: A group at Stanford created MIPS</a:t>
            </a:r>
          </a:p>
          <a:p>
            <a:r>
              <a:rPr lang="en-US" dirty="0"/>
              <a:t>In 1985, the U.K.-based company Acorn Computer, created the Acorn  Archimedes personal computer</a:t>
            </a:r>
          </a:p>
          <a:p>
            <a:r>
              <a:rPr lang="en-US" dirty="0">
                <a:solidFill>
                  <a:srgbClr val="FF0000"/>
                </a:solidFill>
              </a:rPr>
              <a:t>ARM = Advanced RISC Machine  … </a:t>
            </a:r>
            <a:r>
              <a:rPr lang="en-US" dirty="0"/>
              <a:t>Now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ARM = Acorn RISC Machine … </a:t>
            </a:r>
            <a:r>
              <a:rPr lang="en-US" dirty="0"/>
              <a:t>Earlier</a:t>
            </a:r>
          </a:p>
          <a:p>
            <a:r>
              <a:rPr lang="en-US" dirty="0"/>
              <a:t>They called their design the Acorn RISC Machine </a:t>
            </a:r>
          </a:p>
          <a:p>
            <a:r>
              <a:rPr lang="en-US" dirty="0"/>
              <a:t>Other RISC architecture examples: MIPS, PowerPC, and RISC-V</a:t>
            </a:r>
          </a:p>
        </p:txBody>
      </p:sp>
    </p:spTree>
    <p:extLst>
      <p:ext uri="{BB962C8B-B14F-4D97-AF65-F5344CB8AC3E}">
        <p14:creationId xmlns:p14="http://schemas.microsoft.com/office/powerpoint/2010/main" val="321655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B936-502B-B040-AA3D-A4E12959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Instruction-level Parallelism: 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CD2C-6ACB-A1E8-7B10-7368495BF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Pipelining</a:t>
            </a:r>
            <a:r>
              <a:rPr lang="en-IN" dirty="0"/>
              <a:t>: Instead of Fetch-Decode-Execute, create smaller </a:t>
            </a:r>
            <a:r>
              <a:rPr lang="en-IN" b="1" dirty="0"/>
              <a:t>stages</a:t>
            </a:r>
            <a:r>
              <a:rPr lang="en-IN" dirty="0"/>
              <a:t> even inside them and use different piece of hardware for them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2B4B3-D6B5-40F7-3227-DB683567C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68" y="2825263"/>
            <a:ext cx="6735115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7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4327-E688-EADE-6AF2-4154D117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 Execution in a Pipeline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2529DA6-FAA4-63FC-D0A9-66079C1148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001034" cy="48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226">
                  <a:extLst>
                    <a:ext uri="{9D8B030D-6E8A-4147-A177-3AD203B41FA5}">
                      <a16:colId xmlns:a16="http://schemas.microsoft.com/office/drawing/2014/main" val="85490757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2281539978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949009583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1626565258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1515965939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1439634414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951708606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4279505585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3946637511"/>
                    </a:ext>
                  </a:extLst>
                </a:gridCol>
              </a:tblGrid>
              <a:tr h="4860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4994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03BF755-99D5-C49E-39F7-EC9324FC856C}"/>
              </a:ext>
            </a:extLst>
          </p:cNvPr>
          <p:cNvGraphicFramePr>
            <a:graphicFrameLocks/>
          </p:cNvGraphicFramePr>
          <p:nvPr/>
        </p:nvGraphicFramePr>
        <p:xfrm>
          <a:off x="838200" y="2311685"/>
          <a:ext cx="6667356" cy="48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226">
                  <a:extLst>
                    <a:ext uri="{9D8B030D-6E8A-4147-A177-3AD203B41FA5}">
                      <a16:colId xmlns:a16="http://schemas.microsoft.com/office/drawing/2014/main" val="85490757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2281539978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949009583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1626565258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1515965939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1439634414"/>
                    </a:ext>
                  </a:extLst>
                </a:gridCol>
              </a:tblGrid>
              <a:tr h="4860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Opcode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Decode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Address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Compute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Store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499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B801061-DAD8-10B6-B8E7-8B7394913A9D}"/>
              </a:ext>
            </a:extLst>
          </p:cNvPr>
          <p:cNvSpPr txBox="1"/>
          <p:nvPr/>
        </p:nvSpPr>
        <p:spPr>
          <a:xfrm>
            <a:off x="10941978" y="1825625"/>
            <a:ext cx="61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D2444F-00D7-1B15-665E-62E8C8AFE060}"/>
              </a:ext>
            </a:extLst>
          </p:cNvPr>
          <p:cNvSpPr txBox="1"/>
          <p:nvPr/>
        </p:nvSpPr>
        <p:spPr>
          <a:xfrm>
            <a:off x="7631987" y="2370049"/>
            <a:ext cx="8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Instr</a:t>
            </a:r>
            <a:r>
              <a:rPr lang="en-IN" b="1" dirty="0"/>
              <a:t> 1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C32A7FB6-3CEE-B890-6402-628D09C03DEB}"/>
              </a:ext>
            </a:extLst>
          </p:cNvPr>
          <p:cNvGraphicFramePr>
            <a:graphicFrameLocks/>
          </p:cNvGraphicFramePr>
          <p:nvPr/>
        </p:nvGraphicFramePr>
        <p:xfrm>
          <a:off x="1966645" y="2836933"/>
          <a:ext cx="6667356" cy="48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226">
                  <a:extLst>
                    <a:ext uri="{9D8B030D-6E8A-4147-A177-3AD203B41FA5}">
                      <a16:colId xmlns:a16="http://schemas.microsoft.com/office/drawing/2014/main" val="85490757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2281539978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949009583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1626565258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1515965939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1439634414"/>
                    </a:ext>
                  </a:extLst>
                </a:gridCol>
              </a:tblGrid>
              <a:tr h="4860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Opcode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Decode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Address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Compute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Store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499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2285CE0-97A5-4612-6A3F-339CD527BDC4}"/>
              </a:ext>
            </a:extLst>
          </p:cNvPr>
          <p:cNvSpPr txBox="1"/>
          <p:nvPr/>
        </p:nvSpPr>
        <p:spPr>
          <a:xfrm>
            <a:off x="8832351" y="2836933"/>
            <a:ext cx="8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Instr</a:t>
            </a:r>
            <a:r>
              <a:rPr lang="en-IN" b="1" dirty="0"/>
              <a:t> 2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4D8A3D88-0428-B243-A226-E4406D13448E}"/>
              </a:ext>
            </a:extLst>
          </p:cNvPr>
          <p:cNvGraphicFramePr>
            <a:graphicFrameLocks/>
          </p:cNvGraphicFramePr>
          <p:nvPr/>
        </p:nvGraphicFramePr>
        <p:xfrm>
          <a:off x="3050283" y="3404274"/>
          <a:ext cx="6667356" cy="48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226">
                  <a:extLst>
                    <a:ext uri="{9D8B030D-6E8A-4147-A177-3AD203B41FA5}">
                      <a16:colId xmlns:a16="http://schemas.microsoft.com/office/drawing/2014/main" val="85490757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2281539978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949009583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1626565258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1515965939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1439634414"/>
                    </a:ext>
                  </a:extLst>
                </a:gridCol>
              </a:tblGrid>
              <a:tr h="4860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Opcode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Decode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Address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Compute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Store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4994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46A177C-914A-C9CE-C86D-A7899B5BF0B9}"/>
              </a:ext>
            </a:extLst>
          </p:cNvPr>
          <p:cNvSpPr txBox="1"/>
          <p:nvPr/>
        </p:nvSpPr>
        <p:spPr>
          <a:xfrm>
            <a:off x="9868328" y="3429000"/>
            <a:ext cx="8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Instr</a:t>
            </a:r>
            <a:r>
              <a:rPr lang="en-IN" b="1" dirty="0"/>
              <a:t> 3</a:t>
            </a:r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AC42CB46-61FC-456A-449D-190FFC7B6C29}"/>
              </a:ext>
            </a:extLst>
          </p:cNvPr>
          <p:cNvGraphicFramePr>
            <a:graphicFrameLocks/>
          </p:cNvGraphicFramePr>
          <p:nvPr/>
        </p:nvGraphicFramePr>
        <p:xfrm>
          <a:off x="4171878" y="3941398"/>
          <a:ext cx="6667356" cy="48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226">
                  <a:extLst>
                    <a:ext uri="{9D8B030D-6E8A-4147-A177-3AD203B41FA5}">
                      <a16:colId xmlns:a16="http://schemas.microsoft.com/office/drawing/2014/main" val="85490757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2281539978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949009583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1626565258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1515965939"/>
                    </a:ext>
                  </a:extLst>
                </a:gridCol>
                <a:gridCol w="1111226">
                  <a:extLst>
                    <a:ext uri="{9D8B030D-6E8A-4147-A177-3AD203B41FA5}">
                      <a16:colId xmlns:a16="http://schemas.microsoft.com/office/drawing/2014/main" val="1439634414"/>
                    </a:ext>
                  </a:extLst>
                </a:gridCol>
              </a:tblGrid>
              <a:tr h="4860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Etc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49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59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B936-502B-B040-AA3D-A4E12959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Instruction-level Parallelism: Superscalar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CD2C-6ACB-A1E8-7B10-7368495BF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Superscalar architecture</a:t>
            </a:r>
            <a:r>
              <a:rPr lang="en-IN" dirty="0"/>
              <a:t>: Create more than one pipeline, called dual pipeline CPU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8AA3F-29AE-FFEB-AA63-A960699F0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888" y="3253187"/>
            <a:ext cx="7353497" cy="213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58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B936-502B-B040-AA3D-A4E12959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Processor-level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CD2C-6ACB-A1E8-7B10-7368495BF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be discussed separately in </a:t>
            </a:r>
            <a:r>
              <a:rPr lang="en-IN" b="1" dirty="0"/>
              <a:t>Parallel Computing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92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A772C0-3B22-8DD2-9F24-55107E63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CPU-I/O Device Communication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A549F2-D6AC-26F0-E146-84169FF3B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I/O-mapped I/O</a:t>
            </a:r>
            <a:r>
              <a:rPr lang="en-IN" dirty="0"/>
              <a:t>: Also called </a:t>
            </a:r>
            <a:r>
              <a:rPr lang="en-IN" b="1" dirty="0"/>
              <a:t>Port-mapped I/O</a:t>
            </a:r>
            <a:endParaRPr lang="en-IN" dirty="0"/>
          </a:p>
          <a:p>
            <a:r>
              <a:rPr lang="en-IN" b="1" dirty="0"/>
              <a:t>Memory mapped I/O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C072943-99BD-16AC-359F-9C80BB86183D}"/>
              </a:ext>
            </a:extLst>
          </p:cNvPr>
          <p:cNvGraphicFramePr>
            <a:graphicFrameLocks noGrp="1"/>
          </p:cNvGraphicFramePr>
          <p:nvPr/>
        </p:nvGraphicFramePr>
        <p:xfrm>
          <a:off x="1405277" y="3098286"/>
          <a:ext cx="8591478" cy="25603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63826">
                  <a:extLst>
                    <a:ext uri="{9D8B030D-6E8A-4147-A177-3AD203B41FA5}">
                      <a16:colId xmlns:a16="http://schemas.microsoft.com/office/drawing/2014/main" val="1728094705"/>
                    </a:ext>
                  </a:extLst>
                </a:gridCol>
                <a:gridCol w="2863826">
                  <a:extLst>
                    <a:ext uri="{9D8B030D-6E8A-4147-A177-3AD203B41FA5}">
                      <a16:colId xmlns:a16="http://schemas.microsoft.com/office/drawing/2014/main" val="95702892"/>
                    </a:ext>
                  </a:extLst>
                </a:gridCol>
                <a:gridCol w="2863826">
                  <a:extLst>
                    <a:ext uri="{9D8B030D-6E8A-4147-A177-3AD203B41FA5}">
                      <a16:colId xmlns:a16="http://schemas.microsoft.com/office/drawing/2014/main" val="1137845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I/O-mapped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Memory-mapped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6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Address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Separate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Same as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98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Special (IN, OUT)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Same as memory (LOAD/STORE/MOV)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44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Older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New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31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090D-BB5F-1B87-F29D-4D8C55F9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Interrupt-Driven I/O (User Presses a 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5B87-4F28-83BC-B54E-14F947D67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4340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Keyboard: Generates an interrupt</a:t>
            </a:r>
          </a:p>
          <a:p>
            <a:r>
              <a:rPr lang="en-US" dirty="0"/>
              <a:t>CPU: Stops what it is doing and runs an </a:t>
            </a:r>
            <a:r>
              <a:rPr lang="en-US" b="1" dirty="0"/>
              <a:t>Interrupt Service Routine (ISR)</a:t>
            </a:r>
            <a:endParaRPr lang="en-US" dirty="0"/>
          </a:p>
          <a:p>
            <a:r>
              <a:rPr lang="en-US" dirty="0"/>
              <a:t>ISR: Communicates with the keyboard controller to read the keypress data (typically a scan code)</a:t>
            </a:r>
          </a:p>
          <a:p>
            <a:r>
              <a:rPr lang="en-US" dirty="0"/>
              <a:t>CPU: Stores the data in a CPU registers or memory buffer</a:t>
            </a:r>
          </a:p>
          <a:p>
            <a:r>
              <a:rPr lang="en-US" dirty="0"/>
              <a:t>CPU: Resumes its previous tasks after handling the keypress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58C93-8364-CB97-2DF8-72FA77866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52EF82-CAC7-216D-85A7-97321D7A7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192" y="1825625"/>
            <a:ext cx="2757873" cy="1219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E9C956-3C25-21E8-0C53-B1011DFDC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297" y="1419543"/>
            <a:ext cx="2124371" cy="233395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B727B6F-4FD3-35D5-A024-A14804944F55}"/>
              </a:ext>
            </a:extLst>
          </p:cNvPr>
          <p:cNvSpPr/>
          <p:nvPr/>
        </p:nvSpPr>
        <p:spPr>
          <a:xfrm>
            <a:off x="8291245" y="2270589"/>
            <a:ext cx="1438382" cy="55480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Interrupt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0A95FD81-C3FA-1066-4C2F-6CE00AD4CE8D}"/>
              </a:ext>
            </a:extLst>
          </p:cNvPr>
          <p:cNvSpPr/>
          <p:nvPr/>
        </p:nvSpPr>
        <p:spPr>
          <a:xfrm>
            <a:off x="10421419" y="4316730"/>
            <a:ext cx="904126" cy="965771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ISR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33DF9A-C974-9087-216E-B771BC1890C2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0873482" y="3753494"/>
            <a:ext cx="1" cy="563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926306-0E7B-C8C1-CFE6-AB5BFC731218}"/>
              </a:ext>
            </a:extLst>
          </p:cNvPr>
          <p:cNvCxnSpPr>
            <a:cxnSpLocks/>
          </p:cNvCxnSpPr>
          <p:nvPr/>
        </p:nvCxnSpPr>
        <p:spPr>
          <a:xfrm flipH="1">
            <a:off x="10873482" y="5284085"/>
            <a:ext cx="1" cy="563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9BB576-E781-CED2-3CDF-71AA3FDC8CFB}"/>
              </a:ext>
            </a:extLst>
          </p:cNvPr>
          <p:cNvSpPr txBox="1"/>
          <p:nvPr/>
        </p:nvSpPr>
        <p:spPr>
          <a:xfrm>
            <a:off x="9894013" y="5847321"/>
            <a:ext cx="181852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Keyboard controller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3A1950-4CD2-BE0E-3362-E766F8C7B183}"/>
              </a:ext>
            </a:extLst>
          </p:cNvPr>
          <p:cNvSpPr/>
          <p:nvPr/>
        </p:nvSpPr>
        <p:spPr>
          <a:xfrm>
            <a:off x="7798086" y="5893084"/>
            <a:ext cx="986317" cy="55480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Scan code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6B8362-D4D2-E033-691A-0E223A085CF3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8784403" y="6170486"/>
            <a:ext cx="110961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145141-41D4-EEF6-1519-1E0636B70E08}"/>
              </a:ext>
            </a:extLst>
          </p:cNvPr>
          <p:cNvCxnSpPr>
            <a:cxnSpLocks/>
          </p:cNvCxnSpPr>
          <p:nvPr/>
        </p:nvCxnSpPr>
        <p:spPr>
          <a:xfrm flipH="1" flipV="1">
            <a:off x="8290199" y="3205537"/>
            <a:ext cx="1045" cy="26875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45701B-59A9-1C91-91DF-C414DC8DED8D}"/>
              </a:ext>
            </a:extLst>
          </p:cNvPr>
          <p:cNvCxnSpPr/>
          <p:nvPr/>
        </p:nvCxnSpPr>
        <p:spPr>
          <a:xfrm>
            <a:off x="8290199" y="3205537"/>
            <a:ext cx="152109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3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090D-BB5F-1B87-F29D-4D8C55F9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Memory Access (DMA)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5B87-4F28-83BC-B54E-14F947D67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4340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Keyboard: Generates an interrupt</a:t>
            </a:r>
          </a:p>
          <a:p>
            <a:r>
              <a:rPr lang="en-US" b="1" dirty="0"/>
              <a:t>DMA controller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reads keyboard data</a:t>
            </a:r>
          </a:p>
          <a:p>
            <a:r>
              <a:rPr lang="en-US" dirty="0"/>
              <a:t>DMA controller: Directly transfers data into a designated memory address</a:t>
            </a:r>
          </a:p>
          <a:p>
            <a:r>
              <a:rPr lang="en-US" dirty="0"/>
              <a:t>CPU: Notifies the CPU when the transfer is complete</a:t>
            </a:r>
          </a:p>
          <a:p>
            <a:r>
              <a:rPr lang="en-US" dirty="0"/>
              <a:t>CPU: Reads keyboard data from memory and acts on it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58C93-8364-CB97-2DF8-72FA77866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52EF82-CAC7-216D-85A7-97321D7A7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192" y="1825625"/>
            <a:ext cx="2757873" cy="1219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E9C956-3C25-21E8-0C53-B1011DFDC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771" y="3360634"/>
            <a:ext cx="2124371" cy="233395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B727B6F-4FD3-35D5-A024-A14804944F55}"/>
              </a:ext>
            </a:extLst>
          </p:cNvPr>
          <p:cNvSpPr/>
          <p:nvPr/>
        </p:nvSpPr>
        <p:spPr>
          <a:xfrm>
            <a:off x="8291245" y="2270589"/>
            <a:ext cx="1438382" cy="55480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Interrupt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926306-0E7B-C8C1-CFE6-AB5BFC731218}"/>
              </a:ext>
            </a:extLst>
          </p:cNvPr>
          <p:cNvCxnSpPr>
            <a:cxnSpLocks/>
          </p:cNvCxnSpPr>
          <p:nvPr/>
        </p:nvCxnSpPr>
        <p:spPr>
          <a:xfrm flipH="1">
            <a:off x="10582547" y="2865764"/>
            <a:ext cx="1" cy="563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81DACDA-2183-4BC5-3402-85DCA81C0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1297" y="2147121"/>
            <a:ext cx="2158685" cy="753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3D49DD-CAA0-1F65-FD3A-DD8441A8693B}"/>
              </a:ext>
            </a:extLst>
          </p:cNvPr>
          <p:cNvSpPr txBox="1"/>
          <p:nvPr/>
        </p:nvSpPr>
        <p:spPr>
          <a:xfrm>
            <a:off x="11052981" y="3031952"/>
            <a:ext cx="359563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IN" b="1" dirty="0" err="1">
                <a:solidFill>
                  <a:schemeClr val="bg1"/>
                </a:solidFill>
              </a:rPr>
              <a:t>i</a:t>
            </a:r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t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e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A0B5C132-7CA8-DC13-AE3D-75F535231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503" y="3465138"/>
            <a:ext cx="1222227" cy="268754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DAEBF3-47DA-1193-F6C7-DAE0BE45D85C}"/>
              </a:ext>
            </a:extLst>
          </p:cNvPr>
          <p:cNvCxnSpPr>
            <a:cxnSpLocks/>
          </p:cNvCxnSpPr>
          <p:nvPr/>
        </p:nvCxnSpPr>
        <p:spPr>
          <a:xfrm>
            <a:off x="9986481" y="2900666"/>
            <a:ext cx="0" cy="3562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BF4D56-A9CD-6569-A957-5EAE054FEC81}"/>
              </a:ext>
            </a:extLst>
          </p:cNvPr>
          <p:cNvCxnSpPr/>
          <p:nvPr/>
        </p:nvCxnSpPr>
        <p:spPr>
          <a:xfrm flipH="1">
            <a:off x="8732178" y="3257893"/>
            <a:ext cx="12543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6D32CE-BA71-F982-71B9-4432448A1EE7}"/>
              </a:ext>
            </a:extLst>
          </p:cNvPr>
          <p:cNvCxnSpPr/>
          <p:nvPr/>
        </p:nvCxnSpPr>
        <p:spPr>
          <a:xfrm>
            <a:off x="8732178" y="3256908"/>
            <a:ext cx="0" cy="10274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549F6C-C60C-21BA-A406-38CBE79B72FA}"/>
              </a:ext>
            </a:extLst>
          </p:cNvPr>
          <p:cNvCxnSpPr>
            <a:cxnSpLocks/>
          </p:cNvCxnSpPr>
          <p:nvPr/>
        </p:nvCxnSpPr>
        <p:spPr>
          <a:xfrm flipH="1">
            <a:off x="8044142" y="4294598"/>
            <a:ext cx="6880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croll: Vertical 30">
            <a:extLst>
              <a:ext uri="{FF2B5EF4-FFF2-40B4-BE49-F238E27FC236}">
                <a16:creationId xmlns:a16="http://schemas.microsoft.com/office/drawing/2014/main" id="{7BDCA79F-BDFC-7793-9630-488823F859A6}"/>
              </a:ext>
            </a:extLst>
          </p:cNvPr>
          <p:cNvSpPr/>
          <p:nvPr/>
        </p:nvSpPr>
        <p:spPr>
          <a:xfrm>
            <a:off x="8198350" y="4429536"/>
            <a:ext cx="1160979" cy="1027416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Notify</a:t>
            </a:r>
          </a:p>
        </p:txBody>
      </p:sp>
    </p:spTree>
    <p:extLst>
      <p:ext uri="{BB962C8B-B14F-4D97-AF65-F5344CB8AC3E}">
        <p14:creationId xmlns:p14="http://schemas.microsoft.com/office/powerpoint/2010/main" val="269206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BDF20F-6FE4-EC42-4EB2-90B53D0F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Redundant Array of Inexpensive/Independent Disks (RAID)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69F8C-BE52-F239-EAB8-0349D76D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CPU performance has constantly improved (Now in ns), but not that of disks (still 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Solution: Parallel I/O</a:t>
            </a:r>
          </a:p>
          <a:p>
            <a:r>
              <a:rPr lang="en-US" dirty="0"/>
              <a:t>Term: </a:t>
            </a:r>
            <a:r>
              <a:rPr lang="en-US" b="1" dirty="0"/>
              <a:t>Redundant Array of Independent/Inexpensive Disks (RAID)</a:t>
            </a:r>
            <a:r>
              <a:rPr lang="en-US" dirty="0"/>
              <a:t> </a:t>
            </a:r>
          </a:p>
          <a:p>
            <a:r>
              <a:rPr lang="en-US" dirty="0"/>
              <a:t>How? Combine multiple physical hard drives into a single logical unit</a:t>
            </a:r>
          </a:p>
          <a:p>
            <a:r>
              <a:rPr lang="en-US" dirty="0"/>
              <a:t>Aim: Improve data reliability, availability, and performance</a:t>
            </a:r>
          </a:p>
          <a:p>
            <a:r>
              <a:rPr lang="en-US" dirty="0"/>
              <a:t>Techniques: </a:t>
            </a:r>
            <a:r>
              <a:rPr lang="en-US" b="1" dirty="0"/>
              <a:t>Data striping</a:t>
            </a:r>
            <a:r>
              <a:rPr lang="en-US" dirty="0"/>
              <a:t>, </a:t>
            </a:r>
            <a:r>
              <a:rPr lang="en-US" b="1" dirty="0"/>
              <a:t>Mirroring</a:t>
            </a:r>
            <a:r>
              <a:rPr lang="en-US" dirty="0"/>
              <a:t>, </a:t>
            </a:r>
            <a:r>
              <a:rPr lang="en-US" b="1" dirty="0"/>
              <a:t>Parity techniques </a:t>
            </a:r>
          </a:p>
          <a:p>
            <a:r>
              <a:rPr lang="en-US" b="1" dirty="0"/>
              <a:t>RAID level</a:t>
            </a:r>
            <a:r>
              <a:rPr lang="en-US" dirty="0"/>
              <a:t>: Decides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74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98F7-422F-A57D-5006-0C69C3B1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RAID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FDD1-42D7-0410-CFD0-FBC8A6193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RAID 0: </a:t>
            </a:r>
            <a:r>
              <a:rPr lang="en-US" i="1" dirty="0"/>
              <a:t>Striping</a:t>
            </a:r>
            <a:r>
              <a:rPr lang="en-US" dirty="0"/>
              <a:t> without redundancy, primarily for performance improvement</a:t>
            </a:r>
          </a:p>
          <a:p>
            <a:r>
              <a:rPr lang="en-US" dirty="0"/>
              <a:t>RAID 1: </a:t>
            </a:r>
            <a:r>
              <a:rPr lang="en-US" i="1" dirty="0"/>
              <a:t>Mirroring</a:t>
            </a:r>
            <a:r>
              <a:rPr lang="en-US" dirty="0"/>
              <a:t> for data redundancy</a:t>
            </a:r>
          </a:p>
          <a:p>
            <a:r>
              <a:rPr lang="en-US" dirty="0"/>
              <a:t>RAID 5: </a:t>
            </a:r>
            <a:r>
              <a:rPr lang="en-US" i="1" dirty="0"/>
              <a:t>Striping</a:t>
            </a:r>
            <a:r>
              <a:rPr lang="en-US" dirty="0"/>
              <a:t> with </a:t>
            </a:r>
            <a:r>
              <a:rPr lang="en-US" i="1" dirty="0"/>
              <a:t>distributed parity</a:t>
            </a:r>
            <a:r>
              <a:rPr lang="en-US" dirty="0"/>
              <a:t> for a balance of performance and redundancy</a:t>
            </a:r>
          </a:p>
          <a:p>
            <a:r>
              <a:rPr lang="en-US" dirty="0"/>
              <a:t>RAID 10 (or RAID 1+0): A combination of </a:t>
            </a:r>
            <a:r>
              <a:rPr lang="en-US" i="1" dirty="0"/>
              <a:t>mirroring </a:t>
            </a:r>
            <a:r>
              <a:rPr lang="en-US" dirty="0"/>
              <a:t>and </a:t>
            </a:r>
            <a:r>
              <a:rPr lang="en-US" i="1" dirty="0"/>
              <a:t>striping </a:t>
            </a:r>
            <a:r>
              <a:rPr lang="en-US" dirty="0"/>
              <a:t>for high performance and redundancy</a:t>
            </a:r>
          </a:p>
          <a:p>
            <a:r>
              <a:rPr lang="en-US" dirty="0"/>
              <a:t>RAID 6: Similar to RAID 5 but with </a:t>
            </a:r>
            <a:r>
              <a:rPr lang="en-US" i="1" dirty="0"/>
              <a:t>dual parity</a:t>
            </a:r>
            <a:r>
              <a:rPr lang="en-US" dirty="0"/>
              <a:t> for enhanced fault tolerance.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90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E676-FB03-CFA6-6DE8-10A7AA67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8EB6-5D6B-7BB6-1845-A4DF26F08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striping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Break data into small blocks and distribute them across multiple drives</a:t>
            </a:r>
          </a:p>
          <a:p>
            <a:r>
              <a:rPr lang="en-US" dirty="0"/>
              <a:t>Use: Enhance read and write performance </a:t>
            </a:r>
          </a:p>
          <a:p>
            <a:r>
              <a:rPr lang="en-US" dirty="0"/>
              <a:t>Drawback: No redundancy</a:t>
            </a:r>
            <a:endParaRPr lang="en-IN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FD511C3B-BD39-F2BE-1A41-AD9D5E94C259}"/>
              </a:ext>
            </a:extLst>
          </p:cNvPr>
          <p:cNvSpPr/>
          <p:nvPr/>
        </p:nvSpPr>
        <p:spPr>
          <a:xfrm>
            <a:off x="5441023" y="3171418"/>
            <a:ext cx="1702085" cy="2694733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A1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A4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B3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1F319FD1-DD47-EFAF-AED6-8CF8A9D0EE49}"/>
              </a:ext>
            </a:extLst>
          </p:cNvPr>
          <p:cNvSpPr/>
          <p:nvPr/>
        </p:nvSpPr>
        <p:spPr>
          <a:xfrm>
            <a:off x="7788401" y="3171417"/>
            <a:ext cx="1702085" cy="2694733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A2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B1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B4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CAA9FF3-889B-E488-AA4C-E891AD64CADC}"/>
              </a:ext>
            </a:extLst>
          </p:cNvPr>
          <p:cNvSpPr/>
          <p:nvPr/>
        </p:nvSpPr>
        <p:spPr>
          <a:xfrm>
            <a:off x="10135779" y="3171416"/>
            <a:ext cx="1702085" cy="2694733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A3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B2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A132B-1976-BD0E-5564-F709C574756B}"/>
              </a:ext>
            </a:extLst>
          </p:cNvPr>
          <p:cNvSpPr txBox="1"/>
          <p:nvPr/>
        </p:nvSpPr>
        <p:spPr>
          <a:xfrm>
            <a:off x="5609690" y="5959011"/>
            <a:ext cx="136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Disk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480FB5-5FBC-D6B4-FF88-16604435481E}"/>
              </a:ext>
            </a:extLst>
          </p:cNvPr>
          <p:cNvSpPr txBox="1"/>
          <p:nvPr/>
        </p:nvSpPr>
        <p:spPr>
          <a:xfrm>
            <a:off x="8065802" y="5959011"/>
            <a:ext cx="136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Disk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272B48-051D-706B-4389-3D3CB29D451A}"/>
              </a:ext>
            </a:extLst>
          </p:cNvPr>
          <p:cNvSpPr txBox="1"/>
          <p:nvPr/>
        </p:nvSpPr>
        <p:spPr>
          <a:xfrm>
            <a:off x="10316244" y="5959011"/>
            <a:ext cx="136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Disk 3</a:t>
            </a:r>
          </a:p>
        </p:txBody>
      </p:sp>
    </p:spTree>
    <p:extLst>
      <p:ext uri="{BB962C8B-B14F-4D97-AF65-F5344CB8AC3E}">
        <p14:creationId xmlns:p14="http://schemas.microsoft.com/office/powerpoint/2010/main" val="54461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B0F3-FE74-0E38-9D51-7F43695A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Mirroring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C7BF-B574-269F-D090-5EDEC7549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Mirroring</a:t>
            </a:r>
            <a:r>
              <a:rPr lang="en-US" dirty="0"/>
              <a:t>: Two identical drives store the same data</a:t>
            </a:r>
          </a:p>
          <a:p>
            <a:r>
              <a:rPr lang="en-US" dirty="0"/>
              <a:t>If one drive fails, the data is still available on the other drive</a:t>
            </a:r>
          </a:p>
          <a:p>
            <a:r>
              <a:rPr lang="en-US" dirty="0"/>
              <a:t>Full redundancy, but slow performance</a:t>
            </a:r>
            <a:endParaRPr lang="en-IN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671680C-BE3F-66AA-824B-AE2CF8C31BB8}"/>
              </a:ext>
            </a:extLst>
          </p:cNvPr>
          <p:cNvSpPr/>
          <p:nvPr/>
        </p:nvSpPr>
        <p:spPr>
          <a:xfrm>
            <a:off x="3167865" y="3688420"/>
            <a:ext cx="1702085" cy="3074682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Block 1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Block 2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Block 3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2F4A6F35-4720-58D4-ACA7-550CFE34B5E8}"/>
              </a:ext>
            </a:extLst>
          </p:cNvPr>
          <p:cNvSpPr/>
          <p:nvPr/>
        </p:nvSpPr>
        <p:spPr>
          <a:xfrm>
            <a:off x="5909352" y="3688420"/>
            <a:ext cx="1702085" cy="3074682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Block 1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Block 2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Block 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B4F562-8ABE-66AC-271A-D3D05404272E}"/>
              </a:ext>
            </a:extLst>
          </p:cNvPr>
          <p:cNvCxnSpPr>
            <a:cxnSpLocks/>
          </p:cNvCxnSpPr>
          <p:nvPr/>
        </p:nvCxnSpPr>
        <p:spPr>
          <a:xfrm flipH="1" flipV="1">
            <a:off x="4010343" y="3351944"/>
            <a:ext cx="1" cy="336476"/>
          </a:xfrm>
          <a:prstGeom prst="line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6CC446-ACCC-3115-9DBF-5F7156257052}"/>
              </a:ext>
            </a:extLst>
          </p:cNvPr>
          <p:cNvCxnSpPr>
            <a:cxnSpLocks/>
          </p:cNvCxnSpPr>
          <p:nvPr/>
        </p:nvCxnSpPr>
        <p:spPr>
          <a:xfrm flipH="1" flipV="1">
            <a:off x="6741556" y="3351941"/>
            <a:ext cx="1" cy="336476"/>
          </a:xfrm>
          <a:prstGeom prst="line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B476E9-C767-7095-D59B-E02E158A767C}"/>
              </a:ext>
            </a:extLst>
          </p:cNvPr>
          <p:cNvCxnSpPr/>
          <p:nvPr/>
        </p:nvCxnSpPr>
        <p:spPr>
          <a:xfrm>
            <a:off x="4010343" y="3351941"/>
            <a:ext cx="2731213" cy="0"/>
          </a:xfrm>
          <a:prstGeom prst="line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7DD456-2006-E783-9FDC-95331233DA44}"/>
              </a:ext>
            </a:extLst>
          </p:cNvPr>
          <p:cNvSpPr txBox="1"/>
          <p:nvPr/>
        </p:nvSpPr>
        <p:spPr>
          <a:xfrm>
            <a:off x="6937196" y="3222299"/>
            <a:ext cx="1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Mirroring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7BD52-4FAB-7D72-9429-F900E6A8C856}"/>
              </a:ext>
            </a:extLst>
          </p:cNvPr>
          <p:cNvSpPr txBox="1"/>
          <p:nvPr/>
        </p:nvSpPr>
        <p:spPr>
          <a:xfrm>
            <a:off x="1978632" y="5041095"/>
            <a:ext cx="136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Disk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D05DD-7253-66F2-37F4-B606359A3CF1}"/>
              </a:ext>
            </a:extLst>
          </p:cNvPr>
          <p:cNvSpPr txBox="1"/>
          <p:nvPr/>
        </p:nvSpPr>
        <p:spPr>
          <a:xfrm>
            <a:off x="7438486" y="5041095"/>
            <a:ext cx="136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Disk 2</a:t>
            </a:r>
          </a:p>
        </p:txBody>
      </p:sp>
    </p:spTree>
    <p:extLst>
      <p:ext uri="{BB962C8B-B14F-4D97-AF65-F5344CB8AC3E}">
        <p14:creationId xmlns:p14="http://schemas.microsoft.com/office/powerpoint/2010/main" val="144162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4EAA-89A8-0C35-D80F-03B6EAB6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DDE1-221D-7203-2436-CA28F3F2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Parity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Redundancy without requiring the same amount of storage as mirroring</a:t>
            </a:r>
          </a:p>
          <a:p>
            <a:r>
              <a:rPr lang="en-IN" dirty="0"/>
              <a:t>Example: Suppose we have three disks</a:t>
            </a:r>
          </a:p>
          <a:p>
            <a:r>
              <a:rPr lang="en-IN" dirty="0"/>
              <a:t>Data is spread on Disk A and B (Data 1 and 2)</a:t>
            </a:r>
          </a:p>
          <a:p>
            <a:r>
              <a:rPr lang="en-IN" dirty="0"/>
              <a:t>Disk C will have Parity = D1 XOR D2</a:t>
            </a:r>
          </a:p>
          <a:p>
            <a:r>
              <a:rPr lang="en-IN" dirty="0"/>
              <a:t>Suppose we have a problem: Disk A fails =&gt; D1 is lost</a:t>
            </a:r>
          </a:p>
          <a:p>
            <a:r>
              <a:rPr lang="en-IN" dirty="0"/>
              <a:t>Solution: Retrieve D1 = Parity XOR D2</a:t>
            </a:r>
          </a:p>
          <a:p>
            <a:r>
              <a:rPr lang="en-IN" dirty="0"/>
              <a:t>How possible? XOR property: If A XOR B = C then A = B XOR C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59EFFFE3-DBEC-1BBD-EE4A-AE31173E555E}"/>
              </a:ext>
            </a:extLst>
          </p:cNvPr>
          <p:cNvSpPr/>
          <p:nvPr/>
        </p:nvSpPr>
        <p:spPr>
          <a:xfrm>
            <a:off x="7336178" y="2184454"/>
            <a:ext cx="1232898" cy="110960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Disk A (Data 1)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87C718A-39F6-C3DF-A1D3-8057BB60D44D}"/>
              </a:ext>
            </a:extLst>
          </p:cNvPr>
          <p:cNvSpPr/>
          <p:nvPr/>
        </p:nvSpPr>
        <p:spPr>
          <a:xfrm>
            <a:off x="8939160" y="2184454"/>
            <a:ext cx="1232898" cy="110960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Disk B (Data 2)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7A219C9B-F640-A669-B40F-70A42C8350AB}"/>
              </a:ext>
            </a:extLst>
          </p:cNvPr>
          <p:cNvSpPr/>
          <p:nvPr/>
        </p:nvSpPr>
        <p:spPr>
          <a:xfrm>
            <a:off x="10542142" y="2184454"/>
            <a:ext cx="1232898" cy="110960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Disk C (Parity)</a:t>
            </a:r>
          </a:p>
        </p:txBody>
      </p:sp>
    </p:spTree>
    <p:extLst>
      <p:ext uri="{BB962C8B-B14F-4D97-AF65-F5344CB8AC3E}">
        <p14:creationId xmlns:p14="http://schemas.microsoft.com/office/powerpoint/2010/main" val="373471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Microsoft Office PowerPoint</Application>
  <PresentationFormat>Widescreen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Input/Output</vt:lpstr>
      <vt:lpstr>CPU-I/O Device Communication</vt:lpstr>
      <vt:lpstr>Interrupt-Driven I/O (User Presses a Key)</vt:lpstr>
      <vt:lpstr>Direct Memory Access (DMA)</vt:lpstr>
      <vt:lpstr>Redundant Array of Inexpensive/Independent Disks (RAID)</vt:lpstr>
      <vt:lpstr>RAID Levels</vt:lpstr>
      <vt:lpstr>Striping</vt:lpstr>
      <vt:lpstr>Mirroring</vt:lpstr>
      <vt:lpstr>Parity</vt:lpstr>
      <vt:lpstr>CISC (Complex Instruction Set Computer) versus RISC (Reduced Instruction Set Computer)</vt:lpstr>
      <vt:lpstr>CISC versus RISC</vt:lpstr>
      <vt:lpstr>CISC versus RISC</vt:lpstr>
      <vt:lpstr>RISC Philosophy</vt:lpstr>
      <vt:lpstr>The ARM Architecture</vt:lpstr>
      <vt:lpstr>Instruction-level Parallelism: Pipelining</vt:lpstr>
      <vt:lpstr>Instruction Execution in a Pipeline</vt:lpstr>
      <vt:lpstr>Instruction-level Parallelism: Superscalar Architecture</vt:lpstr>
      <vt:lpstr>Processor-level Parallelism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2024-09-14T05:55:23Z</dcterms:created>
  <dcterms:modified xsi:type="dcterms:W3CDTF">2024-09-14T05:56:21Z</dcterms:modified>
</cp:coreProperties>
</file>