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8" r:id="rId2"/>
    <p:sldId id="740" r:id="rId3"/>
    <p:sldId id="1315" r:id="rId4"/>
    <p:sldId id="1314" r:id="rId5"/>
    <p:sldId id="1316" r:id="rId6"/>
    <p:sldId id="1317" r:id="rId7"/>
    <p:sldId id="1318" r:id="rId8"/>
    <p:sldId id="1319" r:id="rId9"/>
    <p:sldId id="1320" r:id="rId10"/>
    <p:sldId id="1321" r:id="rId11"/>
    <p:sldId id="1322" r:id="rId12"/>
    <p:sldId id="1323" r:id="rId13"/>
    <p:sldId id="1324" r:id="rId14"/>
    <p:sldId id="1325" r:id="rId15"/>
    <p:sldId id="1327" r:id="rId16"/>
    <p:sldId id="1326" r:id="rId17"/>
    <p:sldId id="1034" r:id="rId18"/>
    <p:sldId id="1072" r:id="rId19"/>
    <p:sldId id="1073" r:id="rId20"/>
    <p:sldId id="1074" r:id="rId21"/>
    <p:sldId id="1075" r:id="rId22"/>
    <p:sldId id="1076" r:id="rId23"/>
    <p:sldId id="10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537E-29D3-F75F-63EC-A6527A09E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602FA-8835-5D7B-7F9D-687023C0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76D0-6AD0-F583-899A-BCA2CE64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36BFC-DD2C-77EE-46E0-EF1A791B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5964-CD11-A9A5-096F-E27F2966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8857-2340-B51F-59E3-1C142341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BD563-FB88-098A-9FE1-AF3C182A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C9A7-3B6A-85EB-6321-DCD6FEF4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6C98-694A-F37B-D9CE-8B91588E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F421-E196-BAC2-B0C6-F7D57835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06CA-8DF1-E287-7763-2350BF6E7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03EDC-B42F-D7FC-2C24-1DEFE768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CB66-2418-9766-7DC3-73E288F1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0CE7-B31B-9909-E2BD-2C6A32FB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106D-539C-3825-8B53-8402707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4208-0AF1-7BF1-9369-F2736D2F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8C77-490F-6953-0101-CA2307D0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D536-B4DD-4166-8054-179244EF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C4E-6279-6FE3-4CD5-A943BFEE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549F-6AE3-6674-3A84-C5FF5718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712E-DD02-A167-444D-652564B0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9EA5B-CFA9-E79B-892B-438AEB445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61B6-99D6-B3E9-17EF-CE8F100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A155-7562-91DF-B373-37EBCA0C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7CC2-3D24-20AE-922A-E624551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1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345-8594-885C-91AA-5D343A44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E9CC-C859-45F4-7EF5-86880DB3B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CF49-C86F-0773-DF1D-EE37DAC3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CB8B-4D51-3666-B365-1FC00BB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2686-5EC3-3D04-38DE-07D20249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9DB1-AD84-596C-3439-4714A7A2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5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B3E0-99CA-8D95-20F7-9102EC9F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82BD-9171-D9EE-EFD8-AD16CB12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0291B-3EA5-816C-671C-FCF5D9E76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6CC67-C3F4-4E3C-140A-306051479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DE16A-EF79-DE43-1C9F-AC725DAA6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BE862-E74A-81C5-47F2-3093F5F6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C558C-F24F-9BCA-1D79-999BDFF9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38B46-245E-B64A-E6AE-F582992C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4B7-AAD0-CEA4-1CFC-A00DB13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1EF77-D4E5-967D-1FB9-51AFB04C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96D7-43A4-D99F-C4F8-06530AA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613B7-52BF-7906-D53E-B09E0F6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8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87273-2C89-EA17-E367-9DAFEAC7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9A7B8-178B-1AFD-178B-B482015C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83346-B668-9ECC-A719-B45A5D3A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7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B1AE-2E17-7C5C-9C71-F92E7C34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121-4740-4E4C-1071-E6A038F9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CE47-F8DB-F227-9E15-F7C81841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F3456-2C6F-8F3F-C9EF-68826947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EDDD0-3874-DDEB-09D9-74D29BE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A031F-7EA5-0579-1820-27425A5A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89BD-84FF-F7A4-1DF0-D7EB4B79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5D827-8AF2-BAC7-ED68-FB7476013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02C8C-6C41-EF0A-78AC-FA8318C1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3894-12D2-71F5-44B6-6D9430DE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D2F30-3009-80A1-CE59-D543D3C5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18A0-4A24-8043-5A11-3B490909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90C63-9115-2BE6-1CC4-B3E429F9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E963A-94DD-0FAE-6FEC-DDBF879E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35F7-ED1F-9894-EC8D-7D7DD287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C7BB-120E-4C05-B5B7-8513C791F90C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C600-1BE6-D66F-B00B-5AE90EDF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5973-3EAD-2479-1939-45A08520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9DE9-8198-4F9E-BE79-D16D1928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1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erver-png/download/265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FE8F56-CA2C-49EF-2E9F-E496DE65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Computer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DCEAD-2354-747F-1E36-AADF10C29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5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B6C-300E-73CD-5126-174912E9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114F-EC07-4B5B-94BF-5CFC6E9D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Coprocessor</a:t>
            </a:r>
            <a:r>
              <a:rPr lang="en-IN" dirty="0"/>
              <a:t>: Add a second, specialized processor (e.g. DMA, Graphics, I/O, Mining)</a:t>
            </a:r>
          </a:p>
          <a:p>
            <a:pPr lvl="1"/>
            <a:r>
              <a:rPr lang="en-IN" b="1" dirty="0"/>
              <a:t>Network coprocessor</a:t>
            </a:r>
            <a:r>
              <a:rPr lang="en-IN" dirty="0"/>
              <a:t>: Fast packet processing using </a:t>
            </a:r>
            <a:r>
              <a:rPr lang="en-IN" b="1" dirty="0"/>
              <a:t>Application-Specific Integrated Circuit (ASIC)</a:t>
            </a:r>
            <a:r>
              <a:rPr lang="en-IN" dirty="0"/>
              <a:t>, </a:t>
            </a:r>
            <a:r>
              <a:rPr lang="en-IN" b="1" dirty="0"/>
              <a:t>Field Programmable Gate Array (FPGA)</a:t>
            </a:r>
            <a:r>
              <a:rPr lang="en-IN" dirty="0"/>
              <a:t>, </a:t>
            </a:r>
            <a:r>
              <a:rPr lang="en-IN" b="1" dirty="0"/>
              <a:t>Network processor</a:t>
            </a:r>
          </a:p>
          <a:p>
            <a:pPr lvl="1"/>
            <a:r>
              <a:rPr lang="en-IN" b="1" dirty="0"/>
              <a:t>Graphics processor</a:t>
            </a:r>
            <a:r>
              <a:rPr lang="en-IN" dirty="0"/>
              <a:t>: High resolution graphics, 3D imaging using </a:t>
            </a:r>
            <a:r>
              <a:rPr lang="en-IN" b="1" dirty="0"/>
              <a:t>Graphics Processing Unit (GPU)</a:t>
            </a:r>
            <a:r>
              <a:rPr lang="en-IN" dirty="0"/>
              <a:t> resulting into </a:t>
            </a:r>
            <a:r>
              <a:rPr lang="en-IN" b="1" dirty="0"/>
              <a:t>Single Instruction Multiple Data (SIMD)</a:t>
            </a:r>
            <a:r>
              <a:rPr lang="en-IN" dirty="0"/>
              <a:t> operations</a:t>
            </a:r>
          </a:p>
          <a:p>
            <a:pPr lvl="1"/>
            <a:r>
              <a:rPr lang="en-IN" b="1" dirty="0" err="1"/>
              <a:t>Cryptoprocessor</a:t>
            </a:r>
            <a:r>
              <a:rPr lang="en-IN" dirty="0"/>
              <a:t>: Encryption and decryption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87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A951-C41F-8F22-83E5-2CFDA6AE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Coprocessors: NVIDIA Fermi GPU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ABD3-435E-15CB-BDA0-57F6C7FA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Fermi GPU: 16 </a:t>
            </a:r>
            <a:r>
              <a:rPr lang="en-IN" sz="2400" b="1" dirty="0"/>
              <a:t>SM</a:t>
            </a:r>
            <a:r>
              <a:rPr lang="en-IN" sz="2400" dirty="0"/>
              <a:t> (</a:t>
            </a:r>
            <a:r>
              <a:rPr lang="en-IN" sz="2400" b="1" dirty="0"/>
              <a:t>Symmetric Multiprocessors</a:t>
            </a:r>
            <a:r>
              <a:rPr lang="en-IN" sz="2400" dirty="0"/>
              <a:t>)</a:t>
            </a:r>
          </a:p>
          <a:p>
            <a:r>
              <a:rPr lang="en-IN" sz="2400" dirty="0"/>
              <a:t>One SM = 32 </a:t>
            </a:r>
            <a:r>
              <a:rPr lang="en-IN" sz="2400" b="1" dirty="0"/>
              <a:t>Compute Unified Device Architecture (CUDA)</a:t>
            </a:r>
            <a:r>
              <a:rPr lang="en-IN" sz="2400" dirty="0"/>
              <a:t> cores</a:t>
            </a:r>
          </a:p>
          <a:p>
            <a:r>
              <a:rPr lang="en-IN" sz="2400" dirty="0"/>
              <a:t>Core = Simple processor supporting mathematical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4492D-3410-3FFF-B1FC-05181DC3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3" y="3196156"/>
            <a:ext cx="5346693" cy="35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F088-C378-BC98-C276-D4D1E0B1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Multiprocessors and </a:t>
            </a:r>
            <a:r>
              <a:rPr lang="en-IN" dirty="0" err="1"/>
              <a:t>Multicomputers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9C3-F17B-F9AA-0E57-ED32FB93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Multiprocessor</a:t>
            </a:r>
            <a:r>
              <a:rPr lang="en-IN" dirty="0"/>
              <a:t>: All CPUs share common memory, Also called </a:t>
            </a:r>
            <a:r>
              <a:rPr lang="en-IN" b="1" dirty="0"/>
              <a:t>Symmetric Multiprocessor (SMP)</a:t>
            </a:r>
          </a:p>
          <a:p>
            <a:r>
              <a:rPr lang="en-IN" b="1" dirty="0"/>
              <a:t>Multicomputer</a:t>
            </a:r>
            <a:r>
              <a:rPr lang="en-IN" dirty="0"/>
              <a:t>: Each CPU has its private memory, To communicate with other CPUs, need </a:t>
            </a:r>
            <a:r>
              <a:rPr lang="en-IN" b="1" dirty="0"/>
              <a:t>message passing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F485-6448-B187-0DDC-FEFA9F8F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3" y="4001294"/>
            <a:ext cx="5083734" cy="2210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545F7-E77F-0612-E9A1-403BDDCA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363" y="3600786"/>
            <a:ext cx="6192874" cy="2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1F01-2EA7-25C2-712C-E0DD5A19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Computers 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1456C5-245A-6C05-C55A-04E37C180D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7232" y="2020834"/>
          <a:ext cx="1118256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641">
                  <a:extLst>
                    <a:ext uri="{9D8B030D-6E8A-4147-A177-3AD203B41FA5}">
                      <a16:colId xmlns:a16="http://schemas.microsoft.com/office/drawing/2014/main" val="2718456468"/>
                    </a:ext>
                  </a:extLst>
                </a:gridCol>
                <a:gridCol w="2795641">
                  <a:extLst>
                    <a:ext uri="{9D8B030D-6E8A-4147-A177-3AD203B41FA5}">
                      <a16:colId xmlns:a16="http://schemas.microsoft.com/office/drawing/2014/main" val="4203591571"/>
                    </a:ext>
                  </a:extLst>
                </a:gridCol>
                <a:gridCol w="1390118">
                  <a:extLst>
                    <a:ext uri="{9D8B030D-6E8A-4147-A177-3AD203B41FA5}">
                      <a16:colId xmlns:a16="http://schemas.microsoft.com/office/drawing/2014/main" val="139744437"/>
                    </a:ext>
                  </a:extLst>
                </a:gridCol>
                <a:gridCol w="4201165">
                  <a:extLst>
                    <a:ext uri="{9D8B030D-6E8A-4147-A177-3AD203B41FA5}">
                      <a16:colId xmlns:a16="http://schemas.microsoft.com/office/drawing/2014/main" val="1637103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Instruction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Data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82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SISD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Classical von Neumann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Vector supercomputer, Array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MISD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Multiprocessor, Multicomputer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0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49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BE25-C6F7-C763-D203-3448670A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Multiprocessor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1F0F-6482-4DE2-CBA9-3889C0AD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Uniform Memory Access (UMA)</a:t>
            </a:r>
            <a:r>
              <a:rPr lang="en-IN" dirty="0"/>
              <a:t>: Each CPU has the same access time to every memory module</a:t>
            </a:r>
          </a:p>
          <a:p>
            <a:r>
              <a:rPr lang="en-IN" b="1" dirty="0"/>
              <a:t>Non Uniform Memory Access (NUMA)</a:t>
            </a:r>
            <a:r>
              <a:rPr lang="en-IN" dirty="0"/>
              <a:t>: Memory closer to a CPU can be accessed faster, than memory which is at a distance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76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5EC9-9E33-07B3-9528-8ECC78EF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A64A-942D-A26A-D847-49B6B2B0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Multicomputers</a:t>
            </a:r>
            <a:r>
              <a:rPr lang="en-IN" dirty="0"/>
              <a:t> (Distributed memory): </a:t>
            </a:r>
            <a:r>
              <a:rPr lang="en-IN" b="1" dirty="0"/>
              <a:t>Message Passing Interface (MPI)</a:t>
            </a:r>
            <a:endParaRPr lang="en-IN" dirty="0"/>
          </a:p>
          <a:p>
            <a:pPr lvl="1"/>
            <a:r>
              <a:rPr lang="en-IN" dirty="0"/>
              <a:t>Message passing functions</a:t>
            </a:r>
          </a:p>
          <a:p>
            <a:pPr lvl="2"/>
            <a:r>
              <a:rPr lang="en-IN" dirty="0" err="1"/>
              <a:t>MPI_Send</a:t>
            </a:r>
            <a:r>
              <a:rPr lang="en-IN" dirty="0"/>
              <a:t> (buffer, count, </a:t>
            </a:r>
            <a:r>
              <a:rPr lang="en-IN" dirty="0" err="1"/>
              <a:t>data_type</a:t>
            </a:r>
            <a:r>
              <a:rPr lang="en-IN" dirty="0"/>
              <a:t>, destination, communicator)</a:t>
            </a:r>
          </a:p>
          <a:p>
            <a:pPr lvl="2"/>
            <a:r>
              <a:rPr lang="en-IN" dirty="0" err="1"/>
              <a:t>MPI_Recv</a:t>
            </a:r>
            <a:r>
              <a:rPr lang="en-IN" dirty="0"/>
              <a:t> (&amp;buffer, count, </a:t>
            </a:r>
            <a:r>
              <a:rPr lang="en-IN" dirty="0" err="1"/>
              <a:t>data_type</a:t>
            </a:r>
            <a:r>
              <a:rPr lang="en-IN" dirty="0"/>
              <a:t>, source, tag, communicator, &amp;status)</a:t>
            </a:r>
          </a:p>
          <a:p>
            <a:pPr lvl="1"/>
            <a:r>
              <a:rPr lang="en-IN" dirty="0"/>
              <a:t>Coarse-grained parallelism (Process-level)</a:t>
            </a:r>
          </a:p>
          <a:p>
            <a:r>
              <a:rPr lang="en-IN" dirty="0"/>
              <a:t>Multiprocessors (Shared memory): </a:t>
            </a:r>
            <a:r>
              <a:rPr lang="en-IN" b="1" dirty="0"/>
              <a:t>OpenMP</a:t>
            </a:r>
          </a:p>
          <a:p>
            <a:pPr lvl="1"/>
            <a:r>
              <a:rPr lang="en-IN" dirty="0"/>
              <a:t>Use of shared variables to communicate, Directive-based</a:t>
            </a:r>
          </a:p>
          <a:p>
            <a:pPr lvl="1"/>
            <a:r>
              <a:rPr lang="en-IN" dirty="0"/>
              <a:t>Fine-grained parallelism (Thread-level)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16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7FBE-965F-38EF-7E2E-62E59DF6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2A88-CB30-8E60-0F7B-108DB499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Grid computing</a:t>
            </a:r>
            <a:r>
              <a:rPr lang="en-IN" dirty="0"/>
              <a:t>: Very large, international, loosely-coupled heterogeneous cluster</a:t>
            </a:r>
          </a:p>
        </p:txBody>
      </p:sp>
    </p:spTree>
    <p:extLst>
      <p:ext uri="{BB962C8B-B14F-4D97-AF65-F5344CB8AC3E}">
        <p14:creationId xmlns:p14="http://schemas.microsoft.com/office/powerpoint/2010/main" val="31670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0573-6A5B-190C-C3FA-73B3AD3F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NVLink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0000-C420-96BA-8698-F236CEF2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NVLink</a:t>
            </a:r>
            <a:r>
              <a:rPr lang="en-US" b="1" dirty="0"/>
              <a:t> (NVIDIA Link)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High-speed, high-bandwidth interconnect technology developed by NVIDIA for connecting various components within a computer system, particularly in data center and high-performance computing (HPC) environments</a:t>
            </a:r>
          </a:p>
          <a:p>
            <a:r>
              <a:rPr lang="en-US" dirty="0"/>
              <a:t>Faster and more efficient communication GPU-GPU, CPU-GPU, and GPUs-Other components</a:t>
            </a:r>
          </a:p>
          <a:p>
            <a:r>
              <a:rPr lang="en-US" dirty="0"/>
              <a:t>Faster than PCI Express</a:t>
            </a:r>
          </a:p>
          <a:p>
            <a:r>
              <a:rPr lang="en-IN" dirty="0"/>
              <a:t>High bandwidth, low latency</a:t>
            </a:r>
          </a:p>
        </p:txBody>
      </p:sp>
    </p:spTree>
    <p:extLst>
      <p:ext uri="{BB962C8B-B14F-4D97-AF65-F5344CB8AC3E}">
        <p14:creationId xmlns:p14="http://schemas.microsoft.com/office/powerpoint/2010/main" val="410395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D19A0-9607-5D11-A1AE-E9F9A390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Overview of Latest Processors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FD371-09C7-D5D2-4A97-B40B9E97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3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1234-D5D7-6909-AD39-1FD5D73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32-bit and 64-bit Processors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098340-2193-21FA-CF0C-8F495119F0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0625" y="1476304"/>
          <a:ext cx="1127075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725">
                  <a:extLst>
                    <a:ext uri="{9D8B030D-6E8A-4147-A177-3AD203B41FA5}">
                      <a16:colId xmlns:a16="http://schemas.microsoft.com/office/drawing/2014/main" val="2236409666"/>
                    </a:ext>
                  </a:extLst>
                </a:gridCol>
                <a:gridCol w="4052406">
                  <a:extLst>
                    <a:ext uri="{9D8B030D-6E8A-4147-A177-3AD203B41FA5}">
                      <a16:colId xmlns:a16="http://schemas.microsoft.com/office/drawing/2014/main" val="3760863330"/>
                    </a:ext>
                  </a:extLst>
                </a:gridCol>
                <a:gridCol w="4328619">
                  <a:extLst>
                    <a:ext uri="{9D8B030D-6E8A-4147-A177-3AD203B41FA5}">
                      <a16:colId xmlns:a16="http://schemas.microsoft.com/office/drawing/2014/main" val="84601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32-bit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64-bit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4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X86 family, works with data and instructions that are 32-bit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X86-64 or AMD64 family, works with data and instructions that are 64-bit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Memory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2^32 i.e. 4GB memory addresses can be accessed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2^64 i.e. 18.4 million TB memory addresses can be accessed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8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Software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Compatible with 32-bit and 16-bit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Compatible with 64-bit and 32-bit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Struggle with memory-intensive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Suitable for memory-intensive applications using multi-core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8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4GB RAM, Handling large data sets is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None at the moment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8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1025-D46E-A937-0861-49383D62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97A0-8208-4F45-37D4-F88EC57D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possible: Building a computer with one CPU and a cycle time of 0.001 ns</a:t>
            </a:r>
          </a:p>
          <a:p>
            <a:pPr lvl="1"/>
            <a:r>
              <a:rPr lang="en-US" dirty="0"/>
              <a:t>Moore’s Law’s limits have been reached</a:t>
            </a:r>
          </a:p>
          <a:p>
            <a:r>
              <a:rPr lang="en-US" dirty="0"/>
              <a:t>Possible: Building a computer with 1000 CPUs, each with a cycle time of 1 ns</a:t>
            </a:r>
          </a:p>
          <a:p>
            <a:pPr lvl="1"/>
            <a:r>
              <a:rPr lang="en-US" dirty="0"/>
              <a:t>Use all of them in some manner: </a:t>
            </a:r>
            <a:r>
              <a:rPr lang="en-US" b="1" dirty="0"/>
              <a:t>Parallel processing</a:t>
            </a:r>
          </a:p>
          <a:p>
            <a:r>
              <a:rPr lang="en-US" dirty="0"/>
              <a:t>Example: </a:t>
            </a:r>
            <a:r>
              <a:rPr lang="en-US" b="1" dirty="0"/>
              <a:t>Hadoop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06D8F-935A-8F5D-92AA-FDB8FC5E7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11191" y="3719245"/>
            <a:ext cx="685218" cy="842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5C14-9D7F-1470-313C-941A4C87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6724" y="3729519"/>
            <a:ext cx="685218" cy="842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7BCBB-9C5A-7A95-3129-2165C723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02257" y="3729519"/>
            <a:ext cx="685218" cy="84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D3DC0-4B97-E519-9E00-1FEAE14C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11191" y="4706937"/>
            <a:ext cx="685218" cy="842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EB07A-1C63-3E7E-D0B0-9C9BFE05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6724" y="4717211"/>
            <a:ext cx="685218" cy="842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D0FB0-77AB-FFC6-3434-295DF79C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02257" y="4717211"/>
            <a:ext cx="685218" cy="842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197F8-7A5A-DC52-3CFD-E92DF793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25883" y="5704903"/>
            <a:ext cx="685218" cy="842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6BB49-29DE-1813-9C22-09D567D0B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71416" y="5715177"/>
            <a:ext cx="685218" cy="842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D09FFE-6655-8E48-A612-A331160E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6949" y="5715177"/>
            <a:ext cx="685218" cy="8424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A29D6F-297D-28A2-B801-FFA1E5F5AF63}"/>
              </a:ext>
            </a:extLst>
          </p:cNvPr>
          <p:cNvCxnSpPr>
            <a:endCxn id="7" idx="1"/>
          </p:cNvCxnSpPr>
          <p:nvPr/>
        </p:nvCxnSpPr>
        <p:spPr>
          <a:xfrm>
            <a:off x="10002167" y="4150760"/>
            <a:ext cx="154557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B5918-F83A-FB1B-BDC7-A4E1171F59C4}"/>
              </a:ext>
            </a:extLst>
          </p:cNvPr>
          <p:cNvCxnSpPr/>
          <p:nvPr/>
        </p:nvCxnSpPr>
        <p:spPr>
          <a:xfrm>
            <a:off x="10856634" y="4179871"/>
            <a:ext cx="154557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E5C8C8-881F-17F6-F5F0-E88656A4BB0C}"/>
              </a:ext>
            </a:extLst>
          </p:cNvPr>
          <p:cNvCxnSpPr/>
          <p:nvPr/>
        </p:nvCxnSpPr>
        <p:spPr>
          <a:xfrm>
            <a:off x="9987475" y="5135367"/>
            <a:ext cx="154557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C6BFE0-2FA4-EC16-F250-B6F0CB793BA4}"/>
              </a:ext>
            </a:extLst>
          </p:cNvPr>
          <p:cNvCxnSpPr/>
          <p:nvPr/>
        </p:nvCxnSpPr>
        <p:spPr>
          <a:xfrm>
            <a:off x="10856634" y="5154203"/>
            <a:ext cx="154557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79974-61DD-956C-A9B4-D0A425FAD5E2}"/>
              </a:ext>
            </a:extLst>
          </p:cNvPr>
          <p:cNvCxnSpPr>
            <a:cxnSpLocks/>
          </p:cNvCxnSpPr>
          <p:nvPr/>
        </p:nvCxnSpPr>
        <p:spPr>
          <a:xfrm>
            <a:off x="10021005" y="6162784"/>
            <a:ext cx="154557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1E331-2492-125E-CEB6-2D90C4359235}"/>
              </a:ext>
            </a:extLst>
          </p:cNvPr>
          <p:cNvCxnSpPr>
            <a:cxnSpLocks/>
          </p:cNvCxnSpPr>
          <p:nvPr/>
        </p:nvCxnSpPr>
        <p:spPr>
          <a:xfrm>
            <a:off x="10872046" y="6161074"/>
            <a:ext cx="154557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81FABD5-1E45-AABF-60C1-4FD097E6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31821" y="4732962"/>
            <a:ext cx="685218" cy="84248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855F38-3DBE-7FE7-92FC-2310ABA570EC}"/>
              </a:ext>
            </a:extLst>
          </p:cNvPr>
          <p:cNvCxnSpPr>
            <a:cxnSpLocks/>
          </p:cNvCxnSpPr>
          <p:nvPr/>
        </p:nvCxnSpPr>
        <p:spPr>
          <a:xfrm flipV="1">
            <a:off x="8465906" y="4179871"/>
            <a:ext cx="836351" cy="63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5B384A-D5FE-4A4A-CF3D-3EEAFE599E7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67021" y="5138452"/>
            <a:ext cx="735236" cy="19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7498FF-008F-A9C5-6A68-23CFFE88F65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103125" y="5549418"/>
            <a:ext cx="1213824" cy="5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BD4581-D168-1637-7FBF-F294158C153D}"/>
              </a:ext>
            </a:extLst>
          </p:cNvPr>
          <p:cNvSpPr txBox="1"/>
          <p:nvPr/>
        </p:nvSpPr>
        <p:spPr>
          <a:xfrm>
            <a:off x="6441897" y="5575443"/>
            <a:ext cx="16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Master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8C887-B095-0C21-B35C-42149F59C109}"/>
              </a:ext>
            </a:extLst>
          </p:cNvPr>
          <p:cNvSpPr txBox="1"/>
          <p:nvPr/>
        </p:nvSpPr>
        <p:spPr>
          <a:xfrm>
            <a:off x="10394796" y="6503676"/>
            <a:ext cx="164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Slave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41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F9F5-AEF8-206B-DEED-29F2A502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Generations of Intel Core Processors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B2D76F-A400-CDA3-FEAB-7ABAA44F29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063" y="1299631"/>
          <a:ext cx="1146595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243">
                  <a:extLst>
                    <a:ext uri="{9D8B030D-6E8A-4147-A177-3AD203B41FA5}">
                      <a16:colId xmlns:a16="http://schemas.microsoft.com/office/drawing/2014/main" val="423215466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885508104"/>
                    </a:ext>
                  </a:extLst>
                </a:gridCol>
                <a:gridCol w="5938462">
                  <a:extLst>
                    <a:ext uri="{9D8B030D-6E8A-4147-A177-3AD203B41FA5}">
                      <a16:colId xmlns:a16="http://schemas.microsoft.com/office/drawing/2014/main" val="104167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Brand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First (Nehalem)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Core i7, Core i5, Core 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4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Second (Sandy Bridge)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Intel Quick Sync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1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Third (Ivy Bridge)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2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Fourth (Haswell)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1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Fifth (Broadwell)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Sixth (Skylake)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3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Seventh (</a:t>
                      </a:r>
                      <a:r>
                        <a:rPr lang="en-IN" sz="2400" dirty="0" err="1"/>
                        <a:t>Kaby</a:t>
                      </a:r>
                      <a:r>
                        <a:rPr lang="en-IN" sz="2400" dirty="0"/>
                        <a:t> Lake)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Eighth (Coffee Lake)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More cores and threads in existing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Ninth (Coffee Lake Refresh)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8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Tenth (Comet Lake and Ice Lake)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2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Eleventh (Tiger Lake)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71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3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DF5-707A-1853-52C6-5EB225B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HPC Processors: </a:t>
            </a:r>
            <a:r>
              <a:rPr lang="en-IN" b="1" dirty="0"/>
              <a:t>AMD</a:t>
            </a:r>
            <a:r>
              <a:rPr lang="en-IN" dirty="0"/>
              <a:t>, POWER,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D74E-93CD-24DB-3970-5203CAB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AMD, with its x86-based processors, has a significant presence in HPC, particularly in the consumer and mid-range server segments</a:t>
            </a:r>
          </a:p>
          <a:p>
            <a:r>
              <a:rPr lang="en-US" dirty="0"/>
              <a:t>AMD's EPYC processors have gained popularity in HPC clusters due to their competitive performance, memory bandwidth, and core counts</a:t>
            </a:r>
          </a:p>
          <a:p>
            <a:r>
              <a:rPr lang="en-US" dirty="0"/>
              <a:t>Key features include support for PCIe 4.0 for high-speed I/O and excellent floating-point performance</a:t>
            </a:r>
          </a:p>
          <a:p>
            <a:r>
              <a:rPr lang="en-US" dirty="0"/>
              <a:t>AMD's Infinity Fabric interconnect architecture allows for scalable multi-socket systems, making it suitable for a variety of HPC workloads</a:t>
            </a:r>
          </a:p>
          <a:p>
            <a:r>
              <a:rPr lang="en-US" dirty="0"/>
              <a:t>AMD's partnership with Cray (now part of HPE) has resulted in the development of powerful supercomputers like "Frontier" and "El Capitan"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4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DF5-707A-1853-52C6-5EB225B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HPC Processors: AMD, </a:t>
            </a:r>
            <a:r>
              <a:rPr lang="en-IN" b="1" dirty="0"/>
              <a:t>POWER</a:t>
            </a:r>
            <a:r>
              <a:rPr lang="en-IN" dirty="0"/>
              <a:t>,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D74E-93CD-24DB-3970-5203CAB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IBM POWER architecture is known for its high-performance computing capabilities and is used in some of the world's most powerful supercomputers</a:t>
            </a:r>
          </a:p>
          <a:p>
            <a:r>
              <a:rPr lang="en-US" dirty="0"/>
              <a:t>POWER processors are characterized by high core counts, significant memory bandwidth, and advanced vector processing units</a:t>
            </a:r>
          </a:p>
          <a:p>
            <a:r>
              <a:rPr lang="en-US" dirty="0"/>
              <a:t>IBM's Summit supercomputer, located at Oak Ridge National Laboratory, is one of the most prominent examples of POWER-based HPC systems - It was, at one point, the world's fastest supercomputer</a:t>
            </a:r>
          </a:p>
          <a:p>
            <a:r>
              <a:rPr lang="en-US" dirty="0"/>
              <a:t>IBM's involvement in the </a:t>
            </a:r>
            <a:r>
              <a:rPr lang="en-US" dirty="0" err="1"/>
              <a:t>OpenPOWER</a:t>
            </a:r>
            <a:r>
              <a:rPr lang="en-US" dirty="0"/>
              <a:t> Consortium has led to the availability of open-source hardware designs and increased adoption of POWER-based systems in HPC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39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DF5-707A-1853-52C6-5EB225B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HPC Processors: AMD, POWER, </a:t>
            </a:r>
            <a:r>
              <a:rPr lang="en-IN" b="1" dirty="0"/>
              <a:t>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D74E-93CD-24DB-3970-5203CAB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ARM processors, initially designed for mobile devices, are gaining traction in HPC due to their power efficiency and scalability</a:t>
            </a:r>
          </a:p>
          <a:p>
            <a:r>
              <a:rPr lang="en-US" dirty="0"/>
              <a:t>ARM-based processors, such as those from vendors like Cavium (now Marvell) and Fujitsu, are being used in HPC systems</a:t>
            </a:r>
          </a:p>
          <a:p>
            <a:r>
              <a:rPr lang="en-US" dirty="0"/>
              <a:t>ARM's approach to heterogeneous computing, with </a:t>
            </a:r>
            <a:r>
              <a:rPr lang="en-US" dirty="0" err="1"/>
              <a:t>big.LITTLE</a:t>
            </a:r>
            <a:r>
              <a:rPr lang="en-US" dirty="0"/>
              <a:t> configurations and accelerators, is well-suited for workloads that require both high performance and energy efficiency</a:t>
            </a:r>
          </a:p>
          <a:p>
            <a:r>
              <a:rPr lang="en-US" dirty="0"/>
              <a:t>ARM processors are often used in conjunction with GPUs or accelerators, allowing for balanced HPC systems</a:t>
            </a:r>
          </a:p>
          <a:p>
            <a:r>
              <a:rPr lang="en-US" dirty="0"/>
              <a:t>The ARM ecosystem's flexibility enables customized processor designs for specific HPC applications and research needs</a:t>
            </a:r>
          </a:p>
          <a:p>
            <a:r>
              <a:rPr lang="en-US" dirty="0"/>
              <a:t>Notable HPC Systems:</a:t>
            </a:r>
          </a:p>
          <a:p>
            <a:r>
              <a:rPr lang="en-US" dirty="0"/>
              <a:t>The "</a:t>
            </a:r>
            <a:r>
              <a:rPr lang="en-US" dirty="0" err="1"/>
              <a:t>Fugaku</a:t>
            </a:r>
            <a:r>
              <a:rPr lang="en-US" dirty="0"/>
              <a:t>" supercomputer, developed by RIKEN and Fujitsu, is currently the world's fastest supercomputer and is powered by ARM-based processors</a:t>
            </a:r>
          </a:p>
          <a:p>
            <a:r>
              <a:rPr lang="en-US" dirty="0"/>
              <a:t>Other ARM-based HPC systems, like the "Astra" supercomputer at Sandia National Laboratories, demonstrate the architecture's viability in the HPC space</a:t>
            </a:r>
          </a:p>
        </p:txBody>
      </p:sp>
    </p:spTree>
    <p:extLst>
      <p:ext uri="{BB962C8B-B14F-4D97-AF65-F5344CB8AC3E}">
        <p14:creationId xmlns:p14="http://schemas.microsoft.com/office/powerpoint/2010/main" val="10271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1025-D46E-A937-0861-49383D62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Processing Types/Levels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97A0-8208-4F45-37D4-F88EC57D5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On-chip parallelism</a:t>
            </a:r>
            <a:r>
              <a:rPr lang="en-US" dirty="0"/>
              <a:t>: Instruction-level parallelism, Multithreading, Single-chip multiprocessors</a:t>
            </a:r>
          </a:p>
          <a:p>
            <a:r>
              <a:rPr lang="en-US" b="1" dirty="0"/>
              <a:t>Coprocessors</a:t>
            </a:r>
            <a:r>
              <a:rPr lang="en-US" dirty="0"/>
              <a:t>: Extra CPU boards with additional processing capacity (Network, Multimedia, Cryptography)</a:t>
            </a:r>
          </a:p>
          <a:p>
            <a:r>
              <a:rPr lang="en-US" b="1" dirty="0"/>
              <a:t>Multiprocessor</a:t>
            </a:r>
            <a:r>
              <a:rPr lang="en-US" dirty="0"/>
              <a:t>: Multiple CPUs, shared memory</a:t>
            </a:r>
          </a:p>
          <a:p>
            <a:r>
              <a:rPr lang="en-US" b="1" dirty="0"/>
              <a:t>Multicomputer</a:t>
            </a:r>
            <a:r>
              <a:rPr lang="en-US" dirty="0"/>
              <a:t>: Multiple CPUs, Own memory</a:t>
            </a:r>
          </a:p>
          <a:p>
            <a:r>
              <a:rPr lang="en-US" b="1" dirty="0"/>
              <a:t>Grid computing</a:t>
            </a:r>
            <a:r>
              <a:rPr lang="en-US" dirty="0"/>
              <a:t>: Connect entire organizations over the Internet 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3169-8292-9DF5-6084-434591265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9592-08A0-A36B-4746-5882DB2B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01" y="1690688"/>
            <a:ext cx="6229037" cy="2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563-78EC-682B-9A11-EE9C90C1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On-Chip Parallelism: Instruction-level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AE56-F79B-4074-B9BB-7EF504F5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Instruction-level parallelism</a:t>
            </a:r>
            <a:r>
              <a:rPr lang="en-IN" dirty="0"/>
              <a:t>: Issue multiple instructions per clock cycle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638E3-487B-43FA-FAAC-2C3A94DC4ED5}"/>
              </a:ext>
            </a:extLst>
          </p:cNvPr>
          <p:cNvSpPr txBox="1"/>
          <p:nvPr/>
        </p:nvSpPr>
        <p:spPr>
          <a:xfrm>
            <a:off x="4150761" y="3059668"/>
            <a:ext cx="34110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Instruction-level Parallelism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3E423-5D39-8BC2-83BB-96180CA2EE9A}"/>
              </a:ext>
            </a:extLst>
          </p:cNvPr>
          <p:cNvSpPr txBox="1"/>
          <p:nvPr/>
        </p:nvSpPr>
        <p:spPr>
          <a:xfrm>
            <a:off x="2392167" y="3889575"/>
            <a:ext cx="34110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Superscalar Processors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E0A21-4286-C073-0B56-118050027890}"/>
              </a:ext>
            </a:extLst>
          </p:cNvPr>
          <p:cNvSpPr txBox="1"/>
          <p:nvPr/>
        </p:nvSpPr>
        <p:spPr>
          <a:xfrm>
            <a:off x="5960723" y="3889575"/>
            <a:ext cx="34110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VLIW Processors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71413-08F0-18C7-AFAF-EC731238EC46}"/>
              </a:ext>
            </a:extLst>
          </p:cNvPr>
          <p:cNvCxnSpPr>
            <a:stCxn id="4" idx="2"/>
          </p:cNvCxnSpPr>
          <p:nvPr/>
        </p:nvCxnSpPr>
        <p:spPr>
          <a:xfrm>
            <a:off x="5856271" y="3459778"/>
            <a:ext cx="13698" cy="21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1D58ED-A5C3-C629-8B27-A51745D9B93C}"/>
              </a:ext>
            </a:extLst>
          </p:cNvPr>
          <p:cNvCxnSpPr/>
          <p:nvPr/>
        </p:nvCxnSpPr>
        <p:spPr>
          <a:xfrm>
            <a:off x="4068567" y="3676117"/>
            <a:ext cx="360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75C50F-4985-CAD4-727B-452A73EAD920}"/>
              </a:ext>
            </a:extLst>
          </p:cNvPr>
          <p:cNvCxnSpPr/>
          <p:nvPr/>
        </p:nvCxnSpPr>
        <p:spPr>
          <a:xfrm>
            <a:off x="4075417" y="3678000"/>
            <a:ext cx="13698" cy="24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EF617-D2D3-606A-F3B3-B6A2720E461C}"/>
              </a:ext>
            </a:extLst>
          </p:cNvPr>
          <p:cNvCxnSpPr/>
          <p:nvPr/>
        </p:nvCxnSpPr>
        <p:spPr>
          <a:xfrm>
            <a:off x="7678223" y="3672446"/>
            <a:ext cx="13698" cy="24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563-78EC-682B-9A11-EE9C90C1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On-Chip Parallelism: Instruction-level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AE56-F79B-4074-B9BB-7EF504F5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Superscalar processors</a:t>
            </a:r>
          </a:p>
          <a:p>
            <a:pPr lvl="1"/>
            <a:r>
              <a:rPr lang="en-IN" dirty="0"/>
              <a:t>Issue up to 2-6 instructions per clock cycle</a:t>
            </a:r>
          </a:p>
          <a:p>
            <a:pPr lvl="1"/>
            <a:r>
              <a:rPr lang="en-IN" dirty="0"/>
              <a:t>If an instruction needs a functional unit or result that is not computed, it is not issued</a:t>
            </a:r>
          </a:p>
          <a:p>
            <a:r>
              <a:rPr lang="en-IN" b="1" dirty="0"/>
              <a:t>VLIW processors (Very Long Instruction Word)</a:t>
            </a:r>
          </a:p>
          <a:p>
            <a:pPr lvl="1"/>
            <a:r>
              <a:rPr lang="en-IN" dirty="0"/>
              <a:t>Compiler identifies instructions that can be issued together and puts them in a </a:t>
            </a:r>
            <a:r>
              <a:rPr lang="en-IN" i="1" dirty="0"/>
              <a:t>bundle</a:t>
            </a:r>
            <a:endParaRPr lang="en-IN" dirty="0"/>
          </a:p>
          <a:p>
            <a:pPr lvl="1"/>
            <a:r>
              <a:rPr lang="en-IN" dirty="0"/>
              <a:t>Such instructions are executed together, and others as single instructions</a:t>
            </a:r>
          </a:p>
          <a:p>
            <a:pPr lvl="1"/>
            <a:r>
              <a:rPr lang="en-IN" dirty="0"/>
              <a:t>End of a </a:t>
            </a:r>
            <a:r>
              <a:rPr lang="en-IN" i="1" dirty="0"/>
              <a:t>bundle</a:t>
            </a:r>
            <a:r>
              <a:rPr lang="en-IN" dirty="0"/>
              <a:t> is marked for clear identification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79FC4-D664-B463-485C-C3A75205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41" y="5506412"/>
            <a:ext cx="4267796" cy="543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E3F722-C5DB-A86E-0AD9-79DA418B3FCA}"/>
              </a:ext>
            </a:extLst>
          </p:cNvPr>
          <p:cNvSpPr txBox="1"/>
          <p:nvPr/>
        </p:nvSpPr>
        <p:spPr>
          <a:xfrm>
            <a:off x="7709043" y="5992297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Various bundles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A4C54-823B-0E46-9FF3-82ABE12EC90D}"/>
              </a:ext>
            </a:extLst>
          </p:cNvPr>
          <p:cNvSpPr txBox="1"/>
          <p:nvPr/>
        </p:nvSpPr>
        <p:spPr>
          <a:xfrm>
            <a:off x="9238180" y="5137080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End of a bundle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D416-6580-A418-DFB0-592934605F85}"/>
              </a:ext>
            </a:extLst>
          </p:cNvPr>
          <p:cNvSpPr txBox="1"/>
          <p:nvPr/>
        </p:nvSpPr>
        <p:spPr>
          <a:xfrm>
            <a:off x="2438400" y="5530632"/>
            <a:ext cx="31092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L: Load, I: Integer instruction, F: Float instruction, S: Store</a:t>
            </a:r>
          </a:p>
        </p:txBody>
      </p:sp>
    </p:spTree>
    <p:extLst>
      <p:ext uri="{BB962C8B-B14F-4D97-AF65-F5344CB8AC3E}">
        <p14:creationId xmlns:p14="http://schemas.microsoft.com/office/powerpoint/2010/main" val="21860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331-EBF8-7EBD-6578-A78FDC6A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On-Chip Parallelism: On-Chip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9B36-5F29-589F-01C1-B4D3BFB9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with Pipelined CPUs: Cache miss results into a </a:t>
            </a:r>
            <a:r>
              <a:rPr lang="en-IN" b="1" dirty="0"/>
              <a:t>pipeline stall</a:t>
            </a:r>
            <a:endParaRPr lang="en-IN" dirty="0"/>
          </a:p>
          <a:p>
            <a:r>
              <a:rPr lang="en-IN" dirty="0"/>
              <a:t>Solution: </a:t>
            </a:r>
            <a:r>
              <a:rPr lang="en-IN" b="1" dirty="0"/>
              <a:t>On-chip multithreading</a:t>
            </a:r>
          </a:p>
          <a:p>
            <a:r>
              <a:rPr lang="en-IN" dirty="0"/>
              <a:t>How? CPU manages multiple threads of control at the same time</a:t>
            </a:r>
          </a:p>
          <a:p>
            <a:r>
              <a:rPr lang="en-IN" dirty="0"/>
              <a:t>Result: If Thread 1 is blocked, CPU can try executing Thread 2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0152F-32BF-CCFA-1147-7CF969662F3D}"/>
              </a:ext>
            </a:extLst>
          </p:cNvPr>
          <p:cNvSpPr txBox="1"/>
          <p:nvPr/>
        </p:nvSpPr>
        <p:spPr>
          <a:xfrm>
            <a:off x="4058293" y="4066535"/>
            <a:ext cx="34110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On-Chip Multithreading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AFC1-6872-82A7-43B4-60B5E7AEB483}"/>
              </a:ext>
            </a:extLst>
          </p:cNvPr>
          <p:cNvSpPr txBox="1"/>
          <p:nvPr/>
        </p:nvSpPr>
        <p:spPr>
          <a:xfrm>
            <a:off x="2299699" y="4896442"/>
            <a:ext cx="34110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Fine-grained multithreading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000A8-D30C-6032-E50A-AED5DD0560E6}"/>
              </a:ext>
            </a:extLst>
          </p:cNvPr>
          <p:cNvSpPr txBox="1"/>
          <p:nvPr/>
        </p:nvSpPr>
        <p:spPr>
          <a:xfrm>
            <a:off x="5868255" y="4896442"/>
            <a:ext cx="34110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Coarse-grained multithreading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EE0D8C-7AE4-F58F-B0C1-F63F5DD6DE20}"/>
              </a:ext>
            </a:extLst>
          </p:cNvPr>
          <p:cNvCxnSpPr>
            <a:stCxn id="4" idx="2"/>
          </p:cNvCxnSpPr>
          <p:nvPr/>
        </p:nvCxnSpPr>
        <p:spPr>
          <a:xfrm>
            <a:off x="5763803" y="4466645"/>
            <a:ext cx="13698" cy="21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0176B1-8499-759D-88C3-2A3B457701DD}"/>
              </a:ext>
            </a:extLst>
          </p:cNvPr>
          <p:cNvCxnSpPr/>
          <p:nvPr/>
        </p:nvCxnSpPr>
        <p:spPr>
          <a:xfrm>
            <a:off x="3976099" y="4682984"/>
            <a:ext cx="360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4545B-D50D-70C2-46F2-0673D8978A67}"/>
              </a:ext>
            </a:extLst>
          </p:cNvPr>
          <p:cNvCxnSpPr/>
          <p:nvPr/>
        </p:nvCxnSpPr>
        <p:spPr>
          <a:xfrm>
            <a:off x="3982949" y="4684867"/>
            <a:ext cx="13698" cy="24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3385D-080F-ACF0-6A45-0A3AA1AD02A6}"/>
              </a:ext>
            </a:extLst>
          </p:cNvPr>
          <p:cNvCxnSpPr/>
          <p:nvPr/>
        </p:nvCxnSpPr>
        <p:spPr>
          <a:xfrm>
            <a:off x="7585755" y="4679313"/>
            <a:ext cx="13698" cy="24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6BD8-C929-4D82-035D-7A13C762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On-Chip Parallelism: On-Chip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A092-784E-8F08-F8AD-5C781BE9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Fine-grained multithreading</a:t>
            </a:r>
            <a:r>
              <a:rPr lang="en-IN" dirty="0"/>
              <a:t>: Prevent pipeline stalls by running threads round-robin, with a different thread in consecutive clock cycles</a:t>
            </a:r>
          </a:p>
          <a:p>
            <a:r>
              <a:rPr lang="en-IN" b="1" dirty="0"/>
              <a:t>Coarse-grained multithreading</a:t>
            </a:r>
            <a:r>
              <a:rPr lang="en-IN" dirty="0"/>
              <a:t>: A thread starts and continues till it stalls – Works better when number of threads is less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87D9D-0B5B-728C-DE4C-73B7A8DC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9" y="4114310"/>
            <a:ext cx="7873521" cy="1896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5C9AF-AE32-5231-57AE-D8D758262E00}"/>
              </a:ext>
            </a:extLst>
          </p:cNvPr>
          <p:cNvSpPr txBox="1"/>
          <p:nvPr/>
        </p:nvSpPr>
        <p:spPr>
          <a:xfrm>
            <a:off x="8373438" y="4357225"/>
            <a:ext cx="324749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IN" b="1" dirty="0"/>
              <a:t>To (c): Three threads are running, empty slot = Stall</a:t>
            </a:r>
          </a:p>
          <a:p>
            <a:r>
              <a:rPr lang="en-IN" b="1" dirty="0"/>
              <a:t>(d) Fine-grained multithreading</a:t>
            </a:r>
          </a:p>
          <a:p>
            <a:r>
              <a:rPr lang="en-IN" b="1" dirty="0"/>
              <a:t>(e) Coarse-grained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75363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281D-3CD8-75BE-E204-204EC535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On-Chip Parallelism: Single-Chip Multiprocessors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9393-6FF3-8877-3DE0-5E533648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High-end servers and consumer electronics: Better performance than multithreading is needed</a:t>
            </a:r>
          </a:p>
          <a:p>
            <a:r>
              <a:rPr lang="en-IN" dirty="0"/>
              <a:t>Solution: </a:t>
            </a:r>
            <a:r>
              <a:rPr lang="en-IN" b="1" dirty="0"/>
              <a:t>Single-chip multiprocessors</a:t>
            </a:r>
            <a:r>
              <a:rPr lang="en-IN" dirty="0"/>
              <a:t> (e.g. Intel Core i7)</a:t>
            </a:r>
          </a:p>
          <a:p>
            <a:r>
              <a:rPr lang="en-IN" dirty="0"/>
              <a:t>How? Put two or more powerful CPUs on a single chip</a:t>
            </a:r>
          </a:p>
          <a:p>
            <a:r>
              <a:rPr lang="en-IN" dirty="0"/>
              <a:t>They share L2 cache and main memory, hence called </a:t>
            </a:r>
            <a:r>
              <a:rPr lang="en-IN" b="1" dirty="0"/>
              <a:t>multiprocessor</a:t>
            </a:r>
            <a:endParaRPr lang="en-IN" dirty="0"/>
          </a:p>
          <a:p>
            <a:r>
              <a:rPr lang="en-IN" dirty="0"/>
              <a:t>Two designs</a:t>
            </a:r>
          </a:p>
          <a:p>
            <a:pPr lvl="1"/>
            <a:r>
              <a:rPr lang="en-IN" dirty="0"/>
              <a:t>One chip with two pipelines</a:t>
            </a:r>
          </a:p>
          <a:p>
            <a:pPr lvl="1"/>
            <a:r>
              <a:rPr lang="en-IN" dirty="0"/>
              <a:t>A chip with two cores</a:t>
            </a:r>
          </a:p>
          <a:p>
            <a:r>
              <a:rPr lang="en-IN" b="1" dirty="0"/>
              <a:t>Core</a:t>
            </a:r>
            <a:r>
              <a:rPr lang="en-IN" dirty="0"/>
              <a:t>: CPU/I/O controller/Cache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7E0FF-AACE-48D1-A277-E1EEEDE2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9" y="4206581"/>
            <a:ext cx="645885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51D-E4D5-973D-36B4-2ECB7BAD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On-Chip Parallelism: Single-Chip Multiprocessors: Intel Core i7 Single-Chip Multiprocessor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56F7-EF67-6114-E226-ED039F0F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FB30A-F0F7-CB3E-78E1-E405D197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71" y="2327051"/>
            <a:ext cx="5764420" cy="3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Parallel Computer Architectures</vt:lpstr>
      <vt:lpstr>Parallel Processing</vt:lpstr>
      <vt:lpstr>Parallel Processing Types/Levels</vt:lpstr>
      <vt:lpstr>On-Chip Parallelism: Instruction-level parallelism</vt:lpstr>
      <vt:lpstr>On-Chip Parallelism: Instruction-level parallelism</vt:lpstr>
      <vt:lpstr>On-Chip Parallelism: On-Chip Multithreading</vt:lpstr>
      <vt:lpstr>On-Chip Parallelism: On-Chip Multithreading</vt:lpstr>
      <vt:lpstr>On-Chip Parallelism: Single-Chip Multiprocessors</vt:lpstr>
      <vt:lpstr>On-Chip Parallelism: Single-Chip Multiprocessors: Intel Core i7 Single-Chip Multiprocessor</vt:lpstr>
      <vt:lpstr>Coprocessors</vt:lpstr>
      <vt:lpstr>Coprocessors: NVIDIA Fermi GPU Architecture</vt:lpstr>
      <vt:lpstr>Multiprocessors and Multicomputers</vt:lpstr>
      <vt:lpstr>Parallel Computers Terminology</vt:lpstr>
      <vt:lpstr>Multiprocessor Classification</vt:lpstr>
      <vt:lpstr>Message Passing</vt:lpstr>
      <vt:lpstr>Grid Computing</vt:lpstr>
      <vt:lpstr>NVLink</vt:lpstr>
      <vt:lpstr>An Overview of Latest Processors</vt:lpstr>
      <vt:lpstr>Intel 32-bit and 64-bit Processors</vt:lpstr>
      <vt:lpstr>Generations of Intel Core Processors</vt:lpstr>
      <vt:lpstr>HPC Processors: AMD, POWER, ARM</vt:lpstr>
      <vt:lpstr>HPC Processors: AMD, POWER, ARM</vt:lpstr>
      <vt:lpstr>HPC Processors: AMD, POWER, 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2024-09-16T06:29:08Z</dcterms:created>
  <dcterms:modified xsi:type="dcterms:W3CDTF">2024-09-16T06:29:28Z</dcterms:modified>
</cp:coreProperties>
</file>