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1114" r:id="rId3"/>
    <p:sldId id="1115" r:id="rId4"/>
    <p:sldId id="1116" r:id="rId5"/>
    <p:sldId id="1118" r:id="rId6"/>
    <p:sldId id="1117" r:id="rId7"/>
    <p:sldId id="1146" r:id="rId8"/>
    <p:sldId id="1119" r:id="rId9"/>
    <p:sldId id="1187" r:id="rId10"/>
    <p:sldId id="1142" r:id="rId11"/>
    <p:sldId id="114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F9F2-CAC8-F03A-39D6-0E699335B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12B68-7BBD-6477-7CF0-7667E9359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E1824-80F5-6088-A641-FA2D3738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0A87-6578-4C8D-861E-75CDD16B55B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6B14E-EBC0-8D4F-E326-29EDE628D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7BE47-1D61-ABD8-40A0-AD9123B5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3D86-BAAD-4BAF-9437-68910E2E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54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6227-61A2-D13B-758E-19CE4437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4F0AF-1044-C4D4-3C7F-AE7B141DC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25196-3F12-FB1A-7AC5-D2039329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0A87-6578-4C8D-861E-75CDD16B55B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72BBD-7682-8961-E6C6-96542F3B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F0425-85FA-CA71-4039-A17917C0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3D86-BAAD-4BAF-9437-68910E2E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02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9E0F6D-7392-F4B9-B476-0E03960BA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886BE-75DA-C287-A7CA-C81E36C53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1E70F-4727-2298-47CE-97FD63FA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0A87-6578-4C8D-861E-75CDD16B55B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62CFC-1CFA-D321-464F-D599BB5CD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EDBE2-45E8-A237-4B0C-ACD6A03B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3D86-BAAD-4BAF-9437-68910E2E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10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F8F2-D624-AB68-B6E4-6D75B6A4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37514-0158-5CFC-E7F2-4E5B346E6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2A4AD-F02B-92DE-4379-4B657987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0A87-6578-4C8D-861E-75CDD16B55B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B60AF-95BE-8C4C-AC84-E673AA6C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278F3-6731-03E7-C160-771779AA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3D86-BAAD-4BAF-9437-68910E2E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91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1B32-326B-03F0-4053-87EB2CEC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8AE93-41F0-6CB1-4F0A-EEF67C67C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35006-69E0-6620-D0B1-C6B5A52E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0A87-6578-4C8D-861E-75CDD16B55B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1F9EE-56C8-9CA1-17C6-3C6E9713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EAB96-0F05-D0FE-84BD-5B594B1A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3D86-BAAD-4BAF-9437-68910E2E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46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AA27-01A5-D87E-788D-C89B23DD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549EB-1EB6-1B2E-1C41-183275988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17058-D576-8A80-2CDB-4EE216D5D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9FE06-C018-D7EB-6485-60780FCD6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0A87-6578-4C8D-861E-75CDD16B55B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C57A2-8C17-BB33-0242-8093B802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F84E0-D738-B8E9-F46A-718E372A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3D86-BAAD-4BAF-9437-68910E2E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82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4C81D-25EE-91E9-54E9-1DD6785A3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364D9-D10B-9C9D-0773-B1E74FF5B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C80C4-1D83-FDA4-AE52-9E3A717AD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EEB35B-0550-29C0-87F8-59BDD2C16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23F66-34C7-BC39-ED20-8156953AF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9D665-61C7-66A7-8E46-84C48154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0A87-6578-4C8D-861E-75CDD16B55B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84F22A-D50A-2399-7EA8-AD3E8551E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28E320-51BA-9D1E-AC56-114963DC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3D86-BAAD-4BAF-9437-68910E2E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96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7DBC-39B4-2EFB-3158-C669BAA5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036D4-0029-C9B7-85FC-554BCC1D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0A87-6578-4C8D-861E-75CDD16B55B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7F73E-3B87-94C0-F015-0229A16E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9A8DD-84B7-A01C-9F77-6E765A20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3D86-BAAD-4BAF-9437-68910E2E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9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1DE94-F2C2-9761-902E-1C1608CE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0A87-6578-4C8D-861E-75CDD16B55B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B7915A-5418-9521-DAE9-DFE2DF2D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02F3C-F936-7831-B77C-4E402FAE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3D86-BAAD-4BAF-9437-68910E2E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76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5938-C7F4-FCF8-4D0F-B802DB872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3DE8-0E23-F9B0-B2AE-856CA73F3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610CC-E7AD-EC8C-5F87-B74337559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579DA-F328-561B-6003-8D716A8B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0A87-6578-4C8D-861E-75CDD16B55B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0544B-53B1-CECD-276C-6DF9F47F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76382-C4A5-2130-A198-C578E86C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3D86-BAAD-4BAF-9437-68910E2E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45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2FF3-0458-D466-04F5-F9085F55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3FFC8-0FDD-C4FE-E87C-76039B05D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6A4E5-1F75-0C2D-368C-A89F410B5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B69AB-4C16-8E37-D2EC-165CEC79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0A87-6578-4C8D-861E-75CDD16B55B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DB928-5267-2365-1DB1-F7DF2954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220D6-5D45-8D87-8339-2E78CCA2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3D86-BAAD-4BAF-9437-68910E2E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69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2F4129-AC63-8CF7-6D17-7D06026E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15B03-BC0B-3E04-82BB-E12581E2E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0E0B6-E142-2CA8-4E91-E68858C9F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70A87-6578-4C8D-861E-75CDD16B55B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C63A9-4B5B-C577-6424-B872ECEF8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4A937-99C5-A61A-A425-E5AF50159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43D86-BAAD-4BAF-9437-68910E2E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16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omputer-desktop-workstation-office-15867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ndom-access_memory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positek.net/dead-mouse/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696B-BE3E-5204-9AC4-625D8FA4D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Computer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F9A86-333F-1ADA-925A-A231BE70F5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Atul Kahate</a:t>
            </a:r>
          </a:p>
        </p:txBody>
      </p:sp>
    </p:spTree>
    <p:extLst>
      <p:ext uri="{BB962C8B-B14F-4D97-AF65-F5344CB8AC3E}">
        <p14:creationId xmlns:p14="http://schemas.microsoft.com/office/powerpoint/2010/main" val="2075953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5B27-555C-AE79-79D2-41735C10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Performance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1BDA-B713-5DFE-6E36-5DE4B7EEB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individual computers: </a:t>
            </a:r>
            <a:r>
              <a:rPr lang="en-US" b="1" dirty="0"/>
              <a:t>Response time</a:t>
            </a:r>
            <a:r>
              <a:rPr lang="en-US" dirty="0"/>
              <a:t> or </a:t>
            </a:r>
            <a:r>
              <a:rPr lang="en-US" b="1" dirty="0"/>
              <a:t>Execution time</a:t>
            </a:r>
            <a:r>
              <a:rPr lang="en-US" dirty="0"/>
              <a:t> = Time at the completion of a task – Time at the start of the task</a:t>
            </a:r>
          </a:p>
          <a:p>
            <a:r>
              <a:rPr lang="en-US" dirty="0"/>
              <a:t>At an overall level: </a:t>
            </a:r>
            <a:r>
              <a:rPr lang="en-US" b="1" dirty="0"/>
              <a:t>Throughput </a:t>
            </a:r>
            <a:r>
              <a:rPr lang="en-US" dirty="0"/>
              <a:t>or </a:t>
            </a:r>
            <a:r>
              <a:rPr lang="en-US" b="1" dirty="0"/>
              <a:t>Bandwidth</a:t>
            </a:r>
            <a:r>
              <a:rPr lang="en-US" dirty="0"/>
              <a:t> = Total amount of work done in a given time</a:t>
            </a:r>
          </a:p>
          <a:p>
            <a:endParaRPr lang="en-US" dirty="0"/>
          </a:p>
          <a:p>
            <a:r>
              <a:rPr lang="en-US" dirty="0"/>
              <a:t>Scenario 1: Replace a processor in a computer with a faster processor</a:t>
            </a:r>
          </a:p>
          <a:p>
            <a:r>
              <a:rPr lang="en-US" dirty="0"/>
              <a:t>Impact: Both response time and throughput will improve</a:t>
            </a:r>
          </a:p>
          <a:p>
            <a:endParaRPr lang="en-US" dirty="0"/>
          </a:p>
          <a:p>
            <a:r>
              <a:rPr lang="en-US" dirty="0"/>
              <a:t>Scenario 2: Add multiple processors so as to handle multiple tasks</a:t>
            </a:r>
          </a:p>
          <a:p>
            <a:r>
              <a:rPr lang="en-US" dirty="0"/>
              <a:t>Impact: In general, both response time and throughput will improve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8485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5B27-555C-AE79-79D2-41735C10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Performance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7C1BDA-B713-5DFE-6E36-5DE4B7EEB7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𝑃𝑒𝑟𝑓𝑜𝑟𝑚𝑎𝑛𝑐𝑒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𝐸𝑥𝑒𝑐𝑢𝑡𝑖𝑜𝑛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den>
                    </m:f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How to measure performance?</a:t>
                </a:r>
              </a:p>
              <a:p>
                <a:r>
                  <a:rPr lang="en-GB" dirty="0"/>
                  <a:t>Elapsed time or Response time = Total time to complete a task … Not what we want, because it includes disk access, I/O operations, operating system overhead, etc</a:t>
                </a:r>
              </a:p>
              <a:p>
                <a:r>
                  <a:rPr lang="en-GB" dirty="0"/>
                  <a:t>Better to look at </a:t>
                </a:r>
                <a:r>
                  <a:rPr lang="en-GB" b="1" dirty="0"/>
                  <a:t>CPU execution time</a:t>
                </a:r>
                <a:r>
                  <a:rPr lang="en-GB" dirty="0"/>
                  <a:t> or </a:t>
                </a:r>
                <a:r>
                  <a:rPr lang="en-GB" b="1" dirty="0"/>
                  <a:t>CPU time</a:t>
                </a:r>
                <a:endParaRPr lang="en-GB" dirty="0"/>
              </a:p>
              <a:p>
                <a:r>
                  <a:rPr lang="en-GB" dirty="0"/>
                  <a:t>CPU time = </a:t>
                </a:r>
                <a:r>
                  <a:rPr lang="en-GB" b="1" dirty="0"/>
                  <a:t>User CPU time </a:t>
                </a:r>
                <a:r>
                  <a:rPr lang="en-GB" dirty="0"/>
                  <a:t>(Time spent in the program) + </a:t>
                </a:r>
                <a:r>
                  <a:rPr lang="en-GB" b="1" dirty="0"/>
                  <a:t>System CPU time </a:t>
                </a:r>
                <a:r>
                  <a:rPr lang="en-GB" dirty="0"/>
                  <a:t>(Time spent in the OS performing tasks for the user)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7C1BDA-B713-5DFE-6E36-5DE4B7EEB7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1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24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38F0-F6A5-8832-CF88-A1180C19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Basics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09F31A-C2CE-4CFF-452D-71001C169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81488" y="2671010"/>
            <a:ext cx="2859948" cy="233730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7AEF33-A8B1-FCA4-2A9D-B1740427D66C}"/>
              </a:ext>
            </a:extLst>
          </p:cNvPr>
          <p:cNvSpPr txBox="1"/>
          <p:nvPr/>
        </p:nvSpPr>
        <p:spPr>
          <a:xfrm>
            <a:off x="2011680" y="3439551"/>
            <a:ext cx="1434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Input</a:t>
            </a:r>
            <a:endParaRPr lang="en-GB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6E45F79-0E01-97D9-6538-CA329A2AD279}"/>
              </a:ext>
            </a:extLst>
          </p:cNvPr>
          <p:cNvSpPr/>
          <p:nvPr/>
        </p:nvSpPr>
        <p:spPr>
          <a:xfrm>
            <a:off x="3446584" y="3425538"/>
            <a:ext cx="787791" cy="45368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DC0A3-87A3-28CF-D977-DE02C6EBCD58}"/>
              </a:ext>
            </a:extLst>
          </p:cNvPr>
          <p:cNvSpPr txBox="1"/>
          <p:nvPr/>
        </p:nvSpPr>
        <p:spPr>
          <a:xfrm>
            <a:off x="9000979" y="3479111"/>
            <a:ext cx="1434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Output</a:t>
            </a:r>
            <a:endParaRPr lang="en-GB" b="1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1A0FB27-25A6-897A-56DB-20FC7FEF03D4}"/>
              </a:ext>
            </a:extLst>
          </p:cNvPr>
          <p:cNvSpPr/>
          <p:nvPr/>
        </p:nvSpPr>
        <p:spPr>
          <a:xfrm>
            <a:off x="8388549" y="3452324"/>
            <a:ext cx="787791" cy="45368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55AB85-C03B-DEF8-8E16-DFDA145A15BB}"/>
              </a:ext>
            </a:extLst>
          </p:cNvPr>
          <p:cNvSpPr txBox="1"/>
          <p:nvPr/>
        </p:nvSpPr>
        <p:spPr>
          <a:xfrm>
            <a:off x="5118295" y="3286552"/>
            <a:ext cx="1434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Processing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6146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EB6C-4018-4847-C64F-41FF4155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Components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080DD32-8139-C944-7038-468A363F6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23888" y="3010485"/>
            <a:ext cx="3115311" cy="233648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C0C24A-9A0D-AC85-A2D8-42E8B1600551}"/>
              </a:ext>
            </a:extLst>
          </p:cNvPr>
          <p:cNvSpPr txBox="1"/>
          <p:nvPr/>
        </p:nvSpPr>
        <p:spPr>
          <a:xfrm>
            <a:off x="1364565" y="2082018"/>
            <a:ext cx="2686929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Memory Subsystem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11C5E-5F08-B203-A4BA-F0F5F8F740D3}"/>
              </a:ext>
            </a:extLst>
          </p:cNvPr>
          <p:cNvSpPr txBox="1"/>
          <p:nvPr/>
        </p:nvSpPr>
        <p:spPr>
          <a:xfrm>
            <a:off x="5051348" y="2079673"/>
            <a:ext cx="3089160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Input/Output Subsystem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68131-4813-2EA2-573B-7A1B88BF1DDD}"/>
              </a:ext>
            </a:extLst>
          </p:cNvPr>
          <p:cNvSpPr txBox="1"/>
          <p:nvPr/>
        </p:nvSpPr>
        <p:spPr>
          <a:xfrm>
            <a:off x="8831488" y="2079673"/>
            <a:ext cx="2794782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Central Processing Unit</a:t>
            </a:r>
            <a:endParaRPr lang="en-GB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4259E9-DB58-1CB7-58DE-29022FC76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669052" y="2868768"/>
            <a:ext cx="3559375" cy="28013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BEB6B0-4A82-6D64-CB69-72AB5DF1DA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0048" y="2868768"/>
            <a:ext cx="3295852" cy="263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6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E26E9-C98D-BAE9-3FB8-FAC3B758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8875-1258-AFEC-580A-FDE4AF625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7DF68-1606-622A-D246-0D5575BB073B}"/>
              </a:ext>
            </a:extLst>
          </p:cNvPr>
          <p:cNvSpPr txBox="1"/>
          <p:nvPr/>
        </p:nvSpPr>
        <p:spPr>
          <a:xfrm>
            <a:off x="3639713" y="2138289"/>
            <a:ext cx="199761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Main memory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8CFDEB4C-EB3A-E430-2549-FB129E242982}"/>
              </a:ext>
            </a:extLst>
          </p:cNvPr>
          <p:cNvSpPr/>
          <p:nvPr/>
        </p:nvSpPr>
        <p:spPr>
          <a:xfrm>
            <a:off x="3492002" y="2813538"/>
            <a:ext cx="2293034" cy="2546253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0000"/>
              </a:solidFill>
            </a:endParaRP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Program code after reading from the disk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D3069-EE0A-8EB0-0C94-FF59B8D9233C}"/>
              </a:ext>
            </a:extLst>
          </p:cNvPr>
          <p:cNvSpPr txBox="1"/>
          <p:nvPr/>
        </p:nvSpPr>
        <p:spPr>
          <a:xfrm>
            <a:off x="6874415" y="2138289"/>
            <a:ext cx="199761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7" name="Flowchart: Internal Storage 6">
            <a:extLst>
              <a:ext uri="{FF2B5EF4-FFF2-40B4-BE49-F238E27FC236}">
                <a16:creationId xmlns:a16="http://schemas.microsoft.com/office/drawing/2014/main" id="{7E8CA992-07AB-8883-6676-767039BC5236}"/>
              </a:ext>
            </a:extLst>
          </p:cNvPr>
          <p:cNvSpPr/>
          <p:nvPr/>
        </p:nvSpPr>
        <p:spPr>
          <a:xfrm>
            <a:off x="6916618" y="3536265"/>
            <a:ext cx="1913206" cy="1100797"/>
          </a:xfrm>
          <a:prstGeom prst="flowChartInternalStorag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Execution</a:t>
            </a:r>
            <a:endParaRPr lang="en-GB" sz="2000" b="1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E30AC5D-2CB2-C6CB-5EBE-79AC2642A72B}"/>
              </a:ext>
            </a:extLst>
          </p:cNvPr>
          <p:cNvSpPr/>
          <p:nvPr/>
        </p:nvSpPr>
        <p:spPr>
          <a:xfrm>
            <a:off x="5948732" y="3615397"/>
            <a:ext cx="702067" cy="19694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6C2C5190-8D11-85EE-C344-335985831474}"/>
              </a:ext>
            </a:extLst>
          </p:cNvPr>
          <p:cNvSpPr/>
          <p:nvPr/>
        </p:nvSpPr>
        <p:spPr>
          <a:xfrm>
            <a:off x="5948732" y="4290646"/>
            <a:ext cx="702067" cy="191448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2840BD-8A7D-186B-0D77-0B740A26151D}"/>
              </a:ext>
            </a:extLst>
          </p:cNvPr>
          <p:cNvSpPr txBox="1"/>
          <p:nvPr/>
        </p:nvSpPr>
        <p:spPr>
          <a:xfrm>
            <a:off x="9917723" y="2138289"/>
            <a:ext cx="1099625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/>
            </a:lvl1pPr>
          </a:lstStyle>
          <a:p>
            <a:r>
              <a:rPr lang="en-US" dirty="0">
                <a:solidFill>
                  <a:schemeClr val="bg1"/>
                </a:solidFill>
              </a:rPr>
              <a:t>Input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BC62D3-612E-45D2-96EA-4B0ADD563291}"/>
              </a:ext>
            </a:extLst>
          </p:cNvPr>
          <p:cNvSpPr txBox="1"/>
          <p:nvPr/>
        </p:nvSpPr>
        <p:spPr>
          <a:xfrm>
            <a:off x="9917723" y="5498122"/>
            <a:ext cx="1099625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/>
            </a:lvl1pPr>
          </a:lstStyle>
          <a:p>
            <a:r>
              <a:rPr lang="en-US" dirty="0">
                <a:solidFill>
                  <a:schemeClr val="bg1"/>
                </a:solidFill>
              </a:rPr>
              <a:t>Output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41CC223-311D-DD8E-BDE3-D26E0EAFC32F}"/>
              </a:ext>
            </a:extLst>
          </p:cNvPr>
          <p:cNvSpPr/>
          <p:nvPr/>
        </p:nvSpPr>
        <p:spPr>
          <a:xfrm rot="2145730" flipH="1">
            <a:off x="9524004" y="2605883"/>
            <a:ext cx="198909" cy="1050419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CE35AEBE-99CF-60FF-E02C-3C5735913071}"/>
              </a:ext>
            </a:extLst>
          </p:cNvPr>
          <p:cNvSpPr/>
          <p:nvPr/>
        </p:nvSpPr>
        <p:spPr>
          <a:xfrm rot="19533168">
            <a:off x="9434623" y="4445224"/>
            <a:ext cx="199581" cy="1064329"/>
          </a:xfrm>
          <a:prstGeom prst="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1E9118-1CED-FBA3-A6EA-019D907B7A3A}"/>
              </a:ext>
            </a:extLst>
          </p:cNvPr>
          <p:cNvSpPr txBox="1"/>
          <p:nvPr/>
        </p:nvSpPr>
        <p:spPr>
          <a:xfrm>
            <a:off x="856388" y="2138289"/>
            <a:ext cx="199761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Disk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D8EF9C28-EF48-C581-D7DA-EE07F6DC47C0}"/>
              </a:ext>
            </a:extLst>
          </p:cNvPr>
          <p:cNvSpPr/>
          <p:nvPr/>
        </p:nvSpPr>
        <p:spPr>
          <a:xfrm>
            <a:off x="1014360" y="3339101"/>
            <a:ext cx="1530850" cy="159249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Stored program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7607060-A6D3-F0BA-23A6-BC7155ADAC96}"/>
              </a:ext>
            </a:extLst>
          </p:cNvPr>
          <p:cNvSpPr/>
          <p:nvPr/>
        </p:nvSpPr>
        <p:spPr>
          <a:xfrm>
            <a:off x="2650443" y="4145344"/>
            <a:ext cx="702067" cy="19694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3EAEAF-DD97-27DB-D2E1-BBC17945D013}"/>
              </a:ext>
            </a:extLst>
          </p:cNvPr>
          <p:cNvSpPr txBox="1"/>
          <p:nvPr/>
        </p:nvSpPr>
        <p:spPr>
          <a:xfrm>
            <a:off x="2206382" y="4897674"/>
            <a:ext cx="1218046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Operating System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12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80A5-66AE-B67F-CA60-092EA45B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08B08-5B36-3759-4C54-9DFA23AFE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Structure of a computer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Instruction set of a computer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Designing a computer</a:t>
            </a:r>
          </a:p>
        </p:txBody>
      </p:sp>
    </p:spTree>
    <p:extLst>
      <p:ext uri="{BB962C8B-B14F-4D97-AF65-F5344CB8AC3E}">
        <p14:creationId xmlns:p14="http://schemas.microsoft.com/office/powerpoint/2010/main" val="1836795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42BC-C78E-FF0F-BF0E-869705DD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Computer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1D5F9-206F-FACC-05A1-8977C966E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2B5CD-779D-EC2C-A344-0ADA12AE8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50" y="1739237"/>
            <a:ext cx="11107700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1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608E2-BC8E-DA49-80DE-F3DB18B57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F8B79D-180A-E62D-1209-1A8C12725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Instruction Set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1B9225-A665-274D-0541-55CB5BAFC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To get work done from a computer, we must speak its language</a:t>
            </a:r>
          </a:p>
          <a:p>
            <a:r>
              <a:rPr lang="en-IN" dirty="0"/>
              <a:t>Instructions = Words of a computer’s language</a:t>
            </a:r>
          </a:p>
          <a:p>
            <a:r>
              <a:rPr lang="en-IN" b="1" dirty="0"/>
              <a:t>Instruction set</a:t>
            </a:r>
            <a:r>
              <a:rPr lang="en-IN" dirty="0"/>
              <a:t> = Language of a computer</a:t>
            </a:r>
          </a:p>
          <a:p>
            <a:r>
              <a:rPr lang="en-IN" dirty="0"/>
              <a:t>Different CPU family = Different instruction set</a:t>
            </a:r>
          </a:p>
          <a:p>
            <a:r>
              <a:rPr lang="en-IN" dirty="0"/>
              <a:t>Examples: Intel, ARM, MIPS</a:t>
            </a:r>
          </a:p>
          <a:p>
            <a:r>
              <a:rPr lang="en-IN" dirty="0"/>
              <a:t>Consists of 0s and 1s (hence </a:t>
            </a:r>
            <a:r>
              <a:rPr lang="en-IN" b="1" dirty="0"/>
              <a:t>binary</a:t>
            </a:r>
            <a:r>
              <a:rPr lang="en-IN" dirty="0"/>
              <a:t>)</a:t>
            </a:r>
          </a:p>
          <a:p>
            <a:r>
              <a:rPr lang="en-IN" dirty="0"/>
              <a:t>Example: </a:t>
            </a:r>
            <a:r>
              <a:rPr lang="en-IN" dirty="0">
                <a:highlight>
                  <a:srgbClr val="FFFF00"/>
                </a:highlight>
              </a:rPr>
              <a:t>0011 1110 0000 0101</a:t>
            </a:r>
            <a:r>
              <a:rPr lang="en-IN" dirty="0"/>
              <a:t> (</a:t>
            </a:r>
            <a:r>
              <a:rPr lang="en-IN" b="1" dirty="0"/>
              <a:t>Machine language</a:t>
            </a:r>
            <a:r>
              <a:rPr lang="en-IN" dirty="0"/>
              <a:t>)</a:t>
            </a:r>
          </a:p>
          <a:p>
            <a:r>
              <a:rPr lang="en-IN" dirty="0"/>
              <a:t>Meaning: Add a value 5 to a </a:t>
            </a:r>
            <a:r>
              <a:rPr lang="en-IN" i="1" dirty="0"/>
              <a:t>register</a:t>
            </a:r>
            <a:endParaRPr lang="en-IN" dirty="0"/>
          </a:p>
          <a:p>
            <a:r>
              <a:rPr lang="en-IN" dirty="0"/>
              <a:t>Difficult! Solution: Use English-equivalent (</a:t>
            </a:r>
            <a:r>
              <a:rPr lang="en-IN" b="1" dirty="0"/>
              <a:t>Assembly language</a:t>
            </a:r>
            <a:r>
              <a:rPr lang="en-IN" dirty="0"/>
              <a:t>), in this case </a:t>
            </a:r>
            <a:r>
              <a:rPr lang="en-IN" dirty="0">
                <a:highlight>
                  <a:srgbClr val="FFFF00"/>
                </a:highlight>
              </a:rPr>
              <a:t>ADI 5</a:t>
            </a:r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8640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FA902-0B04-5F10-4363-44B95CE9C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4B814-01C7-2FD7-DCD3-4D9F6567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Instruction Set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478D9-A62D-DD68-07CA-FBC4CA03A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7E255C-F068-C271-E376-14A60ACE4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026" y="1855562"/>
            <a:ext cx="9424862" cy="438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44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B0117-5A7D-45A4-9319-00023276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0418-580C-B887-C55C-C69969CEB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requirements</a:t>
            </a:r>
          </a:p>
          <a:p>
            <a:r>
              <a:rPr lang="en-US" dirty="0"/>
              <a:t>Interconnections between various parts of a computer system</a:t>
            </a:r>
          </a:p>
          <a:p>
            <a:r>
              <a:rPr lang="en-US" dirty="0"/>
              <a:t>Defining the instructions set</a:t>
            </a:r>
          </a:p>
          <a:p>
            <a:r>
              <a:rPr lang="en-US" dirty="0"/>
              <a:t>Logical aspects of the implementation (e.g. CPU/memory design)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7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Computer Architecture</vt:lpstr>
      <vt:lpstr>Computer Basics</vt:lpstr>
      <vt:lpstr>Main Components</vt:lpstr>
      <vt:lpstr>Program Execution</vt:lpstr>
      <vt:lpstr>Computer Architecture</vt:lpstr>
      <vt:lpstr>Structure of a Computer</vt:lpstr>
      <vt:lpstr>Instruction Set</vt:lpstr>
      <vt:lpstr>Sample Instruction Set</vt:lpstr>
      <vt:lpstr>Designing a Computer</vt:lpstr>
      <vt:lpstr>Computer Performance</vt:lpstr>
      <vt:lpstr>Computer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2024-09-02T05:45:47Z</dcterms:created>
  <dcterms:modified xsi:type="dcterms:W3CDTF">2024-09-02T05:45:59Z</dcterms:modified>
</cp:coreProperties>
</file>